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92" r:id="rId3"/>
    <p:sldId id="266" r:id="rId4"/>
    <p:sldId id="258" r:id="rId5"/>
    <p:sldId id="260" r:id="rId6"/>
    <p:sldId id="263" r:id="rId7"/>
    <p:sldId id="264" r:id="rId8"/>
    <p:sldId id="293" r:id="rId9"/>
    <p:sldId id="268" r:id="rId10"/>
    <p:sldId id="294" r:id="rId11"/>
    <p:sldId id="296" r:id="rId12"/>
    <p:sldId id="295" r:id="rId13"/>
    <p:sldId id="297" r:id="rId14"/>
    <p:sldId id="259" r:id="rId15"/>
    <p:sldId id="261" r:id="rId16"/>
    <p:sldId id="262" r:id="rId17"/>
    <p:sldId id="267" r:id="rId18"/>
    <p:sldId id="277" r:id="rId19"/>
    <p:sldId id="286" r:id="rId20"/>
    <p:sldId id="269" r:id="rId21"/>
    <p:sldId id="278" r:id="rId22"/>
    <p:sldId id="270" r:id="rId23"/>
    <p:sldId id="280" r:id="rId24"/>
    <p:sldId id="271" r:id="rId25"/>
    <p:sldId id="279" r:id="rId26"/>
    <p:sldId id="272" r:id="rId27"/>
    <p:sldId id="283" r:id="rId28"/>
    <p:sldId id="273" r:id="rId29"/>
    <p:sldId id="282" r:id="rId30"/>
    <p:sldId id="274" r:id="rId31"/>
    <p:sldId id="281" r:id="rId32"/>
    <p:sldId id="275" r:id="rId33"/>
    <p:sldId id="284" r:id="rId34"/>
    <p:sldId id="276" r:id="rId35"/>
    <p:sldId id="287" r:id="rId36"/>
    <p:sldId id="289" r:id="rId37"/>
    <p:sldId id="291" r:id="rId38"/>
  </p:sldIdLst>
  <p:sldSz cx="9601200" cy="12801600" type="A3"/>
  <p:notesSz cx="6858000" cy="9144000"/>
  <p:defaultTextStyle>
    <a:defPPr>
      <a:defRPr lang="en-US"/>
    </a:defPPr>
    <a:lvl1pPr marL="0" algn="l" defTabSz="1221913" rtl="0" eaLnBrk="1" latinLnBrk="0" hangingPunct="1">
      <a:defRPr sz="2400" kern="1200">
        <a:solidFill>
          <a:schemeClr val="tx1"/>
        </a:solidFill>
        <a:latin typeface="+mn-lt"/>
        <a:ea typeface="+mn-ea"/>
        <a:cs typeface="+mn-cs"/>
      </a:defRPr>
    </a:lvl1pPr>
    <a:lvl2pPr marL="610956" algn="l" defTabSz="1221913" rtl="0" eaLnBrk="1" latinLnBrk="0" hangingPunct="1">
      <a:defRPr sz="2400" kern="1200">
        <a:solidFill>
          <a:schemeClr val="tx1"/>
        </a:solidFill>
        <a:latin typeface="+mn-lt"/>
        <a:ea typeface="+mn-ea"/>
        <a:cs typeface="+mn-cs"/>
      </a:defRPr>
    </a:lvl2pPr>
    <a:lvl3pPr marL="1221913" algn="l" defTabSz="1221913" rtl="0" eaLnBrk="1" latinLnBrk="0" hangingPunct="1">
      <a:defRPr sz="2400" kern="1200">
        <a:solidFill>
          <a:schemeClr val="tx1"/>
        </a:solidFill>
        <a:latin typeface="+mn-lt"/>
        <a:ea typeface="+mn-ea"/>
        <a:cs typeface="+mn-cs"/>
      </a:defRPr>
    </a:lvl3pPr>
    <a:lvl4pPr marL="1832869" algn="l" defTabSz="1221913" rtl="0" eaLnBrk="1" latinLnBrk="0" hangingPunct="1">
      <a:defRPr sz="2400" kern="1200">
        <a:solidFill>
          <a:schemeClr val="tx1"/>
        </a:solidFill>
        <a:latin typeface="+mn-lt"/>
        <a:ea typeface="+mn-ea"/>
        <a:cs typeface="+mn-cs"/>
      </a:defRPr>
    </a:lvl4pPr>
    <a:lvl5pPr marL="2443825" algn="l" defTabSz="1221913" rtl="0" eaLnBrk="1" latinLnBrk="0" hangingPunct="1">
      <a:defRPr sz="2400" kern="1200">
        <a:solidFill>
          <a:schemeClr val="tx1"/>
        </a:solidFill>
        <a:latin typeface="+mn-lt"/>
        <a:ea typeface="+mn-ea"/>
        <a:cs typeface="+mn-cs"/>
      </a:defRPr>
    </a:lvl5pPr>
    <a:lvl6pPr marL="3054782" algn="l" defTabSz="1221913" rtl="0" eaLnBrk="1" latinLnBrk="0" hangingPunct="1">
      <a:defRPr sz="2400" kern="1200">
        <a:solidFill>
          <a:schemeClr val="tx1"/>
        </a:solidFill>
        <a:latin typeface="+mn-lt"/>
        <a:ea typeface="+mn-ea"/>
        <a:cs typeface="+mn-cs"/>
      </a:defRPr>
    </a:lvl6pPr>
    <a:lvl7pPr marL="3665738" algn="l" defTabSz="1221913" rtl="0" eaLnBrk="1" latinLnBrk="0" hangingPunct="1">
      <a:defRPr sz="2400" kern="1200">
        <a:solidFill>
          <a:schemeClr val="tx1"/>
        </a:solidFill>
        <a:latin typeface="+mn-lt"/>
        <a:ea typeface="+mn-ea"/>
        <a:cs typeface="+mn-cs"/>
      </a:defRPr>
    </a:lvl7pPr>
    <a:lvl8pPr marL="4276695" algn="l" defTabSz="1221913" rtl="0" eaLnBrk="1" latinLnBrk="0" hangingPunct="1">
      <a:defRPr sz="2400" kern="1200">
        <a:solidFill>
          <a:schemeClr val="tx1"/>
        </a:solidFill>
        <a:latin typeface="+mn-lt"/>
        <a:ea typeface="+mn-ea"/>
        <a:cs typeface="+mn-cs"/>
      </a:defRPr>
    </a:lvl8pPr>
    <a:lvl9pPr marL="4887651" algn="l" defTabSz="1221913"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02" autoAdjust="0"/>
    <p:restoredTop sz="94602" autoAdjust="0"/>
  </p:normalViewPr>
  <p:slideViewPr>
    <p:cSldViewPr>
      <p:cViewPr>
        <p:scale>
          <a:sx n="100" d="100"/>
          <a:sy n="100" d="100"/>
        </p:scale>
        <p:origin x="-496" y="5312"/>
      </p:cViewPr>
      <p:guideLst>
        <p:guide orient="horz" pos="4032"/>
        <p:guide pos="3024"/>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rpri\AppData\Local\Microsoft\Windows\INetCache\Content.Outlook\5C3H9TZ0\EHS%20prevalence%20by%20age.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marpri\AppData\Local\Microsoft\Windows\INetCache\Content.Outlook\5C3H9TZ0\COVID%20risk%20-%20MH%20comorbidities%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arpri\AppData\Local\Microsoft\Windows\INetCache\Content.Outlook\5C3H9TZ0\EHS%20prevalence%20by%20ag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arpri\AppData\Local\Microsoft\Windows\INetCache\Content.Outlook\5C3H9TZ0\EHS%20prevalence%20by%20ag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arpri\AppData\Local\Microsoft\Windows\INetCache\Content.Outlook\5C3H9TZ0\Aging%20well%20and%20deprivatio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arpri\AppData\Local\Microsoft\Windows\INetCache\Content.Outlook\5C3H9TZ0\Aging%20well%20and%20deprivati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arpri\AppData\Local\Microsoft\Windows\INetCache\Content.Outlook\5C3H9TZ0\COVID%20risk%20-%20MH%20comorbidities%20(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marpri\AppData\Local\Microsoft\Windows\INetCache\Content.Outlook\5C3H9TZ0\COVID%20risk%20-%20MH%20comorbidities%20(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marpri\AppData\Local\Microsoft\Windows\INetCache\Content.Outlook\5C3H9TZ0\COVID%20risk%20-%20MH%20comorbidities%20(2).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marpri\AppData\Local\Microsoft\Windows\INetCache\Content.Outlook\5C3H9TZ0\COVID%20risk%20-%20MH%20comorbidities%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dirty="0"/>
              <a:t>Prevalence</a:t>
            </a:r>
            <a:r>
              <a:rPr lang="en-GB" sz="1400" baseline="0" dirty="0"/>
              <a:t> by age band - depression</a:t>
            </a:r>
            <a:endParaRPr lang="en-GB" sz="1400" dirty="0"/>
          </a:p>
        </c:rich>
      </c:tx>
      <c:layout/>
      <c:overlay val="0"/>
    </c:title>
    <c:autoTitleDeleted val="0"/>
    <c:plotArea>
      <c:layout/>
      <c:barChart>
        <c:barDir val="col"/>
        <c:grouping val="clustered"/>
        <c:varyColors val="0"/>
        <c:ser>
          <c:idx val="0"/>
          <c:order val="0"/>
          <c:tx>
            <c:strRef>
              <c:f>t2dm!$K$2</c:f>
              <c:strCache>
                <c:ptCount val="1"/>
                <c:pt idx="0">
                  <c:v>Male</c:v>
                </c:pt>
              </c:strCache>
            </c:strRef>
          </c:tx>
          <c:invertIfNegative val="0"/>
          <c:cat>
            <c:strRef>
              <c:f>t2dm!$A$3:$A$21</c:f>
              <c:strCache>
                <c:ptCount val="19"/>
                <c:pt idx="0">
                  <c:v>0-4</c:v>
                </c:pt>
                <c:pt idx="1">
                  <c:v>05-09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c:v>
                </c:pt>
              </c:strCache>
            </c:strRef>
          </c:cat>
          <c:val>
            <c:numRef>
              <c:f>depression!$K$3:$K$21</c:f>
              <c:numCache>
                <c:formatCode>0.0%</c:formatCode>
                <c:ptCount val="19"/>
                <c:pt idx="0">
                  <c:v>0</c:v>
                </c:pt>
                <c:pt idx="1">
                  <c:v>0</c:v>
                </c:pt>
                <c:pt idx="2">
                  <c:v>6.2804207881928084E-4</c:v>
                </c:pt>
                <c:pt idx="3">
                  <c:v>1.8367346938775512E-2</c:v>
                </c:pt>
                <c:pt idx="4">
                  <c:v>7.2152321567754141E-2</c:v>
                </c:pt>
                <c:pt idx="5">
                  <c:v>0.1060535506402794</c:v>
                </c:pt>
                <c:pt idx="6">
                  <c:v>0.11789545765806893</c:v>
                </c:pt>
                <c:pt idx="7">
                  <c:v>0.14349319425009541</c:v>
                </c:pt>
                <c:pt idx="8">
                  <c:v>0.15887715236579367</c:v>
                </c:pt>
                <c:pt idx="9">
                  <c:v>0.18252181255277231</c:v>
                </c:pt>
                <c:pt idx="10">
                  <c:v>0.18344134373760085</c:v>
                </c:pt>
                <c:pt idx="11">
                  <c:v>0.18170408590154791</c:v>
                </c:pt>
                <c:pt idx="12">
                  <c:v>0.17085171360705803</c:v>
                </c:pt>
                <c:pt idx="13">
                  <c:v>0.15988083416087387</c:v>
                </c:pt>
                <c:pt idx="14">
                  <c:v>0.13998782714546562</c:v>
                </c:pt>
                <c:pt idx="15">
                  <c:v>0.12</c:v>
                </c:pt>
                <c:pt idx="16">
                  <c:v>0.10254163014899212</c:v>
                </c:pt>
                <c:pt idx="17">
                  <c:v>9.1194968553459113E-2</c:v>
                </c:pt>
                <c:pt idx="18">
                  <c:v>7.1038251366120214E-2</c:v>
                </c:pt>
              </c:numCache>
            </c:numRef>
          </c:val>
        </c:ser>
        <c:ser>
          <c:idx val="1"/>
          <c:order val="1"/>
          <c:tx>
            <c:strRef>
              <c:f>t2dm!$L$2</c:f>
              <c:strCache>
                <c:ptCount val="1"/>
                <c:pt idx="0">
                  <c:v>Female</c:v>
                </c:pt>
              </c:strCache>
            </c:strRef>
          </c:tx>
          <c:invertIfNegative val="0"/>
          <c:cat>
            <c:strRef>
              <c:f>t2dm!$A$3:$A$21</c:f>
              <c:strCache>
                <c:ptCount val="19"/>
                <c:pt idx="0">
                  <c:v>0-4</c:v>
                </c:pt>
                <c:pt idx="1">
                  <c:v>05-09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c:v>
                </c:pt>
              </c:strCache>
            </c:strRef>
          </c:cat>
          <c:val>
            <c:numRef>
              <c:f>depression!$L$3:$L$21</c:f>
              <c:numCache>
                <c:formatCode>0.0%</c:formatCode>
                <c:ptCount val="19"/>
                <c:pt idx="0">
                  <c:v>0</c:v>
                </c:pt>
                <c:pt idx="1">
                  <c:v>0</c:v>
                </c:pt>
                <c:pt idx="2">
                  <c:v>1.4802631578947369E-3</c:v>
                </c:pt>
                <c:pt idx="3">
                  <c:v>4.1320995532865348E-2</c:v>
                </c:pt>
                <c:pt idx="4">
                  <c:v>0.1309511186512565</c:v>
                </c:pt>
                <c:pt idx="5">
                  <c:v>0.19790562036055143</c:v>
                </c:pt>
                <c:pt idx="6">
                  <c:v>0.22074054893837389</c:v>
                </c:pt>
                <c:pt idx="7">
                  <c:v>0.24731332868108863</c:v>
                </c:pt>
                <c:pt idx="8">
                  <c:v>0.26845322049835452</c:v>
                </c:pt>
                <c:pt idx="9">
                  <c:v>0.29780564263322884</c:v>
                </c:pt>
                <c:pt idx="10">
                  <c:v>0.30468533407263654</c:v>
                </c:pt>
                <c:pt idx="11">
                  <c:v>0.30582386363636366</c:v>
                </c:pt>
                <c:pt idx="12">
                  <c:v>0.28740490278951819</c:v>
                </c:pt>
                <c:pt idx="13">
                  <c:v>0.2658814442942653</c:v>
                </c:pt>
                <c:pt idx="14">
                  <c:v>0.23408311094166984</c:v>
                </c:pt>
                <c:pt idx="15">
                  <c:v>0.20895902265207431</c:v>
                </c:pt>
                <c:pt idx="16">
                  <c:v>0.18835616438356165</c:v>
                </c:pt>
                <c:pt idx="17">
                  <c:v>0.17208311134789558</c:v>
                </c:pt>
                <c:pt idx="18">
                  <c:v>0.15141700404858299</c:v>
                </c:pt>
              </c:numCache>
            </c:numRef>
          </c:val>
        </c:ser>
        <c:dLbls>
          <c:showLegendKey val="0"/>
          <c:showVal val="0"/>
          <c:showCatName val="0"/>
          <c:showSerName val="0"/>
          <c:showPercent val="0"/>
          <c:showBubbleSize val="0"/>
        </c:dLbls>
        <c:gapWidth val="150"/>
        <c:axId val="123217792"/>
        <c:axId val="123219328"/>
      </c:barChart>
      <c:catAx>
        <c:axId val="123217792"/>
        <c:scaling>
          <c:orientation val="minMax"/>
        </c:scaling>
        <c:delete val="0"/>
        <c:axPos val="b"/>
        <c:majorTickMark val="out"/>
        <c:minorTickMark val="none"/>
        <c:tickLblPos val="nextTo"/>
        <c:crossAx val="123219328"/>
        <c:crosses val="autoZero"/>
        <c:auto val="1"/>
        <c:lblAlgn val="ctr"/>
        <c:lblOffset val="100"/>
        <c:noMultiLvlLbl val="0"/>
      </c:catAx>
      <c:valAx>
        <c:axId val="123219328"/>
        <c:scaling>
          <c:orientation val="minMax"/>
        </c:scaling>
        <c:delete val="0"/>
        <c:axPos val="l"/>
        <c:majorGridlines/>
        <c:numFmt formatCode="0.0%" sourceLinked="1"/>
        <c:majorTickMark val="out"/>
        <c:minorTickMark val="none"/>
        <c:tickLblPos val="nextTo"/>
        <c:crossAx val="12321779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GB" sz="1200" dirty="0"/>
              <a:t>ICP</a:t>
            </a:r>
            <a:r>
              <a:rPr lang="en-GB" sz="1200" baseline="0" dirty="0"/>
              <a:t> population by </a:t>
            </a:r>
            <a:r>
              <a:rPr lang="en-GB" sz="1200" baseline="0" dirty="0" smtClean="0"/>
              <a:t>COVID-19 risk category</a:t>
            </a:r>
          </a:p>
          <a:p>
            <a:pPr>
              <a:defRPr sz="1200"/>
            </a:pPr>
            <a:r>
              <a:rPr lang="en-GB" sz="1200" baseline="0" dirty="0" smtClean="0"/>
              <a:t> </a:t>
            </a:r>
            <a:r>
              <a:rPr lang="en-GB" sz="1200" baseline="0" dirty="0"/>
              <a:t>(at 24 June)</a:t>
            </a:r>
            <a:endParaRPr lang="en-GB" sz="1200" dirty="0"/>
          </a:p>
        </c:rich>
      </c:tx>
      <c:layout>
        <c:manualLayout>
          <c:xMode val="edge"/>
          <c:yMode val="edge"/>
          <c:x val="6.1058230349464442E-2"/>
          <c:y val="2.841450366060343E-2"/>
        </c:manualLayout>
      </c:layout>
      <c:overlay val="0"/>
    </c:title>
    <c:autoTitleDeleted val="0"/>
    <c:plotArea>
      <c:layout/>
      <c:barChart>
        <c:barDir val="col"/>
        <c:grouping val="percentStacked"/>
        <c:varyColors val="0"/>
        <c:ser>
          <c:idx val="0"/>
          <c:order val="0"/>
          <c:tx>
            <c:strRef>
              <c:f>Sheet1!$B$8</c:f>
              <c:strCache>
                <c:ptCount val="1"/>
                <c:pt idx="0">
                  <c:v>Shielded/high risk</c:v>
                </c:pt>
              </c:strCache>
            </c:strRef>
          </c:tx>
          <c:spPr>
            <a:solidFill>
              <a:srgbClr val="C00000"/>
            </a:solidFill>
          </c:spPr>
          <c:invertIfNegative val="0"/>
          <c:dPt>
            <c:idx val="0"/>
            <c:invertIfNegative val="0"/>
            <c:bubble3D val="0"/>
            <c:spPr>
              <a:solidFill>
                <a:srgbClr val="C00000"/>
              </a:solidFill>
              <a:ln>
                <a:solidFill>
                  <a:schemeClr val="bg1"/>
                </a:solidFill>
              </a:ln>
            </c:spPr>
          </c:dPt>
          <c:dPt>
            <c:idx val="1"/>
            <c:invertIfNegative val="0"/>
            <c:bubble3D val="0"/>
            <c:spPr>
              <a:solidFill>
                <a:srgbClr val="C00000"/>
              </a:solidFill>
              <a:ln>
                <a:solidFill>
                  <a:schemeClr val="bg1"/>
                </a:solidFill>
              </a:ln>
            </c:spPr>
          </c:dPt>
          <c:dPt>
            <c:idx val="2"/>
            <c:invertIfNegative val="0"/>
            <c:bubble3D val="0"/>
            <c:spPr>
              <a:solidFill>
                <a:srgbClr val="C00000"/>
              </a:solidFill>
              <a:ln>
                <a:solidFill>
                  <a:schemeClr val="bg1"/>
                </a:solidFill>
              </a:ln>
            </c:spPr>
          </c:dPt>
          <c:dPt>
            <c:idx val="3"/>
            <c:invertIfNegative val="0"/>
            <c:bubble3D val="0"/>
            <c:spPr>
              <a:solidFill>
                <a:srgbClr val="C00000"/>
              </a:solidFill>
              <a:ln>
                <a:solidFill>
                  <a:schemeClr val="bg1"/>
                </a:solidFill>
              </a:ln>
            </c:spPr>
          </c:dPt>
          <c:dLbls>
            <c:txPr>
              <a:bodyPr/>
              <a:lstStyle/>
              <a:p>
                <a:pPr>
                  <a:defRPr sz="800" b="1">
                    <a:solidFill>
                      <a:schemeClr val="bg1"/>
                    </a:solidFill>
                  </a:defRPr>
                </a:pPr>
                <a:endParaRPr lang="en-US"/>
              </a:p>
            </c:txPr>
            <c:showLegendKey val="0"/>
            <c:showVal val="1"/>
            <c:showCatName val="0"/>
            <c:showSerName val="0"/>
            <c:showPercent val="0"/>
            <c:showBubbleSize val="0"/>
            <c:showLeaderLines val="0"/>
          </c:dLbls>
          <c:cat>
            <c:strRef>
              <c:f>(Sheet1!$A$9:$A$11,Sheet1!$A$13)</c:f>
              <c:strCache>
                <c:ptCount val="4"/>
                <c:pt idx="0">
                  <c:v>MN</c:v>
                </c:pt>
                <c:pt idx="1">
                  <c:v>SN</c:v>
                </c:pt>
                <c:pt idx="2">
                  <c:v>City</c:v>
                </c:pt>
                <c:pt idx="3">
                  <c:v>Bassetlaw</c:v>
                </c:pt>
              </c:strCache>
            </c:strRef>
          </c:cat>
          <c:val>
            <c:numRef>
              <c:f>(Sheet1!$B$9:$B$11,Sheet1!$B$13)</c:f>
              <c:numCache>
                <c:formatCode>_-* #,##0_-;\-* #,##0_-;_-* "-"??_-;_-@_-</c:formatCode>
                <c:ptCount val="4"/>
                <c:pt idx="0">
                  <c:v>14740</c:v>
                </c:pt>
                <c:pt idx="1">
                  <c:v>14370</c:v>
                </c:pt>
                <c:pt idx="2">
                  <c:v>10220</c:v>
                </c:pt>
                <c:pt idx="3">
                  <c:v>7960</c:v>
                </c:pt>
              </c:numCache>
            </c:numRef>
          </c:val>
        </c:ser>
        <c:ser>
          <c:idx val="1"/>
          <c:order val="1"/>
          <c:tx>
            <c:strRef>
              <c:f>Sheet1!$H$8</c:f>
              <c:strCache>
                <c:ptCount val="1"/>
                <c:pt idx="0">
                  <c:v>Moderate risk only</c:v>
                </c:pt>
              </c:strCache>
            </c:strRef>
          </c:tx>
          <c:spPr>
            <a:solidFill>
              <a:srgbClr val="FFC000"/>
            </a:solidFill>
            <a:ln>
              <a:solidFill>
                <a:schemeClr val="bg1"/>
              </a:solidFill>
            </a:ln>
          </c:spPr>
          <c:invertIfNegative val="0"/>
          <c:dLbls>
            <c:txPr>
              <a:bodyPr/>
              <a:lstStyle/>
              <a:p>
                <a:pPr>
                  <a:defRPr sz="800" b="1"/>
                </a:pPr>
                <a:endParaRPr lang="en-US"/>
              </a:p>
            </c:txPr>
            <c:showLegendKey val="0"/>
            <c:showVal val="1"/>
            <c:showCatName val="0"/>
            <c:showSerName val="0"/>
            <c:showPercent val="0"/>
            <c:showBubbleSize val="0"/>
            <c:showLeaderLines val="0"/>
          </c:dLbls>
          <c:cat>
            <c:strRef>
              <c:f>(Sheet1!$A$9:$A$11,Sheet1!$A$13)</c:f>
              <c:strCache>
                <c:ptCount val="4"/>
                <c:pt idx="0">
                  <c:v>MN</c:v>
                </c:pt>
                <c:pt idx="1">
                  <c:v>SN</c:v>
                </c:pt>
                <c:pt idx="2">
                  <c:v>City</c:v>
                </c:pt>
                <c:pt idx="3">
                  <c:v>Bassetlaw</c:v>
                </c:pt>
              </c:strCache>
            </c:strRef>
          </c:cat>
          <c:val>
            <c:numRef>
              <c:f>(Sheet1!$H$9:$H$11,Sheet1!$H$13)</c:f>
              <c:numCache>
                <c:formatCode>_-* #,##0_-;\-* #,##0_-;_-* "-"??_-;_-@_-</c:formatCode>
                <c:ptCount val="4"/>
                <c:pt idx="0">
                  <c:v>93790</c:v>
                </c:pt>
                <c:pt idx="1">
                  <c:v>109580</c:v>
                </c:pt>
                <c:pt idx="2">
                  <c:v>83380</c:v>
                </c:pt>
                <c:pt idx="3">
                  <c:v>32475</c:v>
                </c:pt>
              </c:numCache>
            </c:numRef>
          </c:val>
        </c:ser>
        <c:ser>
          <c:idx val="2"/>
          <c:order val="2"/>
          <c:tx>
            <c:strRef>
              <c:f>Sheet1!$G$8</c:f>
              <c:strCache>
                <c:ptCount val="1"/>
                <c:pt idx="0">
                  <c:v>Low risk</c:v>
                </c:pt>
              </c:strCache>
            </c:strRef>
          </c:tx>
          <c:spPr>
            <a:solidFill>
              <a:srgbClr val="92D050"/>
            </a:solidFill>
            <a:ln>
              <a:solidFill>
                <a:schemeClr val="bg1"/>
              </a:solidFill>
            </a:ln>
          </c:spPr>
          <c:invertIfNegative val="0"/>
          <c:dLbls>
            <c:txPr>
              <a:bodyPr/>
              <a:lstStyle/>
              <a:p>
                <a:pPr>
                  <a:defRPr sz="800" b="1"/>
                </a:pPr>
                <a:endParaRPr lang="en-US"/>
              </a:p>
            </c:txPr>
            <c:showLegendKey val="0"/>
            <c:showVal val="1"/>
            <c:showCatName val="0"/>
            <c:showSerName val="0"/>
            <c:showPercent val="0"/>
            <c:showBubbleSize val="0"/>
            <c:showLeaderLines val="0"/>
          </c:dLbls>
          <c:cat>
            <c:strRef>
              <c:f>(Sheet1!$A$9:$A$11,Sheet1!$A$13)</c:f>
              <c:strCache>
                <c:ptCount val="4"/>
                <c:pt idx="0">
                  <c:v>MN</c:v>
                </c:pt>
                <c:pt idx="1">
                  <c:v>SN</c:v>
                </c:pt>
                <c:pt idx="2">
                  <c:v>City</c:v>
                </c:pt>
                <c:pt idx="3">
                  <c:v>Bassetlaw</c:v>
                </c:pt>
              </c:strCache>
            </c:strRef>
          </c:cat>
          <c:val>
            <c:numRef>
              <c:f>(Sheet1!$G$9:$G$11,Sheet1!$G$13)</c:f>
              <c:numCache>
                <c:formatCode>_-* #,##0_-;\-* #,##0_-;_-* "-"??_-;_-@_-</c:formatCode>
                <c:ptCount val="4"/>
                <c:pt idx="0">
                  <c:v>225860</c:v>
                </c:pt>
                <c:pt idx="1">
                  <c:v>255290</c:v>
                </c:pt>
                <c:pt idx="2">
                  <c:v>298250</c:v>
                </c:pt>
                <c:pt idx="3">
                  <c:v>79040</c:v>
                </c:pt>
              </c:numCache>
            </c:numRef>
          </c:val>
        </c:ser>
        <c:dLbls>
          <c:showLegendKey val="0"/>
          <c:showVal val="0"/>
          <c:showCatName val="0"/>
          <c:showSerName val="0"/>
          <c:showPercent val="0"/>
          <c:showBubbleSize val="0"/>
        </c:dLbls>
        <c:gapWidth val="25"/>
        <c:overlap val="100"/>
        <c:axId val="68445312"/>
        <c:axId val="68446848"/>
      </c:barChart>
      <c:catAx>
        <c:axId val="68445312"/>
        <c:scaling>
          <c:orientation val="minMax"/>
        </c:scaling>
        <c:delete val="0"/>
        <c:axPos val="b"/>
        <c:majorTickMark val="out"/>
        <c:minorTickMark val="none"/>
        <c:tickLblPos val="nextTo"/>
        <c:crossAx val="68446848"/>
        <c:crosses val="autoZero"/>
        <c:auto val="1"/>
        <c:lblAlgn val="ctr"/>
        <c:lblOffset val="100"/>
        <c:noMultiLvlLbl val="0"/>
      </c:catAx>
      <c:valAx>
        <c:axId val="68446848"/>
        <c:scaling>
          <c:orientation val="minMax"/>
        </c:scaling>
        <c:delete val="0"/>
        <c:axPos val="l"/>
        <c:majorGridlines/>
        <c:numFmt formatCode="0%" sourceLinked="1"/>
        <c:majorTickMark val="out"/>
        <c:minorTickMark val="none"/>
        <c:tickLblPos val="nextTo"/>
        <c:crossAx val="6844531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dirty="0"/>
              <a:t>Prevalence</a:t>
            </a:r>
            <a:r>
              <a:rPr lang="en-GB" sz="1400" baseline="0" dirty="0"/>
              <a:t> by age band - psychosis, schizophrenia, bipolar</a:t>
            </a:r>
            <a:endParaRPr lang="en-GB" sz="1400" dirty="0"/>
          </a:p>
        </c:rich>
      </c:tx>
      <c:layout/>
      <c:overlay val="0"/>
    </c:title>
    <c:autoTitleDeleted val="0"/>
    <c:plotArea>
      <c:layout>
        <c:manualLayout>
          <c:layoutTarget val="inner"/>
          <c:xMode val="edge"/>
          <c:yMode val="edge"/>
          <c:x val="8.0541923220210213E-2"/>
          <c:y val="0.14063689700564511"/>
          <c:w val="0.76903159165378399"/>
          <c:h val="0.6465333721067037"/>
        </c:manualLayout>
      </c:layout>
      <c:barChart>
        <c:barDir val="col"/>
        <c:grouping val="clustered"/>
        <c:varyColors val="0"/>
        <c:ser>
          <c:idx val="0"/>
          <c:order val="0"/>
          <c:tx>
            <c:strRef>
              <c:f>t2dm!$K$2</c:f>
              <c:strCache>
                <c:ptCount val="1"/>
                <c:pt idx="0">
                  <c:v>Male</c:v>
                </c:pt>
              </c:strCache>
            </c:strRef>
          </c:tx>
          <c:invertIfNegative val="0"/>
          <c:cat>
            <c:strRef>
              <c:f>t2dm!$A$3:$A$21</c:f>
              <c:strCache>
                <c:ptCount val="19"/>
                <c:pt idx="0">
                  <c:v>0-4</c:v>
                </c:pt>
                <c:pt idx="1">
                  <c:v>05-09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c:v>
                </c:pt>
              </c:strCache>
            </c:strRef>
          </c:cat>
          <c:val>
            <c:numRef>
              <c:f>SMI!$K$3:$K$21</c:f>
              <c:numCache>
                <c:formatCode>0.0%</c:formatCode>
                <c:ptCount val="19"/>
                <c:pt idx="0">
                  <c:v>0</c:v>
                </c:pt>
                <c:pt idx="1">
                  <c:v>0</c:v>
                </c:pt>
                <c:pt idx="2">
                  <c:v>0</c:v>
                </c:pt>
                <c:pt idx="3">
                  <c:v>7.8492935635792783E-4</c:v>
                </c:pt>
                <c:pt idx="4">
                  <c:v>3.3403852577663959E-3</c:v>
                </c:pt>
                <c:pt idx="5">
                  <c:v>6.5192083818393478E-3</c:v>
                </c:pt>
                <c:pt idx="6">
                  <c:v>8.7879479570874223E-3</c:v>
                </c:pt>
                <c:pt idx="7">
                  <c:v>1.0049612008650299E-2</c:v>
                </c:pt>
                <c:pt idx="8">
                  <c:v>1.2443929966719723E-2</c:v>
                </c:pt>
                <c:pt idx="9">
                  <c:v>1.2665353222628765E-2</c:v>
                </c:pt>
                <c:pt idx="10">
                  <c:v>1.0448353392408412E-2</c:v>
                </c:pt>
                <c:pt idx="11">
                  <c:v>1.1434946311532562E-2</c:v>
                </c:pt>
                <c:pt idx="12">
                  <c:v>1.0349507974211062E-2</c:v>
                </c:pt>
                <c:pt idx="13">
                  <c:v>8.7388282025819258E-3</c:v>
                </c:pt>
                <c:pt idx="14">
                  <c:v>6.8979509028200443E-3</c:v>
                </c:pt>
                <c:pt idx="15">
                  <c:v>7.0072992700729924E-3</c:v>
                </c:pt>
                <c:pt idx="16">
                  <c:v>4.8203330411919366E-3</c:v>
                </c:pt>
                <c:pt idx="17">
                  <c:v>3.1446540880503146E-3</c:v>
                </c:pt>
                <c:pt idx="18">
                  <c:v>3.6429872495446266E-3</c:v>
                </c:pt>
              </c:numCache>
            </c:numRef>
          </c:val>
        </c:ser>
        <c:ser>
          <c:idx val="1"/>
          <c:order val="1"/>
          <c:tx>
            <c:strRef>
              <c:f>t2dm!$L$2</c:f>
              <c:strCache>
                <c:ptCount val="1"/>
                <c:pt idx="0">
                  <c:v>Female</c:v>
                </c:pt>
              </c:strCache>
            </c:strRef>
          </c:tx>
          <c:invertIfNegative val="0"/>
          <c:cat>
            <c:strRef>
              <c:f>t2dm!$A$3:$A$21</c:f>
              <c:strCache>
                <c:ptCount val="19"/>
                <c:pt idx="0">
                  <c:v>0-4</c:v>
                </c:pt>
                <c:pt idx="1">
                  <c:v>05-09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c:v>
                </c:pt>
              </c:strCache>
            </c:strRef>
          </c:cat>
          <c:val>
            <c:numRef>
              <c:f>SMI!$L$3:$L$21</c:f>
              <c:numCache>
                <c:formatCode>0.0%</c:formatCode>
                <c:ptCount val="19"/>
                <c:pt idx="0">
                  <c:v>0</c:v>
                </c:pt>
                <c:pt idx="1">
                  <c:v>0</c:v>
                </c:pt>
                <c:pt idx="2">
                  <c:v>0</c:v>
                </c:pt>
                <c:pt idx="3">
                  <c:v>6.3816209317166565E-4</c:v>
                </c:pt>
                <c:pt idx="4">
                  <c:v>2.6508323613614673E-3</c:v>
                </c:pt>
                <c:pt idx="5">
                  <c:v>5.5673382820784732E-3</c:v>
                </c:pt>
                <c:pt idx="6">
                  <c:v>5.6965302951838426E-3</c:v>
                </c:pt>
                <c:pt idx="7">
                  <c:v>7.1179344033496161E-3</c:v>
                </c:pt>
                <c:pt idx="8">
                  <c:v>8.6193386616517792E-3</c:v>
                </c:pt>
                <c:pt idx="9">
                  <c:v>9.2551127033885655E-3</c:v>
                </c:pt>
                <c:pt idx="10">
                  <c:v>9.1488771832547826E-3</c:v>
                </c:pt>
                <c:pt idx="11">
                  <c:v>1.0795454545454546E-2</c:v>
                </c:pt>
                <c:pt idx="12">
                  <c:v>1.0143702451394759E-2</c:v>
                </c:pt>
                <c:pt idx="13">
                  <c:v>9.0751110252944578E-3</c:v>
                </c:pt>
                <c:pt idx="14">
                  <c:v>6.8623713305375521E-3</c:v>
                </c:pt>
                <c:pt idx="15">
                  <c:v>7.3810129804021381E-3</c:v>
                </c:pt>
                <c:pt idx="16">
                  <c:v>7.8767123287671239E-3</c:v>
                </c:pt>
                <c:pt idx="17">
                  <c:v>7.4587107085775173E-3</c:v>
                </c:pt>
                <c:pt idx="18">
                  <c:v>8.9068825910931168E-3</c:v>
                </c:pt>
              </c:numCache>
            </c:numRef>
          </c:val>
        </c:ser>
        <c:dLbls>
          <c:showLegendKey val="0"/>
          <c:showVal val="0"/>
          <c:showCatName val="0"/>
          <c:showSerName val="0"/>
          <c:showPercent val="0"/>
          <c:showBubbleSize val="0"/>
        </c:dLbls>
        <c:gapWidth val="150"/>
        <c:axId val="123257216"/>
        <c:axId val="123258752"/>
      </c:barChart>
      <c:catAx>
        <c:axId val="123257216"/>
        <c:scaling>
          <c:orientation val="minMax"/>
        </c:scaling>
        <c:delete val="0"/>
        <c:axPos val="b"/>
        <c:majorTickMark val="out"/>
        <c:minorTickMark val="none"/>
        <c:tickLblPos val="nextTo"/>
        <c:crossAx val="123258752"/>
        <c:crosses val="autoZero"/>
        <c:auto val="1"/>
        <c:lblAlgn val="ctr"/>
        <c:lblOffset val="100"/>
        <c:noMultiLvlLbl val="0"/>
      </c:catAx>
      <c:valAx>
        <c:axId val="123258752"/>
        <c:scaling>
          <c:orientation val="minMax"/>
        </c:scaling>
        <c:delete val="0"/>
        <c:axPos val="l"/>
        <c:majorGridlines/>
        <c:numFmt formatCode="0.0%" sourceLinked="1"/>
        <c:majorTickMark val="out"/>
        <c:minorTickMark val="none"/>
        <c:tickLblPos val="nextTo"/>
        <c:crossAx val="12325721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a:t>Prevalence</a:t>
            </a:r>
            <a:r>
              <a:rPr lang="en-GB" sz="1400" baseline="0"/>
              <a:t> by age band - dementia</a:t>
            </a:r>
            <a:endParaRPr lang="en-GB" sz="1400"/>
          </a:p>
        </c:rich>
      </c:tx>
      <c:layout/>
      <c:overlay val="0"/>
    </c:title>
    <c:autoTitleDeleted val="0"/>
    <c:plotArea>
      <c:layout/>
      <c:barChart>
        <c:barDir val="col"/>
        <c:grouping val="clustered"/>
        <c:varyColors val="0"/>
        <c:ser>
          <c:idx val="0"/>
          <c:order val="0"/>
          <c:tx>
            <c:strRef>
              <c:f>t2dm!$K$2</c:f>
              <c:strCache>
                <c:ptCount val="1"/>
                <c:pt idx="0">
                  <c:v>Male</c:v>
                </c:pt>
              </c:strCache>
            </c:strRef>
          </c:tx>
          <c:invertIfNegative val="0"/>
          <c:cat>
            <c:strRef>
              <c:f>t2dm!$A$3:$A$21</c:f>
              <c:strCache>
                <c:ptCount val="19"/>
                <c:pt idx="0">
                  <c:v>0-4</c:v>
                </c:pt>
                <c:pt idx="1">
                  <c:v>05-09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c:v>
                </c:pt>
              </c:strCache>
            </c:strRef>
          </c:cat>
          <c:val>
            <c:numRef>
              <c:f>dementia!$K$3:$K$21</c:f>
              <c:numCache>
                <c:formatCode>0.0%</c:formatCode>
                <c:ptCount val="19"/>
                <c:pt idx="0">
                  <c:v>0</c:v>
                </c:pt>
                <c:pt idx="1">
                  <c:v>0</c:v>
                </c:pt>
                <c:pt idx="2">
                  <c:v>0</c:v>
                </c:pt>
                <c:pt idx="3">
                  <c:v>0</c:v>
                </c:pt>
                <c:pt idx="4">
                  <c:v>0</c:v>
                </c:pt>
                <c:pt idx="5">
                  <c:v>0</c:v>
                </c:pt>
                <c:pt idx="6">
                  <c:v>0</c:v>
                </c:pt>
                <c:pt idx="7">
                  <c:v>0</c:v>
                </c:pt>
                <c:pt idx="8">
                  <c:v>0</c:v>
                </c:pt>
                <c:pt idx="9">
                  <c:v>2.8145229383619476E-4</c:v>
                </c:pt>
                <c:pt idx="10">
                  <c:v>3.9677291363576247E-4</c:v>
                </c:pt>
                <c:pt idx="11">
                  <c:v>1.1156045181982988E-3</c:v>
                </c:pt>
                <c:pt idx="12">
                  <c:v>2.8842891075670173E-3</c:v>
                </c:pt>
                <c:pt idx="13">
                  <c:v>6.7527308838133066E-3</c:v>
                </c:pt>
                <c:pt idx="14">
                  <c:v>1.399878271454656E-2</c:v>
                </c:pt>
                <c:pt idx="15">
                  <c:v>3.3284671532846713E-2</c:v>
                </c:pt>
                <c:pt idx="16">
                  <c:v>6.3540753724802806E-2</c:v>
                </c:pt>
                <c:pt idx="17">
                  <c:v>0.10141509433962265</c:v>
                </c:pt>
                <c:pt idx="18">
                  <c:v>0.13479052823315119</c:v>
                </c:pt>
              </c:numCache>
            </c:numRef>
          </c:val>
        </c:ser>
        <c:ser>
          <c:idx val="1"/>
          <c:order val="1"/>
          <c:tx>
            <c:strRef>
              <c:f>t2dm!$L$2</c:f>
              <c:strCache>
                <c:ptCount val="1"/>
                <c:pt idx="0">
                  <c:v>Female</c:v>
                </c:pt>
              </c:strCache>
            </c:strRef>
          </c:tx>
          <c:invertIfNegative val="0"/>
          <c:cat>
            <c:strRef>
              <c:f>t2dm!$A$3:$A$21</c:f>
              <c:strCache>
                <c:ptCount val="19"/>
                <c:pt idx="0">
                  <c:v>0-4</c:v>
                </c:pt>
                <c:pt idx="1">
                  <c:v>05-09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c:v>
                </c:pt>
              </c:strCache>
            </c:strRef>
          </c:cat>
          <c:val>
            <c:numRef>
              <c:f>dementia!$L$3:$L$21</c:f>
              <c:numCache>
                <c:formatCode>0.0%</c:formatCode>
                <c:ptCount val="19"/>
                <c:pt idx="0">
                  <c:v>0</c:v>
                </c:pt>
                <c:pt idx="1">
                  <c:v>0</c:v>
                </c:pt>
                <c:pt idx="2">
                  <c:v>0</c:v>
                </c:pt>
                <c:pt idx="3">
                  <c:v>0</c:v>
                </c:pt>
                <c:pt idx="4">
                  <c:v>0</c:v>
                </c:pt>
                <c:pt idx="5">
                  <c:v>0</c:v>
                </c:pt>
                <c:pt idx="6">
                  <c:v>0</c:v>
                </c:pt>
                <c:pt idx="7">
                  <c:v>0</c:v>
                </c:pt>
                <c:pt idx="8">
                  <c:v>0</c:v>
                </c:pt>
                <c:pt idx="9">
                  <c:v>2.985520226899537E-4</c:v>
                </c:pt>
                <c:pt idx="10">
                  <c:v>2.772387025228722E-4</c:v>
                </c:pt>
                <c:pt idx="11">
                  <c:v>1.4204545454545455E-3</c:v>
                </c:pt>
                <c:pt idx="12">
                  <c:v>2.1978021978021978E-3</c:v>
                </c:pt>
                <c:pt idx="13">
                  <c:v>5.5995365900753042E-3</c:v>
                </c:pt>
                <c:pt idx="14">
                  <c:v>1.42966069386199E-2</c:v>
                </c:pt>
                <c:pt idx="15">
                  <c:v>3.7159582590990073E-2</c:v>
                </c:pt>
                <c:pt idx="16">
                  <c:v>7.6027397260273979E-2</c:v>
                </c:pt>
                <c:pt idx="17">
                  <c:v>0.13585508790623335</c:v>
                </c:pt>
                <c:pt idx="18">
                  <c:v>0.19433198380566802</c:v>
                </c:pt>
              </c:numCache>
            </c:numRef>
          </c:val>
        </c:ser>
        <c:dLbls>
          <c:showLegendKey val="0"/>
          <c:showVal val="0"/>
          <c:showCatName val="0"/>
          <c:showSerName val="0"/>
          <c:showPercent val="0"/>
          <c:showBubbleSize val="0"/>
        </c:dLbls>
        <c:gapWidth val="150"/>
        <c:axId val="123272576"/>
        <c:axId val="123090048"/>
      </c:barChart>
      <c:catAx>
        <c:axId val="123272576"/>
        <c:scaling>
          <c:orientation val="minMax"/>
        </c:scaling>
        <c:delete val="0"/>
        <c:axPos val="b"/>
        <c:majorTickMark val="out"/>
        <c:minorTickMark val="none"/>
        <c:tickLblPos val="nextTo"/>
        <c:crossAx val="123090048"/>
        <c:crosses val="autoZero"/>
        <c:auto val="1"/>
        <c:lblAlgn val="ctr"/>
        <c:lblOffset val="100"/>
        <c:noMultiLvlLbl val="0"/>
      </c:catAx>
      <c:valAx>
        <c:axId val="123090048"/>
        <c:scaling>
          <c:orientation val="minMax"/>
        </c:scaling>
        <c:delete val="0"/>
        <c:axPos val="l"/>
        <c:majorGridlines/>
        <c:numFmt formatCode="0.0%" sourceLinked="1"/>
        <c:majorTickMark val="out"/>
        <c:minorTickMark val="none"/>
        <c:tickLblPos val="nextTo"/>
        <c:crossAx val="12327257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Life expectancy</a:t>
            </a:r>
            <a:r>
              <a:rPr lang="en-GB" baseline="0"/>
              <a:t> and healthy life expectancy - male</a:t>
            </a:r>
            <a:endParaRPr lang="en-GB"/>
          </a:p>
        </c:rich>
      </c:tx>
      <c:layout/>
      <c:overlay val="0"/>
      <c:spPr>
        <a:noFill/>
        <a:ln>
          <a:noFill/>
        </a:ln>
        <a:effectLst/>
      </c:spPr>
    </c:title>
    <c:autoTitleDeleted val="0"/>
    <c:plotArea>
      <c:layout/>
      <c:barChart>
        <c:barDir val="col"/>
        <c:grouping val="stacked"/>
        <c:varyColors val="0"/>
        <c:ser>
          <c:idx val="0"/>
          <c:order val="0"/>
          <c:tx>
            <c:v>Healthy life expectancy</c:v>
          </c:tx>
          <c:spPr>
            <a:solidFill>
              <a:srgbClr val="92D05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Sheet1!$B$49:$C$72</c:f>
              <c:multiLvlStrCache>
                <c:ptCount val="24"/>
                <c:lvl>
                  <c:pt idx="0">
                    <c:v>BACHS</c:v>
                  </c:pt>
                  <c:pt idx="1">
                    <c:v>Radford &amp; Mary Potter</c:v>
                  </c:pt>
                  <c:pt idx="2">
                    <c:v>City East</c:v>
                  </c:pt>
                  <c:pt idx="3">
                    <c:v>Bulwell &amp; Top Valley</c:v>
                  </c:pt>
                  <c:pt idx="4">
                    <c:v>Unity</c:v>
                  </c:pt>
                  <c:pt idx="5">
                    <c:v>Clifton &amp; Meadows</c:v>
                  </c:pt>
                  <c:pt idx="6">
                    <c:v>Bestwood &amp; Sherwood</c:v>
                  </c:pt>
                  <c:pt idx="7">
                    <c:v>City South</c:v>
                  </c:pt>
                  <c:pt idx="8">
                    <c:v>Mansfield North</c:v>
                  </c:pt>
                  <c:pt idx="9">
                    <c:v>Ashfield North</c:v>
                  </c:pt>
                  <c:pt idx="10">
                    <c:v>Ashfield South</c:v>
                  </c:pt>
                  <c:pt idx="11">
                    <c:v>Rosewood</c:v>
                  </c:pt>
                  <c:pt idx="12">
                    <c:v>Sherwood</c:v>
                  </c:pt>
                  <c:pt idx="13">
                    <c:v>Newark</c:v>
                  </c:pt>
                  <c:pt idx="14">
                    <c:v>Byron</c:v>
                  </c:pt>
                  <c:pt idx="15">
                    <c:v>Stapleford</c:v>
                  </c:pt>
                  <c:pt idx="16">
                    <c:v>Eastwood</c:v>
                  </c:pt>
                  <c:pt idx="17">
                    <c:v>Synergy</c:v>
                  </c:pt>
                  <c:pt idx="18">
                    <c:v>Arnold &amp; Calverton</c:v>
                  </c:pt>
                  <c:pt idx="19">
                    <c:v>Arrow Health</c:v>
                  </c:pt>
                  <c:pt idx="20">
                    <c:v>Beeston</c:v>
                  </c:pt>
                  <c:pt idx="21">
                    <c:v>Rushcliffe Central</c:v>
                  </c:pt>
                  <c:pt idx="22">
                    <c:v>Rushcliffe North</c:v>
                  </c:pt>
                  <c:pt idx="23">
                    <c:v>Rushcliffe South</c:v>
                  </c:pt>
                </c:lvl>
                <c:lvl>
                  <c:pt idx="0">
                    <c:v>City</c:v>
                  </c:pt>
                  <c:pt idx="8">
                    <c:v>Mid</c:v>
                  </c:pt>
                  <c:pt idx="14">
                    <c:v>South</c:v>
                  </c:pt>
                </c:lvl>
              </c:multiLvlStrCache>
            </c:multiLvlStrRef>
          </c:cat>
          <c:val>
            <c:numRef>
              <c:f>Sheet1!$F$49:$F$72</c:f>
              <c:numCache>
                <c:formatCode>General</c:formatCode>
                <c:ptCount val="24"/>
                <c:pt idx="0">
                  <c:v>55.600000000000009</c:v>
                </c:pt>
                <c:pt idx="1">
                  <c:v>55.3</c:v>
                </c:pt>
                <c:pt idx="2">
                  <c:v>57.2</c:v>
                </c:pt>
                <c:pt idx="3">
                  <c:v>56.5</c:v>
                </c:pt>
                <c:pt idx="4">
                  <c:v>57.5</c:v>
                </c:pt>
                <c:pt idx="5">
                  <c:v>60.3</c:v>
                </c:pt>
                <c:pt idx="6">
                  <c:v>58.800000000000004</c:v>
                </c:pt>
                <c:pt idx="7">
                  <c:v>61.999999999999993</c:v>
                </c:pt>
                <c:pt idx="8">
                  <c:v>57.400000000000006</c:v>
                </c:pt>
                <c:pt idx="9">
                  <c:v>57.399999999999991</c:v>
                </c:pt>
                <c:pt idx="10">
                  <c:v>60.100000000000009</c:v>
                </c:pt>
                <c:pt idx="11">
                  <c:v>59.499999999999993</c:v>
                </c:pt>
                <c:pt idx="12">
                  <c:v>60.499999999999993</c:v>
                </c:pt>
                <c:pt idx="13">
                  <c:v>65.2</c:v>
                </c:pt>
                <c:pt idx="14">
                  <c:v>61.699999999999996</c:v>
                </c:pt>
                <c:pt idx="15">
                  <c:v>62.499999999999993</c:v>
                </c:pt>
                <c:pt idx="16">
                  <c:v>63.7</c:v>
                </c:pt>
                <c:pt idx="17">
                  <c:v>61.5</c:v>
                </c:pt>
                <c:pt idx="18">
                  <c:v>64</c:v>
                </c:pt>
                <c:pt idx="19">
                  <c:v>64.3</c:v>
                </c:pt>
                <c:pt idx="20">
                  <c:v>66</c:v>
                </c:pt>
                <c:pt idx="21">
                  <c:v>68.400000000000006</c:v>
                </c:pt>
                <c:pt idx="22">
                  <c:v>67.2</c:v>
                </c:pt>
                <c:pt idx="23">
                  <c:v>68.5</c:v>
                </c:pt>
              </c:numCache>
            </c:numRef>
          </c:val>
          <c:extLst xmlns:c16r2="http://schemas.microsoft.com/office/drawing/2015/06/chart">
            <c:ext xmlns:c16="http://schemas.microsoft.com/office/drawing/2014/chart" uri="{C3380CC4-5D6E-409C-BE32-E72D297353CC}">
              <c16:uniqueId val="{00000000-A15C-4B2B-AD4B-5D9FAF3DF084}"/>
            </c:ext>
          </c:extLst>
        </c:ser>
        <c:ser>
          <c:idx val="1"/>
          <c:order val="1"/>
          <c:tx>
            <c:v>Years in poor health</c:v>
          </c:tx>
          <c:spPr>
            <a:solidFill>
              <a:srgbClr val="FF000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Sheet1!$B$49:$C$72</c:f>
              <c:multiLvlStrCache>
                <c:ptCount val="24"/>
                <c:lvl>
                  <c:pt idx="0">
                    <c:v>BACHS</c:v>
                  </c:pt>
                  <c:pt idx="1">
                    <c:v>Radford &amp; Mary Potter</c:v>
                  </c:pt>
                  <c:pt idx="2">
                    <c:v>City East</c:v>
                  </c:pt>
                  <c:pt idx="3">
                    <c:v>Bulwell &amp; Top Valley</c:v>
                  </c:pt>
                  <c:pt idx="4">
                    <c:v>Unity</c:v>
                  </c:pt>
                  <c:pt idx="5">
                    <c:v>Clifton &amp; Meadows</c:v>
                  </c:pt>
                  <c:pt idx="6">
                    <c:v>Bestwood &amp; Sherwood</c:v>
                  </c:pt>
                  <c:pt idx="7">
                    <c:v>City South</c:v>
                  </c:pt>
                  <c:pt idx="8">
                    <c:v>Mansfield North</c:v>
                  </c:pt>
                  <c:pt idx="9">
                    <c:v>Ashfield North</c:v>
                  </c:pt>
                  <c:pt idx="10">
                    <c:v>Ashfield South</c:v>
                  </c:pt>
                  <c:pt idx="11">
                    <c:v>Rosewood</c:v>
                  </c:pt>
                  <c:pt idx="12">
                    <c:v>Sherwood</c:v>
                  </c:pt>
                  <c:pt idx="13">
                    <c:v>Newark</c:v>
                  </c:pt>
                  <c:pt idx="14">
                    <c:v>Byron</c:v>
                  </c:pt>
                  <c:pt idx="15">
                    <c:v>Stapleford</c:v>
                  </c:pt>
                  <c:pt idx="16">
                    <c:v>Eastwood</c:v>
                  </c:pt>
                  <c:pt idx="17">
                    <c:v>Synergy</c:v>
                  </c:pt>
                  <c:pt idx="18">
                    <c:v>Arnold &amp; Calverton</c:v>
                  </c:pt>
                  <c:pt idx="19">
                    <c:v>Arrow Health</c:v>
                  </c:pt>
                  <c:pt idx="20">
                    <c:v>Beeston</c:v>
                  </c:pt>
                  <c:pt idx="21">
                    <c:v>Rushcliffe Central</c:v>
                  </c:pt>
                  <c:pt idx="22">
                    <c:v>Rushcliffe North</c:v>
                  </c:pt>
                  <c:pt idx="23">
                    <c:v>Rushcliffe South</c:v>
                  </c:pt>
                </c:lvl>
                <c:lvl>
                  <c:pt idx="0">
                    <c:v>City</c:v>
                  </c:pt>
                  <c:pt idx="8">
                    <c:v>Mid</c:v>
                  </c:pt>
                  <c:pt idx="14">
                    <c:v>South</c:v>
                  </c:pt>
                </c:lvl>
              </c:multiLvlStrCache>
            </c:multiLvlStrRef>
          </c:cat>
          <c:val>
            <c:numRef>
              <c:f>Sheet1!$H$49:$H$72</c:f>
              <c:numCache>
                <c:formatCode>General</c:formatCode>
                <c:ptCount val="24"/>
                <c:pt idx="0">
                  <c:v>20.8</c:v>
                </c:pt>
                <c:pt idx="1">
                  <c:v>19.2</c:v>
                </c:pt>
                <c:pt idx="2">
                  <c:v>19.3</c:v>
                </c:pt>
                <c:pt idx="3">
                  <c:v>19.5</c:v>
                </c:pt>
                <c:pt idx="4">
                  <c:v>18.5</c:v>
                </c:pt>
                <c:pt idx="5">
                  <c:v>18.5</c:v>
                </c:pt>
                <c:pt idx="6">
                  <c:v>17.899999999999999</c:v>
                </c:pt>
                <c:pt idx="7">
                  <c:v>17.100000000000001</c:v>
                </c:pt>
                <c:pt idx="8">
                  <c:v>20</c:v>
                </c:pt>
                <c:pt idx="9">
                  <c:v>19.2</c:v>
                </c:pt>
                <c:pt idx="10">
                  <c:v>18.8</c:v>
                </c:pt>
                <c:pt idx="11">
                  <c:v>18.600000000000001</c:v>
                </c:pt>
                <c:pt idx="12">
                  <c:v>18.100000000000001</c:v>
                </c:pt>
                <c:pt idx="13">
                  <c:v>15.1</c:v>
                </c:pt>
                <c:pt idx="14">
                  <c:v>17.899999999999999</c:v>
                </c:pt>
                <c:pt idx="15">
                  <c:v>17.100000000000001</c:v>
                </c:pt>
                <c:pt idx="16">
                  <c:v>17.2</c:v>
                </c:pt>
                <c:pt idx="17">
                  <c:v>17</c:v>
                </c:pt>
                <c:pt idx="18">
                  <c:v>16.399999999999999</c:v>
                </c:pt>
                <c:pt idx="19">
                  <c:v>15.7</c:v>
                </c:pt>
                <c:pt idx="20">
                  <c:v>14.7</c:v>
                </c:pt>
                <c:pt idx="21">
                  <c:v>13.6</c:v>
                </c:pt>
                <c:pt idx="22">
                  <c:v>13.3</c:v>
                </c:pt>
                <c:pt idx="23">
                  <c:v>13.3</c:v>
                </c:pt>
              </c:numCache>
            </c:numRef>
          </c:val>
          <c:extLst xmlns:c16r2="http://schemas.microsoft.com/office/drawing/2015/06/chart">
            <c:ext xmlns:c16="http://schemas.microsoft.com/office/drawing/2014/chart" uri="{C3380CC4-5D6E-409C-BE32-E72D297353CC}">
              <c16:uniqueId val="{00000001-A15C-4B2B-AD4B-5D9FAF3DF084}"/>
            </c:ext>
          </c:extLst>
        </c:ser>
        <c:dLbls>
          <c:showLegendKey val="0"/>
          <c:showVal val="0"/>
          <c:showCatName val="0"/>
          <c:showSerName val="0"/>
          <c:showPercent val="0"/>
          <c:showBubbleSize val="0"/>
        </c:dLbls>
        <c:gapWidth val="50"/>
        <c:overlap val="100"/>
        <c:axId val="123153792"/>
        <c:axId val="123159680"/>
      </c:barChart>
      <c:lineChart>
        <c:grouping val="stacked"/>
        <c:varyColors val="0"/>
        <c:ser>
          <c:idx val="2"/>
          <c:order val="2"/>
          <c:tx>
            <c:v>Life expectancy</c:v>
          </c:tx>
          <c:spPr>
            <a:ln w="28575" cap="rnd">
              <a:solidFill>
                <a:sysClr val="windowText" lastClr="000000"/>
              </a:solidFill>
              <a:round/>
            </a:ln>
            <a:effectLst/>
          </c:spPr>
          <c:marker>
            <c:symbol val="circle"/>
            <c:size val="5"/>
            <c:spPr>
              <a:solidFill>
                <a:schemeClr val="accent3"/>
              </a:solidFill>
              <a:ln w="9525">
                <a:solidFill>
                  <a:sysClr val="windowText" lastClr="00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Sheet1!$D$49:$D$72</c:f>
              <c:numCache>
                <c:formatCode>General</c:formatCode>
                <c:ptCount val="24"/>
                <c:pt idx="0">
                  <c:v>76.400000000000006</c:v>
                </c:pt>
                <c:pt idx="1">
                  <c:v>74.5</c:v>
                </c:pt>
                <c:pt idx="2">
                  <c:v>76.5</c:v>
                </c:pt>
                <c:pt idx="3">
                  <c:v>76</c:v>
                </c:pt>
                <c:pt idx="4">
                  <c:v>76</c:v>
                </c:pt>
                <c:pt idx="5">
                  <c:v>78.8</c:v>
                </c:pt>
                <c:pt idx="6">
                  <c:v>76.7</c:v>
                </c:pt>
                <c:pt idx="7">
                  <c:v>79.099999999999994</c:v>
                </c:pt>
                <c:pt idx="8">
                  <c:v>77.400000000000006</c:v>
                </c:pt>
                <c:pt idx="9">
                  <c:v>76.599999999999994</c:v>
                </c:pt>
                <c:pt idx="10">
                  <c:v>78.900000000000006</c:v>
                </c:pt>
                <c:pt idx="11">
                  <c:v>78.099999999999994</c:v>
                </c:pt>
                <c:pt idx="12">
                  <c:v>78.599999999999994</c:v>
                </c:pt>
                <c:pt idx="13">
                  <c:v>80.3</c:v>
                </c:pt>
                <c:pt idx="14">
                  <c:v>79.599999999999994</c:v>
                </c:pt>
                <c:pt idx="15">
                  <c:v>79.599999999999994</c:v>
                </c:pt>
                <c:pt idx="16">
                  <c:v>80.900000000000006</c:v>
                </c:pt>
                <c:pt idx="17">
                  <c:v>78.5</c:v>
                </c:pt>
                <c:pt idx="18">
                  <c:v>80.400000000000006</c:v>
                </c:pt>
                <c:pt idx="19">
                  <c:v>80</c:v>
                </c:pt>
                <c:pt idx="20">
                  <c:v>80.7</c:v>
                </c:pt>
                <c:pt idx="21">
                  <c:v>82</c:v>
                </c:pt>
                <c:pt idx="22">
                  <c:v>80.5</c:v>
                </c:pt>
                <c:pt idx="23">
                  <c:v>81.8</c:v>
                </c:pt>
              </c:numCache>
            </c:numRef>
          </c:val>
          <c:smooth val="0"/>
          <c:extLst xmlns:c16r2="http://schemas.microsoft.com/office/drawing/2015/06/chart">
            <c:ext xmlns:c16="http://schemas.microsoft.com/office/drawing/2014/chart" uri="{C3380CC4-5D6E-409C-BE32-E72D297353CC}">
              <c16:uniqueId val="{00000002-A15C-4B2B-AD4B-5D9FAF3DF084}"/>
            </c:ext>
          </c:extLst>
        </c:ser>
        <c:dLbls>
          <c:showLegendKey val="0"/>
          <c:showVal val="0"/>
          <c:showCatName val="0"/>
          <c:showSerName val="0"/>
          <c:showPercent val="0"/>
          <c:showBubbleSize val="0"/>
        </c:dLbls>
        <c:marker val="1"/>
        <c:smooth val="0"/>
        <c:axId val="123153792"/>
        <c:axId val="123159680"/>
      </c:lineChart>
      <c:catAx>
        <c:axId val="123153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159680"/>
        <c:crosses val="autoZero"/>
        <c:auto val="1"/>
        <c:lblAlgn val="ctr"/>
        <c:lblOffset val="100"/>
        <c:noMultiLvlLbl val="0"/>
      </c:catAx>
      <c:valAx>
        <c:axId val="123159680"/>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1537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Life expectancy</a:t>
            </a:r>
            <a:r>
              <a:rPr lang="en-GB" baseline="0"/>
              <a:t> and healthy life expectancy - female</a:t>
            </a:r>
            <a:endParaRPr lang="en-GB"/>
          </a:p>
        </c:rich>
      </c:tx>
      <c:layout/>
      <c:overlay val="0"/>
      <c:spPr>
        <a:noFill/>
        <a:ln>
          <a:noFill/>
        </a:ln>
        <a:effectLst/>
      </c:spPr>
    </c:title>
    <c:autoTitleDeleted val="0"/>
    <c:plotArea>
      <c:layout/>
      <c:barChart>
        <c:barDir val="col"/>
        <c:grouping val="stacked"/>
        <c:varyColors val="0"/>
        <c:ser>
          <c:idx val="0"/>
          <c:order val="0"/>
          <c:tx>
            <c:v>Healthy life expectancy</c:v>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Sheet1!$B$49:$C$72</c:f>
              <c:multiLvlStrCache>
                <c:ptCount val="24"/>
                <c:lvl>
                  <c:pt idx="0">
                    <c:v>BACHS</c:v>
                  </c:pt>
                  <c:pt idx="1">
                    <c:v>Radford &amp; Mary Potter</c:v>
                  </c:pt>
                  <c:pt idx="2">
                    <c:v>City East</c:v>
                  </c:pt>
                  <c:pt idx="3">
                    <c:v>Bulwell &amp; Top Valley</c:v>
                  </c:pt>
                  <c:pt idx="4">
                    <c:v>Unity</c:v>
                  </c:pt>
                  <c:pt idx="5">
                    <c:v>Clifton &amp; Meadows</c:v>
                  </c:pt>
                  <c:pt idx="6">
                    <c:v>Bestwood &amp; Sherwood</c:v>
                  </c:pt>
                  <c:pt idx="7">
                    <c:v>City South</c:v>
                  </c:pt>
                  <c:pt idx="8">
                    <c:v>Mansfield North</c:v>
                  </c:pt>
                  <c:pt idx="9">
                    <c:v>Ashfield North</c:v>
                  </c:pt>
                  <c:pt idx="10">
                    <c:v>Ashfield South</c:v>
                  </c:pt>
                  <c:pt idx="11">
                    <c:v>Rosewood</c:v>
                  </c:pt>
                  <c:pt idx="12">
                    <c:v>Sherwood</c:v>
                  </c:pt>
                  <c:pt idx="13">
                    <c:v>Newark</c:v>
                  </c:pt>
                  <c:pt idx="14">
                    <c:v>Byron</c:v>
                  </c:pt>
                  <c:pt idx="15">
                    <c:v>Stapleford</c:v>
                  </c:pt>
                  <c:pt idx="16">
                    <c:v>Eastwood</c:v>
                  </c:pt>
                  <c:pt idx="17">
                    <c:v>Synergy</c:v>
                  </c:pt>
                  <c:pt idx="18">
                    <c:v>Arnold &amp; Calverton</c:v>
                  </c:pt>
                  <c:pt idx="19">
                    <c:v>Arrow Health</c:v>
                  </c:pt>
                  <c:pt idx="20">
                    <c:v>Beeston</c:v>
                  </c:pt>
                  <c:pt idx="21">
                    <c:v>Rushcliffe Central</c:v>
                  </c:pt>
                  <c:pt idx="22">
                    <c:v>Rushcliffe North</c:v>
                  </c:pt>
                  <c:pt idx="23">
                    <c:v>Rushcliffe South</c:v>
                  </c:pt>
                </c:lvl>
                <c:lvl>
                  <c:pt idx="0">
                    <c:v>City</c:v>
                  </c:pt>
                  <c:pt idx="8">
                    <c:v>Mid</c:v>
                  </c:pt>
                  <c:pt idx="14">
                    <c:v>South</c:v>
                  </c:pt>
                </c:lvl>
              </c:multiLvlStrCache>
            </c:multiLvlStrRef>
          </c:cat>
          <c:val>
            <c:numRef>
              <c:f>Sheet1!$G$49:$G$72</c:f>
              <c:numCache>
                <c:formatCode>General</c:formatCode>
                <c:ptCount val="24"/>
                <c:pt idx="0">
                  <c:v>55.3</c:v>
                </c:pt>
                <c:pt idx="1">
                  <c:v>55.3</c:v>
                </c:pt>
                <c:pt idx="2">
                  <c:v>57.099999999999994</c:v>
                </c:pt>
                <c:pt idx="3">
                  <c:v>57.300000000000004</c:v>
                </c:pt>
                <c:pt idx="4">
                  <c:v>60.3</c:v>
                </c:pt>
                <c:pt idx="5">
                  <c:v>60.100000000000009</c:v>
                </c:pt>
                <c:pt idx="6">
                  <c:v>60.500000000000007</c:v>
                </c:pt>
                <c:pt idx="7">
                  <c:v>62.9</c:v>
                </c:pt>
                <c:pt idx="8">
                  <c:v>58.1</c:v>
                </c:pt>
                <c:pt idx="9">
                  <c:v>58.199999999999996</c:v>
                </c:pt>
                <c:pt idx="10">
                  <c:v>62</c:v>
                </c:pt>
                <c:pt idx="11">
                  <c:v>61.1</c:v>
                </c:pt>
                <c:pt idx="12">
                  <c:v>62</c:v>
                </c:pt>
                <c:pt idx="13">
                  <c:v>65.8</c:v>
                </c:pt>
                <c:pt idx="14">
                  <c:v>61.9</c:v>
                </c:pt>
                <c:pt idx="15">
                  <c:v>64.400000000000006</c:v>
                </c:pt>
                <c:pt idx="16">
                  <c:v>63.699999999999996</c:v>
                </c:pt>
                <c:pt idx="17">
                  <c:v>63.899999999999991</c:v>
                </c:pt>
                <c:pt idx="18">
                  <c:v>65.2</c:v>
                </c:pt>
                <c:pt idx="19">
                  <c:v>66.8</c:v>
                </c:pt>
                <c:pt idx="20">
                  <c:v>66.5</c:v>
                </c:pt>
                <c:pt idx="21">
                  <c:v>69.3</c:v>
                </c:pt>
                <c:pt idx="22">
                  <c:v>68.800000000000011</c:v>
                </c:pt>
                <c:pt idx="23">
                  <c:v>69.699999999999989</c:v>
                </c:pt>
              </c:numCache>
            </c:numRef>
          </c:val>
          <c:extLst xmlns:c16r2="http://schemas.microsoft.com/office/drawing/2015/06/chart">
            <c:ext xmlns:c16="http://schemas.microsoft.com/office/drawing/2014/chart" uri="{C3380CC4-5D6E-409C-BE32-E72D297353CC}">
              <c16:uniqueId val="{00000000-3135-45D1-9023-9E433812350B}"/>
            </c:ext>
          </c:extLst>
        </c:ser>
        <c:ser>
          <c:idx val="1"/>
          <c:order val="1"/>
          <c:tx>
            <c:v>Years in poor health</c:v>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Sheet1!$B$49:$C$72</c:f>
              <c:multiLvlStrCache>
                <c:ptCount val="24"/>
                <c:lvl>
                  <c:pt idx="0">
                    <c:v>BACHS</c:v>
                  </c:pt>
                  <c:pt idx="1">
                    <c:v>Radford &amp; Mary Potter</c:v>
                  </c:pt>
                  <c:pt idx="2">
                    <c:v>City East</c:v>
                  </c:pt>
                  <c:pt idx="3">
                    <c:v>Bulwell &amp; Top Valley</c:v>
                  </c:pt>
                  <c:pt idx="4">
                    <c:v>Unity</c:v>
                  </c:pt>
                  <c:pt idx="5">
                    <c:v>Clifton &amp; Meadows</c:v>
                  </c:pt>
                  <c:pt idx="6">
                    <c:v>Bestwood &amp; Sherwood</c:v>
                  </c:pt>
                  <c:pt idx="7">
                    <c:v>City South</c:v>
                  </c:pt>
                  <c:pt idx="8">
                    <c:v>Mansfield North</c:v>
                  </c:pt>
                  <c:pt idx="9">
                    <c:v>Ashfield North</c:v>
                  </c:pt>
                  <c:pt idx="10">
                    <c:v>Ashfield South</c:v>
                  </c:pt>
                  <c:pt idx="11">
                    <c:v>Rosewood</c:v>
                  </c:pt>
                  <c:pt idx="12">
                    <c:v>Sherwood</c:v>
                  </c:pt>
                  <c:pt idx="13">
                    <c:v>Newark</c:v>
                  </c:pt>
                  <c:pt idx="14">
                    <c:v>Byron</c:v>
                  </c:pt>
                  <c:pt idx="15">
                    <c:v>Stapleford</c:v>
                  </c:pt>
                  <c:pt idx="16">
                    <c:v>Eastwood</c:v>
                  </c:pt>
                  <c:pt idx="17">
                    <c:v>Synergy</c:v>
                  </c:pt>
                  <c:pt idx="18">
                    <c:v>Arnold &amp; Calverton</c:v>
                  </c:pt>
                  <c:pt idx="19">
                    <c:v>Arrow Health</c:v>
                  </c:pt>
                  <c:pt idx="20">
                    <c:v>Beeston</c:v>
                  </c:pt>
                  <c:pt idx="21">
                    <c:v>Rushcliffe Central</c:v>
                  </c:pt>
                  <c:pt idx="22">
                    <c:v>Rushcliffe North</c:v>
                  </c:pt>
                  <c:pt idx="23">
                    <c:v>Rushcliffe South</c:v>
                  </c:pt>
                </c:lvl>
                <c:lvl>
                  <c:pt idx="0">
                    <c:v>City</c:v>
                  </c:pt>
                  <c:pt idx="8">
                    <c:v>Mid</c:v>
                  </c:pt>
                  <c:pt idx="14">
                    <c:v>South</c:v>
                  </c:pt>
                </c:lvl>
              </c:multiLvlStrCache>
            </c:multiLvlStrRef>
          </c:cat>
          <c:val>
            <c:numRef>
              <c:f>Sheet1!$I$49:$I$72</c:f>
              <c:numCache>
                <c:formatCode>General</c:formatCode>
                <c:ptCount val="24"/>
                <c:pt idx="0">
                  <c:v>25.2</c:v>
                </c:pt>
                <c:pt idx="1">
                  <c:v>24.2</c:v>
                </c:pt>
                <c:pt idx="2">
                  <c:v>23.2</c:v>
                </c:pt>
                <c:pt idx="3">
                  <c:v>22.6</c:v>
                </c:pt>
                <c:pt idx="4">
                  <c:v>22.2</c:v>
                </c:pt>
                <c:pt idx="5">
                  <c:v>21.8</c:v>
                </c:pt>
                <c:pt idx="6">
                  <c:v>21.4</c:v>
                </c:pt>
                <c:pt idx="7">
                  <c:v>21.6</c:v>
                </c:pt>
                <c:pt idx="8">
                  <c:v>23.4</c:v>
                </c:pt>
                <c:pt idx="9">
                  <c:v>22.4</c:v>
                </c:pt>
                <c:pt idx="10">
                  <c:v>21.2</c:v>
                </c:pt>
                <c:pt idx="11">
                  <c:v>20.6</c:v>
                </c:pt>
                <c:pt idx="12">
                  <c:v>20</c:v>
                </c:pt>
                <c:pt idx="13">
                  <c:v>17.5</c:v>
                </c:pt>
                <c:pt idx="14">
                  <c:v>20.100000000000001</c:v>
                </c:pt>
                <c:pt idx="15">
                  <c:v>20</c:v>
                </c:pt>
                <c:pt idx="16">
                  <c:v>19.899999999999999</c:v>
                </c:pt>
                <c:pt idx="17">
                  <c:v>19.2</c:v>
                </c:pt>
                <c:pt idx="18">
                  <c:v>18.2</c:v>
                </c:pt>
                <c:pt idx="19">
                  <c:v>16.8</c:v>
                </c:pt>
                <c:pt idx="20">
                  <c:v>17.399999999999999</c:v>
                </c:pt>
                <c:pt idx="21">
                  <c:v>15.7</c:v>
                </c:pt>
                <c:pt idx="22">
                  <c:v>15.6</c:v>
                </c:pt>
                <c:pt idx="23">
                  <c:v>15.4</c:v>
                </c:pt>
              </c:numCache>
            </c:numRef>
          </c:val>
          <c:extLst xmlns:c16r2="http://schemas.microsoft.com/office/drawing/2015/06/chart">
            <c:ext xmlns:c16="http://schemas.microsoft.com/office/drawing/2014/chart" uri="{C3380CC4-5D6E-409C-BE32-E72D297353CC}">
              <c16:uniqueId val="{00000001-3135-45D1-9023-9E433812350B}"/>
            </c:ext>
          </c:extLst>
        </c:ser>
        <c:dLbls>
          <c:showLegendKey val="0"/>
          <c:showVal val="0"/>
          <c:showCatName val="0"/>
          <c:showSerName val="0"/>
          <c:showPercent val="0"/>
          <c:showBubbleSize val="0"/>
        </c:dLbls>
        <c:gapWidth val="50"/>
        <c:overlap val="100"/>
        <c:axId val="67700608"/>
        <c:axId val="67702144"/>
      </c:barChart>
      <c:lineChart>
        <c:grouping val="standard"/>
        <c:varyColors val="0"/>
        <c:ser>
          <c:idx val="2"/>
          <c:order val="2"/>
          <c:tx>
            <c:v>Life expectancy</c:v>
          </c:tx>
          <c:spPr>
            <a:ln w="28575" cap="rnd">
              <a:solidFill>
                <a:sysClr val="windowText" lastClr="000000"/>
              </a:solidFill>
              <a:round/>
            </a:ln>
            <a:effectLst/>
          </c:spPr>
          <c:marker>
            <c:symbol val="circle"/>
            <c:size val="5"/>
            <c:spPr>
              <a:solidFill>
                <a:schemeClr val="bg1">
                  <a:lumMod val="50000"/>
                </a:schemeClr>
              </a:solidFill>
              <a:ln w="9525">
                <a:solidFill>
                  <a:sysClr val="windowText" lastClr="00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Sheet1!$E$49:$E$72</c:f>
              <c:numCache>
                <c:formatCode>General</c:formatCode>
                <c:ptCount val="24"/>
                <c:pt idx="0">
                  <c:v>80.5</c:v>
                </c:pt>
                <c:pt idx="1">
                  <c:v>79.5</c:v>
                </c:pt>
                <c:pt idx="2">
                  <c:v>80.3</c:v>
                </c:pt>
                <c:pt idx="3">
                  <c:v>79.900000000000006</c:v>
                </c:pt>
                <c:pt idx="4">
                  <c:v>82.5</c:v>
                </c:pt>
                <c:pt idx="5">
                  <c:v>81.900000000000006</c:v>
                </c:pt>
                <c:pt idx="6">
                  <c:v>81.900000000000006</c:v>
                </c:pt>
                <c:pt idx="7">
                  <c:v>84.5</c:v>
                </c:pt>
                <c:pt idx="8">
                  <c:v>81.5</c:v>
                </c:pt>
                <c:pt idx="9">
                  <c:v>80.599999999999994</c:v>
                </c:pt>
                <c:pt idx="10">
                  <c:v>83.2</c:v>
                </c:pt>
                <c:pt idx="11">
                  <c:v>81.7</c:v>
                </c:pt>
                <c:pt idx="12">
                  <c:v>82</c:v>
                </c:pt>
                <c:pt idx="13">
                  <c:v>83.3</c:v>
                </c:pt>
                <c:pt idx="14">
                  <c:v>82</c:v>
                </c:pt>
                <c:pt idx="15">
                  <c:v>84.4</c:v>
                </c:pt>
                <c:pt idx="16">
                  <c:v>83.6</c:v>
                </c:pt>
                <c:pt idx="17">
                  <c:v>83.1</c:v>
                </c:pt>
                <c:pt idx="18">
                  <c:v>83.4</c:v>
                </c:pt>
                <c:pt idx="19">
                  <c:v>83.6</c:v>
                </c:pt>
                <c:pt idx="20">
                  <c:v>83.9</c:v>
                </c:pt>
                <c:pt idx="21">
                  <c:v>85</c:v>
                </c:pt>
                <c:pt idx="22">
                  <c:v>84.4</c:v>
                </c:pt>
                <c:pt idx="23">
                  <c:v>85.1</c:v>
                </c:pt>
              </c:numCache>
            </c:numRef>
          </c:val>
          <c:smooth val="0"/>
          <c:extLst xmlns:c16r2="http://schemas.microsoft.com/office/drawing/2015/06/chart">
            <c:ext xmlns:c16="http://schemas.microsoft.com/office/drawing/2014/chart" uri="{C3380CC4-5D6E-409C-BE32-E72D297353CC}">
              <c16:uniqueId val="{00000002-3135-45D1-9023-9E433812350B}"/>
            </c:ext>
          </c:extLst>
        </c:ser>
        <c:dLbls>
          <c:showLegendKey val="0"/>
          <c:showVal val="0"/>
          <c:showCatName val="0"/>
          <c:showSerName val="0"/>
          <c:showPercent val="0"/>
          <c:showBubbleSize val="0"/>
        </c:dLbls>
        <c:marker val="1"/>
        <c:smooth val="0"/>
        <c:axId val="67700608"/>
        <c:axId val="67702144"/>
      </c:lineChart>
      <c:catAx>
        <c:axId val="67700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702144"/>
        <c:crosses val="autoZero"/>
        <c:auto val="1"/>
        <c:lblAlgn val="ctr"/>
        <c:lblOffset val="100"/>
        <c:noMultiLvlLbl val="0"/>
      </c:catAx>
      <c:valAx>
        <c:axId val="67702144"/>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7006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Sheet1!$A$2</c:f>
              <c:strCache>
                <c:ptCount val="1"/>
                <c:pt idx="0">
                  <c:v>Depression</c:v>
                </c:pt>
              </c:strCache>
            </c:strRef>
          </c:tx>
          <c:invertIfNegative val="0"/>
          <c:cat>
            <c:strRef>
              <c:f>(Sheet1!$C$1,Sheet1!$E$1,Sheet1!$G$1)</c:f>
              <c:strCache>
                <c:ptCount val="3"/>
                <c:pt idx="0">
                  <c:v>as % shielded</c:v>
                </c:pt>
                <c:pt idx="1">
                  <c:v>as % moderate</c:v>
                </c:pt>
                <c:pt idx="2">
                  <c:v>as % total population</c:v>
                </c:pt>
              </c:strCache>
            </c:strRef>
          </c:cat>
          <c:val>
            <c:numRef>
              <c:f>(Sheet1!$C$2,Sheet1!$E$2,Sheet1!$G$2)</c:f>
              <c:numCache>
                <c:formatCode>0.0%</c:formatCode>
                <c:ptCount val="3"/>
                <c:pt idx="0">
                  <c:v>0.26875158911772185</c:v>
                </c:pt>
                <c:pt idx="1">
                  <c:v>0.21296921000981353</c:v>
                </c:pt>
                <c:pt idx="2">
                  <c:v>0.1490286541375489</c:v>
                </c:pt>
              </c:numCache>
            </c:numRef>
          </c:val>
        </c:ser>
        <c:dLbls>
          <c:showLegendKey val="0"/>
          <c:showVal val="0"/>
          <c:showCatName val="0"/>
          <c:showSerName val="0"/>
          <c:showPercent val="0"/>
          <c:showBubbleSize val="0"/>
        </c:dLbls>
        <c:gapWidth val="150"/>
        <c:axId val="67522560"/>
        <c:axId val="67524096"/>
      </c:barChart>
      <c:catAx>
        <c:axId val="67522560"/>
        <c:scaling>
          <c:orientation val="minMax"/>
        </c:scaling>
        <c:delete val="0"/>
        <c:axPos val="b"/>
        <c:majorTickMark val="out"/>
        <c:minorTickMark val="none"/>
        <c:tickLblPos val="nextTo"/>
        <c:crossAx val="67524096"/>
        <c:crosses val="autoZero"/>
        <c:auto val="1"/>
        <c:lblAlgn val="ctr"/>
        <c:lblOffset val="100"/>
        <c:noMultiLvlLbl val="0"/>
      </c:catAx>
      <c:valAx>
        <c:axId val="67524096"/>
        <c:scaling>
          <c:orientation val="minMax"/>
        </c:scaling>
        <c:delete val="0"/>
        <c:axPos val="l"/>
        <c:majorGridlines/>
        <c:numFmt formatCode="0.0%" sourceLinked="1"/>
        <c:majorTickMark val="out"/>
        <c:minorTickMark val="none"/>
        <c:tickLblPos val="nextTo"/>
        <c:crossAx val="67522560"/>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Sheet1!$A$3</c:f>
              <c:strCache>
                <c:ptCount val="1"/>
                <c:pt idx="0">
                  <c:v>Dementia</c:v>
                </c:pt>
              </c:strCache>
            </c:strRef>
          </c:tx>
          <c:invertIfNegative val="0"/>
          <c:cat>
            <c:strRef>
              <c:f>(Sheet1!$C$1,Sheet1!$E$1,Sheet1!$G$1)</c:f>
              <c:strCache>
                <c:ptCount val="3"/>
                <c:pt idx="0">
                  <c:v>as % shielded</c:v>
                </c:pt>
                <c:pt idx="1">
                  <c:v>as % moderate</c:v>
                </c:pt>
                <c:pt idx="2">
                  <c:v>as % total population</c:v>
                </c:pt>
              </c:strCache>
            </c:strRef>
          </c:cat>
          <c:val>
            <c:numRef>
              <c:f>(Sheet1!$C$3,Sheet1!$E$3,Sheet1!$G$3)</c:f>
              <c:numCache>
                <c:formatCode>0.0%</c:formatCode>
                <c:ptCount val="3"/>
                <c:pt idx="0">
                  <c:v>3.2672260361047548E-2</c:v>
                </c:pt>
                <c:pt idx="1">
                  <c:v>2.6189892051030422E-2</c:v>
                </c:pt>
                <c:pt idx="2">
                  <c:v>7.9697853766650829E-3</c:v>
                </c:pt>
              </c:numCache>
            </c:numRef>
          </c:val>
        </c:ser>
        <c:dLbls>
          <c:showLegendKey val="0"/>
          <c:showVal val="0"/>
          <c:showCatName val="0"/>
          <c:showSerName val="0"/>
          <c:showPercent val="0"/>
          <c:showBubbleSize val="0"/>
        </c:dLbls>
        <c:gapWidth val="150"/>
        <c:axId val="67552384"/>
        <c:axId val="67553920"/>
      </c:barChart>
      <c:catAx>
        <c:axId val="67552384"/>
        <c:scaling>
          <c:orientation val="minMax"/>
        </c:scaling>
        <c:delete val="0"/>
        <c:axPos val="b"/>
        <c:majorTickMark val="out"/>
        <c:minorTickMark val="none"/>
        <c:tickLblPos val="nextTo"/>
        <c:crossAx val="67553920"/>
        <c:crosses val="autoZero"/>
        <c:auto val="1"/>
        <c:lblAlgn val="ctr"/>
        <c:lblOffset val="100"/>
        <c:noMultiLvlLbl val="0"/>
      </c:catAx>
      <c:valAx>
        <c:axId val="67553920"/>
        <c:scaling>
          <c:orientation val="minMax"/>
        </c:scaling>
        <c:delete val="0"/>
        <c:axPos val="l"/>
        <c:majorGridlines/>
        <c:numFmt formatCode="0.0%" sourceLinked="1"/>
        <c:majorTickMark val="out"/>
        <c:minorTickMark val="none"/>
        <c:tickLblPos val="nextTo"/>
        <c:crossAx val="67552384"/>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Sheet1!$A$4</c:f>
              <c:strCache>
                <c:ptCount val="1"/>
                <c:pt idx="0">
                  <c:v>LD</c:v>
                </c:pt>
              </c:strCache>
            </c:strRef>
          </c:tx>
          <c:invertIfNegative val="0"/>
          <c:cat>
            <c:strRef>
              <c:f>(Sheet1!$C$1,Sheet1!$E$1,Sheet1!$G$1)</c:f>
              <c:strCache>
                <c:ptCount val="3"/>
                <c:pt idx="0">
                  <c:v>as % shielded</c:v>
                </c:pt>
                <c:pt idx="1">
                  <c:v>as % moderate</c:v>
                </c:pt>
                <c:pt idx="2">
                  <c:v>as % total population</c:v>
                </c:pt>
              </c:strCache>
            </c:strRef>
          </c:cat>
          <c:val>
            <c:numRef>
              <c:f>(Sheet1!$C$5,Sheet1!$E$5,Sheet1!$G$5)</c:f>
              <c:numCache>
                <c:formatCode>0.0%</c:formatCode>
                <c:ptCount val="3"/>
                <c:pt idx="0">
                  <c:v>1.1950165268243072E-2</c:v>
                </c:pt>
                <c:pt idx="1">
                  <c:v>1.0534224730127576E-2</c:v>
                </c:pt>
                <c:pt idx="2">
                  <c:v>6.3866838546260485E-3</c:v>
                </c:pt>
              </c:numCache>
            </c:numRef>
          </c:val>
        </c:ser>
        <c:dLbls>
          <c:showLegendKey val="0"/>
          <c:showVal val="0"/>
          <c:showCatName val="0"/>
          <c:showSerName val="0"/>
          <c:showPercent val="0"/>
          <c:showBubbleSize val="0"/>
        </c:dLbls>
        <c:gapWidth val="150"/>
        <c:axId val="67635456"/>
        <c:axId val="67641344"/>
      </c:barChart>
      <c:catAx>
        <c:axId val="67635456"/>
        <c:scaling>
          <c:orientation val="minMax"/>
        </c:scaling>
        <c:delete val="0"/>
        <c:axPos val="b"/>
        <c:majorTickMark val="out"/>
        <c:minorTickMark val="none"/>
        <c:tickLblPos val="nextTo"/>
        <c:crossAx val="67641344"/>
        <c:crosses val="autoZero"/>
        <c:auto val="1"/>
        <c:lblAlgn val="ctr"/>
        <c:lblOffset val="100"/>
        <c:noMultiLvlLbl val="0"/>
      </c:catAx>
      <c:valAx>
        <c:axId val="67641344"/>
        <c:scaling>
          <c:orientation val="minMax"/>
        </c:scaling>
        <c:delete val="0"/>
        <c:axPos val="l"/>
        <c:majorGridlines/>
        <c:numFmt formatCode="0.0%" sourceLinked="1"/>
        <c:majorTickMark val="out"/>
        <c:minorTickMark val="none"/>
        <c:tickLblPos val="nextTo"/>
        <c:crossAx val="67635456"/>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100"/>
          </a:pPr>
          <a:endParaRPr lang="en-US"/>
        </a:p>
      </c:txPr>
    </c:title>
    <c:autoTitleDeleted val="0"/>
    <c:plotArea>
      <c:layout/>
      <c:barChart>
        <c:barDir val="col"/>
        <c:grouping val="clustered"/>
        <c:varyColors val="0"/>
        <c:ser>
          <c:idx val="0"/>
          <c:order val="0"/>
          <c:tx>
            <c:strRef>
              <c:f>Sheet1!$A$5</c:f>
              <c:strCache>
                <c:ptCount val="1"/>
                <c:pt idx="0">
                  <c:v>MH - psychoses, schizophrenia, bipolar</c:v>
                </c:pt>
              </c:strCache>
            </c:strRef>
          </c:tx>
          <c:invertIfNegative val="0"/>
          <c:cat>
            <c:strRef>
              <c:f>(Sheet1!$C$1,Sheet1!$E$1,Sheet1!$G$1)</c:f>
              <c:strCache>
                <c:ptCount val="3"/>
                <c:pt idx="0">
                  <c:v>as % shielded</c:v>
                </c:pt>
                <c:pt idx="1">
                  <c:v>as % moderate</c:v>
                </c:pt>
                <c:pt idx="2">
                  <c:v>as % total population</c:v>
                </c:pt>
              </c:strCache>
            </c:strRef>
          </c:cat>
          <c:val>
            <c:numRef>
              <c:f>(Sheet1!$C$5,Sheet1!$E$5,Sheet1!$G$5)</c:f>
              <c:numCache>
                <c:formatCode>0.0%</c:formatCode>
                <c:ptCount val="3"/>
                <c:pt idx="0">
                  <c:v>1.1950165268243072E-2</c:v>
                </c:pt>
                <c:pt idx="1">
                  <c:v>1.0534224730127576E-2</c:v>
                </c:pt>
                <c:pt idx="2">
                  <c:v>6.3866838546260485E-3</c:v>
                </c:pt>
              </c:numCache>
            </c:numRef>
          </c:val>
        </c:ser>
        <c:dLbls>
          <c:showLegendKey val="0"/>
          <c:showVal val="0"/>
          <c:showCatName val="0"/>
          <c:showSerName val="0"/>
          <c:showPercent val="0"/>
          <c:showBubbleSize val="0"/>
        </c:dLbls>
        <c:gapWidth val="150"/>
        <c:axId val="67657088"/>
        <c:axId val="67675264"/>
      </c:barChart>
      <c:catAx>
        <c:axId val="67657088"/>
        <c:scaling>
          <c:orientation val="minMax"/>
        </c:scaling>
        <c:delete val="0"/>
        <c:axPos val="b"/>
        <c:majorTickMark val="out"/>
        <c:minorTickMark val="none"/>
        <c:tickLblPos val="nextTo"/>
        <c:crossAx val="67675264"/>
        <c:crosses val="autoZero"/>
        <c:auto val="1"/>
        <c:lblAlgn val="ctr"/>
        <c:lblOffset val="100"/>
        <c:noMultiLvlLbl val="0"/>
      </c:catAx>
      <c:valAx>
        <c:axId val="67675264"/>
        <c:scaling>
          <c:orientation val="minMax"/>
        </c:scaling>
        <c:delete val="0"/>
        <c:axPos val="l"/>
        <c:majorGridlines/>
        <c:numFmt formatCode="0.0%" sourceLinked="1"/>
        <c:majorTickMark val="out"/>
        <c:minorTickMark val="none"/>
        <c:tickLblPos val="nextTo"/>
        <c:crossAx val="67657088"/>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0B2F8F-08C2-4435-830B-D02ECBC40078}" type="doc">
      <dgm:prSet loTypeId="urn:microsoft.com/office/officeart/2005/8/layout/radial5" loCatId="relationship" qsTypeId="urn:microsoft.com/office/officeart/2005/8/quickstyle/simple1" qsCatId="simple" csTypeId="urn:microsoft.com/office/officeart/2005/8/colors/colorful1" csCatId="colorful" phldr="1"/>
      <dgm:spPr/>
      <dgm:t>
        <a:bodyPr/>
        <a:lstStyle/>
        <a:p>
          <a:endParaRPr lang="en-GB"/>
        </a:p>
      </dgm:t>
    </dgm:pt>
    <dgm:pt modelId="{172B347F-6A6D-424D-A78F-A723240E54DC}">
      <dgm:prSet phldrT="[Text]" custT="1"/>
      <dgm:spPr/>
      <dgm:t>
        <a:bodyPr/>
        <a:lstStyle/>
        <a:p>
          <a:r>
            <a:rPr lang="en-GB" sz="1050" dirty="0" smtClean="0">
              <a:solidFill>
                <a:schemeClr val="bg1"/>
              </a:solidFill>
              <a:effectLst/>
              <a:latin typeface="Calibri"/>
            </a:rPr>
            <a:t>Identify and support cohort  during and  after COVID-19</a:t>
          </a:r>
          <a:endParaRPr lang="en-GB" sz="1050" dirty="0">
            <a:solidFill>
              <a:schemeClr val="bg1"/>
            </a:solidFill>
          </a:endParaRPr>
        </a:p>
      </dgm:t>
    </dgm:pt>
    <dgm:pt modelId="{4EB72A44-420C-4582-835C-ED523FD506C2}" type="parTrans" cxnId="{5B8D16B2-085F-4FFE-9611-DAC1D9848BF8}">
      <dgm:prSet/>
      <dgm:spPr/>
      <dgm:t>
        <a:bodyPr/>
        <a:lstStyle/>
        <a:p>
          <a:endParaRPr lang="en-GB" sz="1600"/>
        </a:p>
      </dgm:t>
    </dgm:pt>
    <dgm:pt modelId="{691FF910-4FED-4B1E-8A2A-608BCC7F2CF8}" type="sibTrans" cxnId="{5B8D16B2-085F-4FFE-9611-DAC1D9848BF8}">
      <dgm:prSet/>
      <dgm:spPr/>
      <dgm:t>
        <a:bodyPr/>
        <a:lstStyle/>
        <a:p>
          <a:endParaRPr lang="en-GB" sz="1600"/>
        </a:p>
      </dgm:t>
    </dgm:pt>
    <dgm:pt modelId="{3970B835-29DA-46D9-92B0-4CA88874F809}">
      <dgm:prSet custT="1"/>
      <dgm:spPr/>
      <dgm:t>
        <a:bodyPr/>
        <a:lstStyle/>
        <a:p>
          <a:pPr rtl="0"/>
          <a:r>
            <a:rPr lang="en-GB" sz="800" u="none" dirty="0" smtClean="0">
              <a:solidFill>
                <a:schemeClr val="bg1"/>
              </a:solidFill>
              <a:effectLst/>
              <a:latin typeface="Calibri"/>
            </a:rPr>
            <a:t>Ensure existing services and support networks in place to manage anxiety and stress of COVID-19 prepare for 5-20% increase</a:t>
          </a:r>
          <a:endParaRPr lang="en-GB" sz="800" u="none" dirty="0">
            <a:solidFill>
              <a:schemeClr val="bg1"/>
            </a:solidFill>
          </a:endParaRPr>
        </a:p>
      </dgm:t>
    </dgm:pt>
    <dgm:pt modelId="{370E0636-8D47-4D32-A34A-CBE3C7D4FB9F}" type="parTrans" cxnId="{09B365E8-8C7C-4DE7-A343-5475EF1A8E21}">
      <dgm:prSet custT="1"/>
      <dgm:spPr/>
      <dgm:t>
        <a:bodyPr/>
        <a:lstStyle/>
        <a:p>
          <a:endParaRPr lang="en-GB" sz="1600" dirty="0"/>
        </a:p>
      </dgm:t>
    </dgm:pt>
    <dgm:pt modelId="{6BB85270-1C59-4752-AA04-84DFFFA9EE81}" type="sibTrans" cxnId="{09B365E8-8C7C-4DE7-A343-5475EF1A8E21}">
      <dgm:prSet/>
      <dgm:spPr/>
      <dgm:t>
        <a:bodyPr/>
        <a:lstStyle/>
        <a:p>
          <a:endParaRPr lang="en-GB" sz="1600"/>
        </a:p>
      </dgm:t>
    </dgm:pt>
    <dgm:pt modelId="{6B5B1E5D-40BC-4D6A-9384-C82BA47F20B9}">
      <dgm:prSet custT="1"/>
      <dgm:spPr/>
      <dgm:t>
        <a:bodyPr/>
        <a:lstStyle/>
        <a:p>
          <a:pPr rtl="0"/>
          <a:r>
            <a:rPr lang="en-GB" sz="800" u="none" dirty="0" smtClean="0">
              <a:solidFill>
                <a:schemeClr val="bg1"/>
              </a:solidFill>
              <a:effectLst/>
              <a:latin typeface="Calibri"/>
            </a:rPr>
            <a:t>Ensure those identified as isolated, shielded, vulnerable are linked to appropriate services, community groups, voluntary services, Housing etc. </a:t>
          </a:r>
          <a:endParaRPr lang="en-GB" sz="800" u="none" dirty="0">
            <a:solidFill>
              <a:schemeClr val="bg1"/>
            </a:solidFill>
            <a:effectLst/>
            <a:latin typeface="Calibri"/>
          </a:endParaRPr>
        </a:p>
      </dgm:t>
    </dgm:pt>
    <dgm:pt modelId="{769F1C23-E2C2-47CB-A6F7-4CEB23631BAF}" type="parTrans" cxnId="{9B0BB2BE-CA08-49AF-9E22-D7366736354C}">
      <dgm:prSet custT="1"/>
      <dgm:spPr/>
      <dgm:t>
        <a:bodyPr/>
        <a:lstStyle/>
        <a:p>
          <a:endParaRPr lang="en-GB" sz="1600" dirty="0"/>
        </a:p>
      </dgm:t>
    </dgm:pt>
    <dgm:pt modelId="{99D19DD0-4DC1-40F9-B200-9F0E23E3DB5E}" type="sibTrans" cxnId="{9B0BB2BE-CA08-49AF-9E22-D7366736354C}">
      <dgm:prSet/>
      <dgm:spPr/>
      <dgm:t>
        <a:bodyPr/>
        <a:lstStyle/>
        <a:p>
          <a:endParaRPr lang="en-GB" sz="1600"/>
        </a:p>
      </dgm:t>
    </dgm:pt>
    <dgm:pt modelId="{CE3D92D8-2D1E-4FBC-8539-1AFD6E1DD248}">
      <dgm:prSet custT="1"/>
      <dgm:spPr/>
      <dgm:t>
        <a:bodyPr/>
        <a:lstStyle/>
        <a:p>
          <a:pPr rtl="0"/>
          <a:r>
            <a:rPr lang="en-GB" sz="900" u="none" dirty="0" smtClean="0">
              <a:solidFill>
                <a:schemeClr val="bg1"/>
              </a:solidFill>
              <a:effectLst/>
              <a:latin typeface="Calibri"/>
            </a:rPr>
            <a:t>Ensure recovery information is available in alternative formats, languages, braille talking books etc..</a:t>
          </a:r>
          <a:endParaRPr lang="en-GB" sz="900" u="none" dirty="0">
            <a:solidFill>
              <a:schemeClr val="bg1"/>
            </a:solidFill>
            <a:effectLst/>
            <a:latin typeface="Calibri"/>
          </a:endParaRPr>
        </a:p>
      </dgm:t>
    </dgm:pt>
    <dgm:pt modelId="{31FB1B2E-C732-461E-813E-137FDE060DBB}" type="parTrans" cxnId="{EF19C830-5202-4A49-AFB0-F380EBDDE155}">
      <dgm:prSet custT="1"/>
      <dgm:spPr/>
      <dgm:t>
        <a:bodyPr/>
        <a:lstStyle/>
        <a:p>
          <a:endParaRPr lang="en-GB" sz="1600" dirty="0"/>
        </a:p>
      </dgm:t>
    </dgm:pt>
    <dgm:pt modelId="{210CE5C0-7E63-4866-B9F1-92189AB597AD}" type="sibTrans" cxnId="{EF19C830-5202-4A49-AFB0-F380EBDDE155}">
      <dgm:prSet/>
      <dgm:spPr/>
      <dgm:t>
        <a:bodyPr/>
        <a:lstStyle/>
        <a:p>
          <a:endParaRPr lang="en-GB" sz="1600"/>
        </a:p>
      </dgm:t>
    </dgm:pt>
    <dgm:pt modelId="{877B68B2-60BE-439D-AA28-B570234DCC03}">
      <dgm:prSet custT="1"/>
      <dgm:spPr/>
      <dgm:t>
        <a:bodyPr/>
        <a:lstStyle/>
        <a:p>
          <a:pPr rtl="0"/>
          <a:r>
            <a:rPr lang="en-GB" sz="900" u="none" dirty="0" smtClean="0">
              <a:solidFill>
                <a:schemeClr val="bg1"/>
              </a:solidFill>
              <a:effectLst/>
              <a:latin typeface="Calibri"/>
            </a:rPr>
            <a:t>Provide or signpost information on how to begin a safe return to normality – slow transition</a:t>
          </a:r>
          <a:endParaRPr lang="en-GB" sz="900" dirty="0">
            <a:solidFill>
              <a:schemeClr val="bg1"/>
            </a:solidFill>
            <a:effectLst/>
            <a:latin typeface="Calibri"/>
          </a:endParaRPr>
        </a:p>
      </dgm:t>
    </dgm:pt>
    <dgm:pt modelId="{412A5E8C-5ED9-4E41-B83E-B6648CD4D903}" type="parTrans" cxnId="{7D3BA58B-1C63-4625-A1D5-7E794ABA2112}">
      <dgm:prSet custT="1"/>
      <dgm:spPr/>
      <dgm:t>
        <a:bodyPr/>
        <a:lstStyle/>
        <a:p>
          <a:endParaRPr lang="en-GB" sz="1600" dirty="0"/>
        </a:p>
      </dgm:t>
    </dgm:pt>
    <dgm:pt modelId="{81F1B189-5F6B-4C53-946D-00F64EA89EED}" type="sibTrans" cxnId="{7D3BA58B-1C63-4625-A1D5-7E794ABA2112}">
      <dgm:prSet/>
      <dgm:spPr/>
      <dgm:t>
        <a:bodyPr/>
        <a:lstStyle/>
        <a:p>
          <a:endParaRPr lang="en-GB" sz="1600"/>
        </a:p>
      </dgm:t>
    </dgm:pt>
    <dgm:pt modelId="{D2805D74-0A24-4D8C-A49C-24B6730F7696}">
      <dgm:prSet custT="1"/>
      <dgm:spPr/>
      <dgm:t>
        <a:bodyPr/>
        <a:lstStyle/>
        <a:p>
          <a:r>
            <a:rPr lang="en-GB" sz="900" dirty="0" smtClean="0"/>
            <a:t>Encourage developing  support bubbles to manage anxieties and stress  of “recovery</a:t>
          </a:r>
        </a:p>
        <a:p>
          <a:r>
            <a:rPr lang="en-GB" sz="900" dirty="0" smtClean="0"/>
            <a:t>/normality”</a:t>
          </a:r>
          <a:endParaRPr lang="en-GB" sz="900" dirty="0"/>
        </a:p>
      </dgm:t>
    </dgm:pt>
    <dgm:pt modelId="{AFE7085A-6318-4663-9501-AEEBBA6728AA}" type="parTrans" cxnId="{368F7C9F-7C79-4E6B-B21E-3005B3ACD8C4}">
      <dgm:prSet/>
      <dgm:spPr/>
      <dgm:t>
        <a:bodyPr/>
        <a:lstStyle/>
        <a:p>
          <a:endParaRPr lang="en-GB" dirty="0"/>
        </a:p>
      </dgm:t>
    </dgm:pt>
    <dgm:pt modelId="{177D7FE5-51CA-4967-B4D4-7F79E9936CF9}" type="sibTrans" cxnId="{368F7C9F-7C79-4E6B-B21E-3005B3ACD8C4}">
      <dgm:prSet/>
      <dgm:spPr/>
      <dgm:t>
        <a:bodyPr/>
        <a:lstStyle/>
        <a:p>
          <a:endParaRPr lang="en-GB"/>
        </a:p>
      </dgm:t>
    </dgm:pt>
    <dgm:pt modelId="{EC792F5F-AE18-42F3-962E-A39746F46D2C}">
      <dgm:prSet custT="1"/>
      <dgm:spPr/>
      <dgm:t>
        <a:bodyPr/>
        <a:lstStyle/>
        <a:p>
          <a:r>
            <a:rPr lang="en-GB" sz="1000" b="0" i="0" dirty="0" smtClean="0"/>
            <a:t>Encourage  cohort to keep active stressing importance of being COVID-19 safe</a:t>
          </a:r>
          <a:endParaRPr lang="en-GB" sz="1000" dirty="0"/>
        </a:p>
      </dgm:t>
    </dgm:pt>
    <dgm:pt modelId="{0362FBC0-910E-4A33-8CA1-6C7C50C2ACDB}" type="parTrans" cxnId="{4C2E0A44-234E-4D94-80B8-3054ADB0D197}">
      <dgm:prSet/>
      <dgm:spPr/>
      <dgm:t>
        <a:bodyPr/>
        <a:lstStyle/>
        <a:p>
          <a:endParaRPr lang="en-GB" dirty="0"/>
        </a:p>
      </dgm:t>
    </dgm:pt>
    <dgm:pt modelId="{C3461B86-5751-470B-8965-279421E10DDD}" type="sibTrans" cxnId="{4C2E0A44-234E-4D94-80B8-3054ADB0D197}">
      <dgm:prSet/>
      <dgm:spPr/>
      <dgm:t>
        <a:bodyPr/>
        <a:lstStyle/>
        <a:p>
          <a:endParaRPr lang="en-GB"/>
        </a:p>
      </dgm:t>
    </dgm:pt>
    <dgm:pt modelId="{698F2F14-E6C0-43F3-8C22-2D7FBAF78720}">
      <dgm:prSet custT="1"/>
      <dgm:spPr/>
      <dgm:t>
        <a:bodyPr/>
        <a:lstStyle/>
        <a:p>
          <a:r>
            <a:rPr lang="en-GB" sz="800" b="0" i="0" dirty="0" smtClean="0"/>
            <a:t>From 6</a:t>
          </a:r>
          <a:r>
            <a:rPr lang="en-GB" sz="800" b="0" i="0" baseline="30000" dirty="0" smtClean="0"/>
            <a:t>th</a:t>
          </a:r>
          <a:r>
            <a:rPr lang="en-GB" sz="800" b="0" i="0" dirty="0" smtClean="0"/>
            <a:t> July encourage cohort to socialise/ meet in a group of up to 6 people outdoors, including people from different households, while maintaining strict social distancing</a:t>
          </a:r>
          <a:endParaRPr lang="en-GB" sz="800" dirty="0"/>
        </a:p>
      </dgm:t>
    </dgm:pt>
    <dgm:pt modelId="{53EDE99B-68CD-4472-90B5-414AE7B4DF09}" type="parTrans" cxnId="{80C9CF59-A957-47FA-A106-EB1F5912FE66}">
      <dgm:prSet/>
      <dgm:spPr/>
      <dgm:t>
        <a:bodyPr/>
        <a:lstStyle/>
        <a:p>
          <a:endParaRPr lang="en-GB" dirty="0"/>
        </a:p>
      </dgm:t>
    </dgm:pt>
    <dgm:pt modelId="{28A4ED79-3B5A-4E43-8461-1D760485218D}" type="sibTrans" cxnId="{80C9CF59-A957-47FA-A106-EB1F5912FE66}">
      <dgm:prSet/>
      <dgm:spPr/>
      <dgm:t>
        <a:bodyPr/>
        <a:lstStyle/>
        <a:p>
          <a:endParaRPr lang="en-GB"/>
        </a:p>
      </dgm:t>
    </dgm:pt>
    <dgm:pt modelId="{626B87C3-0711-4282-B76E-98C827A4F88E}">
      <dgm:prSet custT="1"/>
      <dgm:spPr/>
      <dgm:t>
        <a:bodyPr/>
        <a:lstStyle/>
        <a:p>
          <a:r>
            <a:rPr lang="en-GB" sz="800" dirty="0" smtClean="0"/>
            <a:t>Begin the conversation of returning to work (if COVID-19 friendly) from 1</a:t>
          </a:r>
          <a:r>
            <a:rPr lang="en-GB" sz="800" baseline="30000" dirty="0" smtClean="0"/>
            <a:t>st</a:t>
          </a:r>
          <a:r>
            <a:rPr lang="en-GB" sz="800" dirty="0" smtClean="0"/>
            <a:t> August.  Enable support  and information to prepare for this transition</a:t>
          </a:r>
          <a:endParaRPr lang="en-GB" sz="800" dirty="0"/>
        </a:p>
      </dgm:t>
    </dgm:pt>
    <dgm:pt modelId="{C6312341-7C8E-4D4F-8E21-0C38FFC81C9C}" type="parTrans" cxnId="{D0E9CC9C-7E73-494C-8209-2A6ED4D9E3A4}">
      <dgm:prSet/>
      <dgm:spPr/>
      <dgm:t>
        <a:bodyPr/>
        <a:lstStyle/>
        <a:p>
          <a:endParaRPr lang="en-GB" dirty="0"/>
        </a:p>
      </dgm:t>
    </dgm:pt>
    <dgm:pt modelId="{7AE25C60-65DF-4C61-AE6D-525A3679CD4B}" type="sibTrans" cxnId="{D0E9CC9C-7E73-494C-8209-2A6ED4D9E3A4}">
      <dgm:prSet/>
      <dgm:spPr/>
      <dgm:t>
        <a:bodyPr/>
        <a:lstStyle/>
        <a:p>
          <a:endParaRPr lang="en-GB"/>
        </a:p>
      </dgm:t>
    </dgm:pt>
    <dgm:pt modelId="{9DAB02B0-D54C-4A3C-8196-46CFD8AB935A}">
      <dgm:prSet/>
      <dgm:spPr/>
      <dgm:t>
        <a:bodyPr/>
        <a:lstStyle/>
        <a:p>
          <a:r>
            <a:rPr lang="en-GB" dirty="0" smtClean="0"/>
            <a:t>Begin the conversations of returning to school</a:t>
          </a:r>
          <a:endParaRPr lang="en-GB" dirty="0"/>
        </a:p>
      </dgm:t>
    </dgm:pt>
    <dgm:pt modelId="{AEEB3DE4-BF18-4E8D-9139-543C7428F957}" type="parTrans" cxnId="{03BCCD9F-79C4-4529-BDCB-CFBA9B40E0D7}">
      <dgm:prSet/>
      <dgm:spPr/>
      <dgm:t>
        <a:bodyPr/>
        <a:lstStyle/>
        <a:p>
          <a:endParaRPr lang="en-GB" dirty="0"/>
        </a:p>
      </dgm:t>
    </dgm:pt>
    <dgm:pt modelId="{6F40319A-039B-4805-B373-AA9DFA1852E1}" type="sibTrans" cxnId="{03BCCD9F-79C4-4529-BDCB-CFBA9B40E0D7}">
      <dgm:prSet/>
      <dgm:spPr/>
      <dgm:t>
        <a:bodyPr/>
        <a:lstStyle/>
        <a:p>
          <a:endParaRPr lang="en-GB"/>
        </a:p>
      </dgm:t>
    </dgm:pt>
    <dgm:pt modelId="{EDDED7C7-45A8-4B45-9FFB-3D87D8D93C62}">
      <dgm:prSet custT="1"/>
      <dgm:spPr/>
      <dgm:t>
        <a:bodyPr/>
        <a:lstStyle/>
        <a:p>
          <a:r>
            <a:rPr lang="en-GB" sz="900" dirty="0" smtClean="0"/>
            <a:t>Encourage mental and emotional wellbeing/self care info such as 5 ways to wellbeing</a:t>
          </a:r>
          <a:endParaRPr lang="en-GB" sz="900" dirty="0"/>
        </a:p>
      </dgm:t>
    </dgm:pt>
    <dgm:pt modelId="{845E1048-8DE1-45CA-B461-D4735B292268}" type="parTrans" cxnId="{BC0C65F2-37C5-4E16-A061-CADCE65FEB7C}">
      <dgm:prSet/>
      <dgm:spPr/>
      <dgm:t>
        <a:bodyPr/>
        <a:lstStyle/>
        <a:p>
          <a:endParaRPr lang="en-GB"/>
        </a:p>
      </dgm:t>
    </dgm:pt>
    <dgm:pt modelId="{0C8527FD-1F09-471F-8CEA-B9091894F0AF}" type="sibTrans" cxnId="{BC0C65F2-37C5-4E16-A061-CADCE65FEB7C}">
      <dgm:prSet/>
      <dgm:spPr/>
      <dgm:t>
        <a:bodyPr/>
        <a:lstStyle/>
        <a:p>
          <a:endParaRPr lang="en-GB"/>
        </a:p>
      </dgm:t>
    </dgm:pt>
    <dgm:pt modelId="{0E110DE0-C9AA-4992-AC73-E826E52738BB}" type="pres">
      <dgm:prSet presAssocID="{680B2F8F-08C2-4435-830B-D02ECBC40078}" presName="Name0" presStyleCnt="0">
        <dgm:presLayoutVars>
          <dgm:chMax val="1"/>
          <dgm:dir/>
          <dgm:animLvl val="ctr"/>
          <dgm:resizeHandles val="exact"/>
        </dgm:presLayoutVars>
      </dgm:prSet>
      <dgm:spPr/>
      <dgm:t>
        <a:bodyPr/>
        <a:lstStyle/>
        <a:p>
          <a:endParaRPr lang="en-GB"/>
        </a:p>
      </dgm:t>
    </dgm:pt>
    <dgm:pt modelId="{ADC8F8DE-8AAF-4AA6-9A46-16DCF3BBA4AB}" type="pres">
      <dgm:prSet presAssocID="{172B347F-6A6D-424D-A78F-A723240E54DC}" presName="centerShape" presStyleLbl="node0" presStyleIdx="0" presStyleCnt="1" custScaleX="124616" custScaleY="118998"/>
      <dgm:spPr/>
      <dgm:t>
        <a:bodyPr/>
        <a:lstStyle/>
        <a:p>
          <a:endParaRPr lang="en-GB"/>
        </a:p>
      </dgm:t>
    </dgm:pt>
    <dgm:pt modelId="{DC192E7D-FB01-49BD-8B5F-425D76BC7017}" type="pres">
      <dgm:prSet presAssocID="{412A5E8C-5ED9-4E41-B83E-B6648CD4D903}" presName="parTrans" presStyleLbl="sibTrans2D1" presStyleIdx="0" presStyleCnt="10"/>
      <dgm:spPr/>
      <dgm:t>
        <a:bodyPr/>
        <a:lstStyle/>
        <a:p>
          <a:endParaRPr lang="en-GB"/>
        </a:p>
      </dgm:t>
    </dgm:pt>
    <dgm:pt modelId="{5D8B4A3A-C062-4A60-B090-F635FBAD495D}" type="pres">
      <dgm:prSet presAssocID="{412A5E8C-5ED9-4E41-B83E-B6648CD4D903}" presName="connectorText" presStyleLbl="sibTrans2D1" presStyleIdx="0" presStyleCnt="10"/>
      <dgm:spPr/>
      <dgm:t>
        <a:bodyPr/>
        <a:lstStyle/>
        <a:p>
          <a:endParaRPr lang="en-GB"/>
        </a:p>
      </dgm:t>
    </dgm:pt>
    <dgm:pt modelId="{5B2BD823-7133-44E4-97DB-328E548F3303}" type="pres">
      <dgm:prSet presAssocID="{877B68B2-60BE-439D-AA28-B570234DCC03}" presName="node" presStyleLbl="node1" presStyleIdx="0" presStyleCnt="10" custScaleX="106874" custScaleY="112079">
        <dgm:presLayoutVars>
          <dgm:bulletEnabled val="1"/>
        </dgm:presLayoutVars>
      </dgm:prSet>
      <dgm:spPr/>
      <dgm:t>
        <a:bodyPr/>
        <a:lstStyle/>
        <a:p>
          <a:endParaRPr lang="en-GB"/>
        </a:p>
      </dgm:t>
    </dgm:pt>
    <dgm:pt modelId="{8CB00A9B-92B4-4426-B8D3-6A6D5285C627}" type="pres">
      <dgm:prSet presAssocID="{AEEB3DE4-BF18-4E8D-9139-543C7428F957}" presName="parTrans" presStyleLbl="sibTrans2D1" presStyleIdx="1" presStyleCnt="10"/>
      <dgm:spPr/>
      <dgm:t>
        <a:bodyPr/>
        <a:lstStyle/>
        <a:p>
          <a:endParaRPr lang="en-GB"/>
        </a:p>
      </dgm:t>
    </dgm:pt>
    <dgm:pt modelId="{4CAF8C5C-05D5-4A26-895D-5BAE6FDC803A}" type="pres">
      <dgm:prSet presAssocID="{AEEB3DE4-BF18-4E8D-9139-543C7428F957}" presName="connectorText" presStyleLbl="sibTrans2D1" presStyleIdx="1" presStyleCnt="10"/>
      <dgm:spPr/>
      <dgm:t>
        <a:bodyPr/>
        <a:lstStyle/>
        <a:p>
          <a:endParaRPr lang="en-GB"/>
        </a:p>
      </dgm:t>
    </dgm:pt>
    <dgm:pt modelId="{BDF2C83D-2C6B-4F29-AF9F-0C8A4EA2595F}" type="pres">
      <dgm:prSet presAssocID="{9DAB02B0-D54C-4A3C-8196-46CFD8AB935A}" presName="node" presStyleLbl="node1" presStyleIdx="1" presStyleCnt="10">
        <dgm:presLayoutVars>
          <dgm:bulletEnabled val="1"/>
        </dgm:presLayoutVars>
      </dgm:prSet>
      <dgm:spPr/>
      <dgm:t>
        <a:bodyPr/>
        <a:lstStyle/>
        <a:p>
          <a:endParaRPr lang="en-GB"/>
        </a:p>
      </dgm:t>
    </dgm:pt>
    <dgm:pt modelId="{374FFCCD-20B3-405A-A687-59FE506824A8}" type="pres">
      <dgm:prSet presAssocID="{C6312341-7C8E-4D4F-8E21-0C38FFC81C9C}" presName="parTrans" presStyleLbl="sibTrans2D1" presStyleIdx="2" presStyleCnt="10"/>
      <dgm:spPr/>
      <dgm:t>
        <a:bodyPr/>
        <a:lstStyle/>
        <a:p>
          <a:endParaRPr lang="en-GB"/>
        </a:p>
      </dgm:t>
    </dgm:pt>
    <dgm:pt modelId="{A0AA19E8-044A-4017-AA1E-06285398C85A}" type="pres">
      <dgm:prSet presAssocID="{C6312341-7C8E-4D4F-8E21-0C38FFC81C9C}" presName="connectorText" presStyleLbl="sibTrans2D1" presStyleIdx="2" presStyleCnt="10"/>
      <dgm:spPr/>
      <dgm:t>
        <a:bodyPr/>
        <a:lstStyle/>
        <a:p>
          <a:endParaRPr lang="en-GB"/>
        </a:p>
      </dgm:t>
    </dgm:pt>
    <dgm:pt modelId="{7047BFA1-97A2-46DE-8C78-EBE43B1BB47C}" type="pres">
      <dgm:prSet presAssocID="{626B87C3-0711-4282-B76E-98C827A4F88E}" presName="node" presStyleLbl="node1" presStyleIdx="2" presStyleCnt="10" custScaleX="115540" custScaleY="115200">
        <dgm:presLayoutVars>
          <dgm:bulletEnabled val="1"/>
        </dgm:presLayoutVars>
      </dgm:prSet>
      <dgm:spPr/>
      <dgm:t>
        <a:bodyPr/>
        <a:lstStyle/>
        <a:p>
          <a:endParaRPr lang="en-GB"/>
        </a:p>
      </dgm:t>
    </dgm:pt>
    <dgm:pt modelId="{6FFBDC92-F432-48B2-B60C-F3CDC068D5C4}" type="pres">
      <dgm:prSet presAssocID="{31FB1B2E-C732-461E-813E-137FDE060DBB}" presName="parTrans" presStyleLbl="sibTrans2D1" presStyleIdx="3" presStyleCnt="10"/>
      <dgm:spPr/>
      <dgm:t>
        <a:bodyPr/>
        <a:lstStyle/>
        <a:p>
          <a:endParaRPr lang="en-GB"/>
        </a:p>
      </dgm:t>
    </dgm:pt>
    <dgm:pt modelId="{79E7CB58-2092-45EA-A80D-AE4C37451931}" type="pres">
      <dgm:prSet presAssocID="{31FB1B2E-C732-461E-813E-137FDE060DBB}" presName="connectorText" presStyleLbl="sibTrans2D1" presStyleIdx="3" presStyleCnt="10"/>
      <dgm:spPr/>
      <dgm:t>
        <a:bodyPr/>
        <a:lstStyle/>
        <a:p>
          <a:endParaRPr lang="en-GB"/>
        </a:p>
      </dgm:t>
    </dgm:pt>
    <dgm:pt modelId="{67E040E9-CC0C-46DE-9046-44E3B47A6266}" type="pres">
      <dgm:prSet presAssocID="{CE3D92D8-2D1E-4FBC-8539-1AFD6E1DD248}" presName="node" presStyleLbl="node1" presStyleIdx="3" presStyleCnt="10" custScaleX="114267" custScaleY="105523">
        <dgm:presLayoutVars>
          <dgm:bulletEnabled val="1"/>
        </dgm:presLayoutVars>
      </dgm:prSet>
      <dgm:spPr/>
      <dgm:t>
        <a:bodyPr/>
        <a:lstStyle/>
        <a:p>
          <a:endParaRPr lang="en-GB"/>
        </a:p>
      </dgm:t>
    </dgm:pt>
    <dgm:pt modelId="{5F9BAAC8-3123-47FC-9CA9-D78A6CC26CB5}" type="pres">
      <dgm:prSet presAssocID="{769F1C23-E2C2-47CB-A6F7-4CEB23631BAF}" presName="parTrans" presStyleLbl="sibTrans2D1" presStyleIdx="4" presStyleCnt="10"/>
      <dgm:spPr/>
      <dgm:t>
        <a:bodyPr/>
        <a:lstStyle/>
        <a:p>
          <a:endParaRPr lang="en-GB"/>
        </a:p>
      </dgm:t>
    </dgm:pt>
    <dgm:pt modelId="{965B9F1D-A895-4557-9832-2C9B39FE2F84}" type="pres">
      <dgm:prSet presAssocID="{769F1C23-E2C2-47CB-A6F7-4CEB23631BAF}" presName="connectorText" presStyleLbl="sibTrans2D1" presStyleIdx="4" presStyleCnt="10"/>
      <dgm:spPr/>
      <dgm:t>
        <a:bodyPr/>
        <a:lstStyle/>
        <a:p>
          <a:endParaRPr lang="en-GB"/>
        </a:p>
      </dgm:t>
    </dgm:pt>
    <dgm:pt modelId="{1F800807-071E-4AD3-8342-BC433504E687}" type="pres">
      <dgm:prSet presAssocID="{6B5B1E5D-40BC-4D6A-9384-C82BA47F20B9}" presName="node" presStyleLbl="node1" presStyleIdx="4" presStyleCnt="10" custScaleX="114897" custScaleY="111845">
        <dgm:presLayoutVars>
          <dgm:bulletEnabled val="1"/>
        </dgm:presLayoutVars>
      </dgm:prSet>
      <dgm:spPr/>
      <dgm:t>
        <a:bodyPr/>
        <a:lstStyle/>
        <a:p>
          <a:endParaRPr lang="en-GB"/>
        </a:p>
      </dgm:t>
    </dgm:pt>
    <dgm:pt modelId="{93E2C4F1-90E2-4230-B0E8-6BB1451694F5}" type="pres">
      <dgm:prSet presAssocID="{370E0636-8D47-4D32-A34A-CBE3C7D4FB9F}" presName="parTrans" presStyleLbl="sibTrans2D1" presStyleIdx="5" presStyleCnt="10"/>
      <dgm:spPr/>
      <dgm:t>
        <a:bodyPr/>
        <a:lstStyle/>
        <a:p>
          <a:endParaRPr lang="en-GB"/>
        </a:p>
      </dgm:t>
    </dgm:pt>
    <dgm:pt modelId="{AA3881B0-C1A9-4703-AE22-E272C90C2005}" type="pres">
      <dgm:prSet presAssocID="{370E0636-8D47-4D32-A34A-CBE3C7D4FB9F}" presName="connectorText" presStyleLbl="sibTrans2D1" presStyleIdx="5" presStyleCnt="10"/>
      <dgm:spPr/>
      <dgm:t>
        <a:bodyPr/>
        <a:lstStyle/>
        <a:p>
          <a:endParaRPr lang="en-GB"/>
        </a:p>
      </dgm:t>
    </dgm:pt>
    <dgm:pt modelId="{6B8FB9A4-CE7F-4773-8759-AA595C040E55}" type="pres">
      <dgm:prSet presAssocID="{3970B835-29DA-46D9-92B0-4CA88874F809}" presName="node" presStyleLbl="node1" presStyleIdx="5" presStyleCnt="10" custScaleX="108575" custScaleY="111871" custRadScaleRad="101765" custRadScaleInc="-1807">
        <dgm:presLayoutVars>
          <dgm:bulletEnabled val="1"/>
        </dgm:presLayoutVars>
      </dgm:prSet>
      <dgm:spPr/>
      <dgm:t>
        <a:bodyPr/>
        <a:lstStyle/>
        <a:p>
          <a:endParaRPr lang="en-GB"/>
        </a:p>
      </dgm:t>
    </dgm:pt>
    <dgm:pt modelId="{83C936A6-DF86-41F2-8FF7-B8331DFABC48}" type="pres">
      <dgm:prSet presAssocID="{AFE7085A-6318-4663-9501-AEEBBA6728AA}" presName="parTrans" presStyleLbl="sibTrans2D1" presStyleIdx="6" presStyleCnt="10"/>
      <dgm:spPr/>
      <dgm:t>
        <a:bodyPr/>
        <a:lstStyle/>
        <a:p>
          <a:endParaRPr lang="en-GB"/>
        </a:p>
      </dgm:t>
    </dgm:pt>
    <dgm:pt modelId="{A6BACED8-4761-4647-9A19-259F45ECCF13}" type="pres">
      <dgm:prSet presAssocID="{AFE7085A-6318-4663-9501-AEEBBA6728AA}" presName="connectorText" presStyleLbl="sibTrans2D1" presStyleIdx="6" presStyleCnt="10"/>
      <dgm:spPr/>
      <dgm:t>
        <a:bodyPr/>
        <a:lstStyle/>
        <a:p>
          <a:endParaRPr lang="en-GB"/>
        </a:p>
      </dgm:t>
    </dgm:pt>
    <dgm:pt modelId="{9BAB89EE-044C-46EF-B262-A08D1F18D483}" type="pres">
      <dgm:prSet presAssocID="{D2805D74-0A24-4D8C-A49C-24B6730F7696}" presName="node" presStyleLbl="node1" presStyleIdx="6" presStyleCnt="10" custScaleX="119193" custScaleY="105306">
        <dgm:presLayoutVars>
          <dgm:bulletEnabled val="1"/>
        </dgm:presLayoutVars>
      </dgm:prSet>
      <dgm:spPr/>
      <dgm:t>
        <a:bodyPr/>
        <a:lstStyle/>
        <a:p>
          <a:endParaRPr lang="en-GB"/>
        </a:p>
      </dgm:t>
    </dgm:pt>
    <dgm:pt modelId="{F9FB5B0A-C50D-494C-AD44-02BD38497662}" type="pres">
      <dgm:prSet presAssocID="{53EDE99B-68CD-4472-90B5-414AE7B4DF09}" presName="parTrans" presStyleLbl="sibTrans2D1" presStyleIdx="7" presStyleCnt="10"/>
      <dgm:spPr/>
      <dgm:t>
        <a:bodyPr/>
        <a:lstStyle/>
        <a:p>
          <a:endParaRPr lang="en-GB"/>
        </a:p>
      </dgm:t>
    </dgm:pt>
    <dgm:pt modelId="{C06B7D13-F4F1-4292-B7AE-54BC41D3281F}" type="pres">
      <dgm:prSet presAssocID="{53EDE99B-68CD-4472-90B5-414AE7B4DF09}" presName="connectorText" presStyleLbl="sibTrans2D1" presStyleIdx="7" presStyleCnt="10"/>
      <dgm:spPr/>
      <dgm:t>
        <a:bodyPr/>
        <a:lstStyle/>
        <a:p>
          <a:endParaRPr lang="en-GB"/>
        </a:p>
      </dgm:t>
    </dgm:pt>
    <dgm:pt modelId="{C97542B4-D0E5-47B0-94FE-7CBA6CF26CE8}" type="pres">
      <dgm:prSet presAssocID="{698F2F14-E6C0-43F3-8C22-2D7FBAF78720}" presName="node" presStyleLbl="node1" presStyleIdx="7" presStyleCnt="10" custScaleX="118562" custScaleY="111628">
        <dgm:presLayoutVars>
          <dgm:bulletEnabled val="1"/>
        </dgm:presLayoutVars>
      </dgm:prSet>
      <dgm:spPr/>
      <dgm:t>
        <a:bodyPr/>
        <a:lstStyle/>
        <a:p>
          <a:endParaRPr lang="en-GB"/>
        </a:p>
      </dgm:t>
    </dgm:pt>
    <dgm:pt modelId="{AF4072F0-B91B-4116-8398-740CA2E7DBBB}" type="pres">
      <dgm:prSet presAssocID="{0362FBC0-910E-4A33-8CA1-6C7C50C2ACDB}" presName="parTrans" presStyleLbl="sibTrans2D1" presStyleIdx="8" presStyleCnt="10"/>
      <dgm:spPr/>
      <dgm:t>
        <a:bodyPr/>
        <a:lstStyle/>
        <a:p>
          <a:endParaRPr lang="en-GB"/>
        </a:p>
      </dgm:t>
    </dgm:pt>
    <dgm:pt modelId="{629D5CFB-E084-4E7E-8C6F-AEACBEF18DFD}" type="pres">
      <dgm:prSet presAssocID="{0362FBC0-910E-4A33-8CA1-6C7C50C2ACDB}" presName="connectorText" presStyleLbl="sibTrans2D1" presStyleIdx="8" presStyleCnt="10"/>
      <dgm:spPr/>
      <dgm:t>
        <a:bodyPr/>
        <a:lstStyle/>
        <a:p>
          <a:endParaRPr lang="en-GB"/>
        </a:p>
      </dgm:t>
    </dgm:pt>
    <dgm:pt modelId="{B7F1FC98-B15B-49B3-87F4-7C11B9DE36A1}" type="pres">
      <dgm:prSet presAssocID="{EC792F5F-AE18-42F3-962E-A39746F46D2C}" presName="node" presStyleLbl="node1" presStyleIdx="8" presStyleCnt="10" custScaleX="117244" custScaleY="118186">
        <dgm:presLayoutVars>
          <dgm:bulletEnabled val="1"/>
        </dgm:presLayoutVars>
      </dgm:prSet>
      <dgm:spPr/>
      <dgm:t>
        <a:bodyPr/>
        <a:lstStyle/>
        <a:p>
          <a:endParaRPr lang="en-GB"/>
        </a:p>
      </dgm:t>
    </dgm:pt>
    <dgm:pt modelId="{FF2DECC8-7F23-4585-9458-98289E1E7D96}" type="pres">
      <dgm:prSet presAssocID="{845E1048-8DE1-45CA-B461-D4735B292268}" presName="parTrans" presStyleLbl="sibTrans2D1" presStyleIdx="9" presStyleCnt="10"/>
      <dgm:spPr/>
      <dgm:t>
        <a:bodyPr/>
        <a:lstStyle/>
        <a:p>
          <a:endParaRPr lang="en-GB"/>
        </a:p>
      </dgm:t>
    </dgm:pt>
    <dgm:pt modelId="{61448D70-F88A-407E-A835-E9FEF9B10467}" type="pres">
      <dgm:prSet presAssocID="{845E1048-8DE1-45CA-B461-D4735B292268}" presName="connectorText" presStyleLbl="sibTrans2D1" presStyleIdx="9" presStyleCnt="10"/>
      <dgm:spPr/>
      <dgm:t>
        <a:bodyPr/>
        <a:lstStyle/>
        <a:p>
          <a:endParaRPr lang="en-GB"/>
        </a:p>
      </dgm:t>
    </dgm:pt>
    <dgm:pt modelId="{C64E15F8-629F-4005-9D37-27BE992682CB}" type="pres">
      <dgm:prSet presAssocID="{EDDED7C7-45A8-4B45-9FFB-3D87D8D93C62}" presName="node" presStyleLbl="node1" presStyleIdx="9" presStyleCnt="10">
        <dgm:presLayoutVars>
          <dgm:bulletEnabled val="1"/>
        </dgm:presLayoutVars>
      </dgm:prSet>
      <dgm:spPr/>
      <dgm:t>
        <a:bodyPr/>
        <a:lstStyle/>
        <a:p>
          <a:endParaRPr lang="en-GB"/>
        </a:p>
      </dgm:t>
    </dgm:pt>
  </dgm:ptLst>
  <dgm:cxnLst>
    <dgm:cxn modelId="{A9C2E87F-3C4D-4FE0-8920-F99FDAA14696}" type="presOf" srcId="{CE3D92D8-2D1E-4FBC-8539-1AFD6E1DD248}" destId="{67E040E9-CC0C-46DE-9046-44E3B47A6266}" srcOrd="0" destOrd="0" presId="urn:microsoft.com/office/officeart/2005/8/layout/radial5"/>
    <dgm:cxn modelId="{BC0C65F2-37C5-4E16-A061-CADCE65FEB7C}" srcId="{172B347F-6A6D-424D-A78F-A723240E54DC}" destId="{EDDED7C7-45A8-4B45-9FFB-3D87D8D93C62}" srcOrd="9" destOrd="0" parTransId="{845E1048-8DE1-45CA-B461-D4735B292268}" sibTransId="{0C8527FD-1F09-471F-8CEA-B9091894F0AF}"/>
    <dgm:cxn modelId="{913222BE-791C-4F2D-B672-A31136DC0DC6}" type="presOf" srcId="{C6312341-7C8E-4D4F-8E21-0C38FFC81C9C}" destId="{374FFCCD-20B3-405A-A687-59FE506824A8}" srcOrd="0" destOrd="0" presId="urn:microsoft.com/office/officeart/2005/8/layout/radial5"/>
    <dgm:cxn modelId="{A081B8FB-C513-4DFA-9F8E-2B2FE5851E21}" type="presOf" srcId="{6B5B1E5D-40BC-4D6A-9384-C82BA47F20B9}" destId="{1F800807-071E-4AD3-8342-BC433504E687}" srcOrd="0" destOrd="0" presId="urn:microsoft.com/office/officeart/2005/8/layout/radial5"/>
    <dgm:cxn modelId="{763745BB-59B1-4767-ABCF-D4C2E3526C2D}" type="presOf" srcId="{31FB1B2E-C732-461E-813E-137FDE060DBB}" destId="{79E7CB58-2092-45EA-A80D-AE4C37451931}" srcOrd="1" destOrd="0" presId="urn:microsoft.com/office/officeart/2005/8/layout/radial5"/>
    <dgm:cxn modelId="{E4CB0C68-A7B0-4E74-9AC8-85DE697CE618}" type="presOf" srcId="{698F2F14-E6C0-43F3-8C22-2D7FBAF78720}" destId="{C97542B4-D0E5-47B0-94FE-7CBA6CF26CE8}" srcOrd="0" destOrd="0" presId="urn:microsoft.com/office/officeart/2005/8/layout/radial5"/>
    <dgm:cxn modelId="{C7156745-FD95-41D9-8D8F-16173FD3FA84}" type="presOf" srcId="{31FB1B2E-C732-461E-813E-137FDE060DBB}" destId="{6FFBDC92-F432-48B2-B60C-F3CDC068D5C4}" srcOrd="0" destOrd="0" presId="urn:microsoft.com/office/officeart/2005/8/layout/radial5"/>
    <dgm:cxn modelId="{A37A2231-E278-4041-802B-38119E960699}" type="presOf" srcId="{370E0636-8D47-4D32-A34A-CBE3C7D4FB9F}" destId="{93E2C4F1-90E2-4230-B0E8-6BB1451694F5}" srcOrd="0" destOrd="0" presId="urn:microsoft.com/office/officeart/2005/8/layout/radial5"/>
    <dgm:cxn modelId="{7D3BA58B-1C63-4625-A1D5-7E794ABA2112}" srcId="{172B347F-6A6D-424D-A78F-A723240E54DC}" destId="{877B68B2-60BE-439D-AA28-B570234DCC03}" srcOrd="0" destOrd="0" parTransId="{412A5E8C-5ED9-4E41-B83E-B6648CD4D903}" sibTransId="{81F1B189-5F6B-4C53-946D-00F64EA89EED}"/>
    <dgm:cxn modelId="{3140E719-39A7-48D8-9215-E6F578C7AF8A}" type="presOf" srcId="{EC792F5F-AE18-42F3-962E-A39746F46D2C}" destId="{B7F1FC98-B15B-49B3-87F4-7C11B9DE36A1}" srcOrd="0" destOrd="0" presId="urn:microsoft.com/office/officeart/2005/8/layout/radial5"/>
    <dgm:cxn modelId="{4C2E0A44-234E-4D94-80B8-3054ADB0D197}" srcId="{172B347F-6A6D-424D-A78F-A723240E54DC}" destId="{EC792F5F-AE18-42F3-962E-A39746F46D2C}" srcOrd="8" destOrd="0" parTransId="{0362FBC0-910E-4A33-8CA1-6C7C50C2ACDB}" sibTransId="{C3461B86-5751-470B-8965-279421E10DDD}"/>
    <dgm:cxn modelId="{C1AAC708-6198-4FEE-BF87-8E7BCDBB1E81}" type="presOf" srcId="{769F1C23-E2C2-47CB-A6F7-4CEB23631BAF}" destId="{5F9BAAC8-3123-47FC-9CA9-D78A6CC26CB5}" srcOrd="0" destOrd="0" presId="urn:microsoft.com/office/officeart/2005/8/layout/radial5"/>
    <dgm:cxn modelId="{BB9F4E97-16B8-44CB-AA71-328CED6DA9E8}" type="presOf" srcId="{0362FBC0-910E-4A33-8CA1-6C7C50C2ACDB}" destId="{AF4072F0-B91B-4116-8398-740CA2E7DBBB}" srcOrd="0" destOrd="0" presId="urn:microsoft.com/office/officeart/2005/8/layout/radial5"/>
    <dgm:cxn modelId="{73717F7E-CAF5-4CE3-9C0A-6A2A17151CA5}" type="presOf" srcId="{845E1048-8DE1-45CA-B461-D4735B292268}" destId="{FF2DECC8-7F23-4585-9458-98289E1E7D96}" srcOrd="0" destOrd="0" presId="urn:microsoft.com/office/officeart/2005/8/layout/radial5"/>
    <dgm:cxn modelId="{5B8D16B2-085F-4FFE-9611-DAC1D9848BF8}" srcId="{680B2F8F-08C2-4435-830B-D02ECBC40078}" destId="{172B347F-6A6D-424D-A78F-A723240E54DC}" srcOrd="0" destOrd="0" parTransId="{4EB72A44-420C-4582-835C-ED523FD506C2}" sibTransId="{691FF910-4FED-4B1E-8A2A-608BCC7F2CF8}"/>
    <dgm:cxn modelId="{D88AE8F5-0FE1-4187-9C7A-F3805BFE8B87}" type="presOf" srcId="{53EDE99B-68CD-4472-90B5-414AE7B4DF09}" destId="{F9FB5B0A-C50D-494C-AD44-02BD38497662}" srcOrd="0" destOrd="0" presId="urn:microsoft.com/office/officeart/2005/8/layout/radial5"/>
    <dgm:cxn modelId="{D0E9CC9C-7E73-494C-8209-2A6ED4D9E3A4}" srcId="{172B347F-6A6D-424D-A78F-A723240E54DC}" destId="{626B87C3-0711-4282-B76E-98C827A4F88E}" srcOrd="2" destOrd="0" parTransId="{C6312341-7C8E-4D4F-8E21-0C38FFC81C9C}" sibTransId="{7AE25C60-65DF-4C61-AE6D-525A3679CD4B}"/>
    <dgm:cxn modelId="{EF19C830-5202-4A49-AFB0-F380EBDDE155}" srcId="{172B347F-6A6D-424D-A78F-A723240E54DC}" destId="{CE3D92D8-2D1E-4FBC-8539-1AFD6E1DD248}" srcOrd="3" destOrd="0" parTransId="{31FB1B2E-C732-461E-813E-137FDE060DBB}" sibTransId="{210CE5C0-7E63-4866-B9F1-92189AB597AD}"/>
    <dgm:cxn modelId="{93054D89-D7C7-4637-BA3F-341CC09FA5E2}" type="presOf" srcId="{412A5E8C-5ED9-4E41-B83E-B6648CD4D903}" destId="{DC192E7D-FB01-49BD-8B5F-425D76BC7017}" srcOrd="0" destOrd="0" presId="urn:microsoft.com/office/officeart/2005/8/layout/radial5"/>
    <dgm:cxn modelId="{451096FC-F773-479F-8196-771997D4188C}" type="presOf" srcId="{0362FBC0-910E-4A33-8CA1-6C7C50C2ACDB}" destId="{629D5CFB-E084-4E7E-8C6F-AEACBEF18DFD}" srcOrd="1" destOrd="0" presId="urn:microsoft.com/office/officeart/2005/8/layout/radial5"/>
    <dgm:cxn modelId="{03FA4CC4-4B18-457F-BA76-8F7B1DF307BD}" type="presOf" srcId="{C6312341-7C8E-4D4F-8E21-0C38FFC81C9C}" destId="{A0AA19E8-044A-4017-AA1E-06285398C85A}" srcOrd="1" destOrd="0" presId="urn:microsoft.com/office/officeart/2005/8/layout/radial5"/>
    <dgm:cxn modelId="{80C9CF59-A957-47FA-A106-EB1F5912FE66}" srcId="{172B347F-6A6D-424D-A78F-A723240E54DC}" destId="{698F2F14-E6C0-43F3-8C22-2D7FBAF78720}" srcOrd="7" destOrd="0" parTransId="{53EDE99B-68CD-4472-90B5-414AE7B4DF09}" sibTransId="{28A4ED79-3B5A-4E43-8461-1D760485218D}"/>
    <dgm:cxn modelId="{09B365E8-8C7C-4DE7-A343-5475EF1A8E21}" srcId="{172B347F-6A6D-424D-A78F-A723240E54DC}" destId="{3970B835-29DA-46D9-92B0-4CA88874F809}" srcOrd="5" destOrd="0" parTransId="{370E0636-8D47-4D32-A34A-CBE3C7D4FB9F}" sibTransId="{6BB85270-1C59-4752-AA04-84DFFFA9EE81}"/>
    <dgm:cxn modelId="{CFBCFA63-0EB9-40D2-8CE8-735F9D73CED1}" type="presOf" srcId="{AEEB3DE4-BF18-4E8D-9139-543C7428F957}" destId="{8CB00A9B-92B4-4426-B8D3-6A6D5285C627}" srcOrd="0" destOrd="0" presId="urn:microsoft.com/office/officeart/2005/8/layout/radial5"/>
    <dgm:cxn modelId="{03BCCD9F-79C4-4529-BDCB-CFBA9B40E0D7}" srcId="{172B347F-6A6D-424D-A78F-A723240E54DC}" destId="{9DAB02B0-D54C-4A3C-8196-46CFD8AB935A}" srcOrd="1" destOrd="0" parTransId="{AEEB3DE4-BF18-4E8D-9139-543C7428F957}" sibTransId="{6F40319A-039B-4805-B373-AA9DFA1852E1}"/>
    <dgm:cxn modelId="{6C84C620-A5D8-4FB7-BAC7-29182EF83AEC}" type="presOf" srcId="{680B2F8F-08C2-4435-830B-D02ECBC40078}" destId="{0E110DE0-C9AA-4992-AC73-E826E52738BB}" srcOrd="0" destOrd="0" presId="urn:microsoft.com/office/officeart/2005/8/layout/radial5"/>
    <dgm:cxn modelId="{49F27145-50D8-453E-A60E-B9AACD1DF5E6}" type="presOf" srcId="{769F1C23-E2C2-47CB-A6F7-4CEB23631BAF}" destId="{965B9F1D-A895-4557-9832-2C9B39FE2F84}" srcOrd="1" destOrd="0" presId="urn:microsoft.com/office/officeart/2005/8/layout/radial5"/>
    <dgm:cxn modelId="{72F93DC3-046B-4D13-960E-A765DC2A94E0}" type="presOf" srcId="{626B87C3-0711-4282-B76E-98C827A4F88E}" destId="{7047BFA1-97A2-46DE-8C78-EBE43B1BB47C}" srcOrd="0" destOrd="0" presId="urn:microsoft.com/office/officeart/2005/8/layout/radial5"/>
    <dgm:cxn modelId="{D6C9735B-FDC5-4559-A919-C4C824F781CF}" type="presOf" srcId="{AEEB3DE4-BF18-4E8D-9139-543C7428F957}" destId="{4CAF8C5C-05D5-4A26-895D-5BAE6FDC803A}" srcOrd="1" destOrd="0" presId="urn:microsoft.com/office/officeart/2005/8/layout/radial5"/>
    <dgm:cxn modelId="{99C804D5-C6E3-47C8-857E-AA4F98D4C89F}" type="presOf" srcId="{412A5E8C-5ED9-4E41-B83E-B6648CD4D903}" destId="{5D8B4A3A-C062-4A60-B090-F635FBAD495D}" srcOrd="1" destOrd="0" presId="urn:microsoft.com/office/officeart/2005/8/layout/radial5"/>
    <dgm:cxn modelId="{73471833-FB6D-4522-9B9C-77970C33CE9E}" type="presOf" srcId="{AFE7085A-6318-4663-9501-AEEBBA6728AA}" destId="{A6BACED8-4761-4647-9A19-259F45ECCF13}" srcOrd="1" destOrd="0" presId="urn:microsoft.com/office/officeart/2005/8/layout/radial5"/>
    <dgm:cxn modelId="{7451B82E-7A3E-4480-8FD5-D2617DF83204}" type="presOf" srcId="{370E0636-8D47-4D32-A34A-CBE3C7D4FB9F}" destId="{AA3881B0-C1A9-4703-AE22-E272C90C2005}" srcOrd="1" destOrd="0" presId="urn:microsoft.com/office/officeart/2005/8/layout/radial5"/>
    <dgm:cxn modelId="{9B0BB2BE-CA08-49AF-9E22-D7366736354C}" srcId="{172B347F-6A6D-424D-A78F-A723240E54DC}" destId="{6B5B1E5D-40BC-4D6A-9384-C82BA47F20B9}" srcOrd="4" destOrd="0" parTransId="{769F1C23-E2C2-47CB-A6F7-4CEB23631BAF}" sibTransId="{99D19DD0-4DC1-40F9-B200-9F0E23E3DB5E}"/>
    <dgm:cxn modelId="{85646AC5-FC92-442C-AF63-BC85229322F9}" type="presOf" srcId="{3970B835-29DA-46D9-92B0-4CA88874F809}" destId="{6B8FB9A4-CE7F-4773-8759-AA595C040E55}" srcOrd="0" destOrd="0" presId="urn:microsoft.com/office/officeart/2005/8/layout/radial5"/>
    <dgm:cxn modelId="{A11653F7-EFE7-475B-BC4B-3FC2B5158630}" type="presOf" srcId="{EDDED7C7-45A8-4B45-9FFB-3D87D8D93C62}" destId="{C64E15F8-629F-4005-9D37-27BE992682CB}" srcOrd="0" destOrd="0" presId="urn:microsoft.com/office/officeart/2005/8/layout/radial5"/>
    <dgm:cxn modelId="{90C19A27-3D4C-43CC-AEA1-A3FD202FEC66}" type="presOf" srcId="{D2805D74-0A24-4D8C-A49C-24B6730F7696}" destId="{9BAB89EE-044C-46EF-B262-A08D1F18D483}" srcOrd="0" destOrd="0" presId="urn:microsoft.com/office/officeart/2005/8/layout/radial5"/>
    <dgm:cxn modelId="{D69E8E22-5A9C-4D57-B166-0FDEC51C124F}" type="presOf" srcId="{877B68B2-60BE-439D-AA28-B570234DCC03}" destId="{5B2BD823-7133-44E4-97DB-328E548F3303}" srcOrd="0" destOrd="0" presId="urn:microsoft.com/office/officeart/2005/8/layout/radial5"/>
    <dgm:cxn modelId="{368F7C9F-7C79-4E6B-B21E-3005B3ACD8C4}" srcId="{172B347F-6A6D-424D-A78F-A723240E54DC}" destId="{D2805D74-0A24-4D8C-A49C-24B6730F7696}" srcOrd="6" destOrd="0" parTransId="{AFE7085A-6318-4663-9501-AEEBBA6728AA}" sibTransId="{177D7FE5-51CA-4967-B4D4-7F79E9936CF9}"/>
    <dgm:cxn modelId="{37D74760-D19E-4EF8-864F-6126ABCA5625}" type="presOf" srcId="{845E1048-8DE1-45CA-B461-D4735B292268}" destId="{61448D70-F88A-407E-A835-E9FEF9B10467}" srcOrd="1" destOrd="0" presId="urn:microsoft.com/office/officeart/2005/8/layout/radial5"/>
    <dgm:cxn modelId="{AE6F00FE-2E59-4A98-B426-105E848C48C0}" type="presOf" srcId="{AFE7085A-6318-4663-9501-AEEBBA6728AA}" destId="{83C936A6-DF86-41F2-8FF7-B8331DFABC48}" srcOrd="0" destOrd="0" presId="urn:microsoft.com/office/officeart/2005/8/layout/radial5"/>
    <dgm:cxn modelId="{5DDDF720-19A5-411E-86FF-4E931B3AFFB9}" type="presOf" srcId="{9DAB02B0-D54C-4A3C-8196-46CFD8AB935A}" destId="{BDF2C83D-2C6B-4F29-AF9F-0C8A4EA2595F}" srcOrd="0" destOrd="0" presId="urn:microsoft.com/office/officeart/2005/8/layout/radial5"/>
    <dgm:cxn modelId="{2E58493D-D81C-464A-8163-3B6DCE92840B}" type="presOf" srcId="{172B347F-6A6D-424D-A78F-A723240E54DC}" destId="{ADC8F8DE-8AAF-4AA6-9A46-16DCF3BBA4AB}" srcOrd="0" destOrd="0" presId="urn:microsoft.com/office/officeart/2005/8/layout/radial5"/>
    <dgm:cxn modelId="{984677BB-7442-4995-90D5-703C33A9426F}" type="presOf" srcId="{53EDE99B-68CD-4472-90B5-414AE7B4DF09}" destId="{C06B7D13-F4F1-4292-B7AE-54BC41D3281F}" srcOrd="1" destOrd="0" presId="urn:microsoft.com/office/officeart/2005/8/layout/radial5"/>
    <dgm:cxn modelId="{B139F591-72C6-4D33-92CB-4AAAFA28CBF1}" type="presParOf" srcId="{0E110DE0-C9AA-4992-AC73-E826E52738BB}" destId="{ADC8F8DE-8AAF-4AA6-9A46-16DCF3BBA4AB}" srcOrd="0" destOrd="0" presId="urn:microsoft.com/office/officeart/2005/8/layout/radial5"/>
    <dgm:cxn modelId="{263B283D-E146-46DC-9350-EC37A0FB3AA4}" type="presParOf" srcId="{0E110DE0-C9AA-4992-AC73-E826E52738BB}" destId="{DC192E7D-FB01-49BD-8B5F-425D76BC7017}" srcOrd="1" destOrd="0" presId="urn:microsoft.com/office/officeart/2005/8/layout/radial5"/>
    <dgm:cxn modelId="{1268C1EF-05AF-40CA-8523-FAE289165BD4}" type="presParOf" srcId="{DC192E7D-FB01-49BD-8B5F-425D76BC7017}" destId="{5D8B4A3A-C062-4A60-B090-F635FBAD495D}" srcOrd="0" destOrd="0" presId="urn:microsoft.com/office/officeart/2005/8/layout/radial5"/>
    <dgm:cxn modelId="{CEF2BFA1-6C68-4CE5-9B39-5C488718F95C}" type="presParOf" srcId="{0E110DE0-C9AA-4992-AC73-E826E52738BB}" destId="{5B2BD823-7133-44E4-97DB-328E548F3303}" srcOrd="2" destOrd="0" presId="urn:microsoft.com/office/officeart/2005/8/layout/radial5"/>
    <dgm:cxn modelId="{756DDF47-DDC8-4BA7-8E7F-613E806C533E}" type="presParOf" srcId="{0E110DE0-C9AA-4992-AC73-E826E52738BB}" destId="{8CB00A9B-92B4-4426-B8D3-6A6D5285C627}" srcOrd="3" destOrd="0" presId="urn:microsoft.com/office/officeart/2005/8/layout/radial5"/>
    <dgm:cxn modelId="{61B8651A-871F-4FA7-9504-E6B34F2F5F13}" type="presParOf" srcId="{8CB00A9B-92B4-4426-B8D3-6A6D5285C627}" destId="{4CAF8C5C-05D5-4A26-895D-5BAE6FDC803A}" srcOrd="0" destOrd="0" presId="urn:microsoft.com/office/officeart/2005/8/layout/radial5"/>
    <dgm:cxn modelId="{F1D0EC1A-E647-4812-BCB3-5180153A4E81}" type="presParOf" srcId="{0E110DE0-C9AA-4992-AC73-E826E52738BB}" destId="{BDF2C83D-2C6B-4F29-AF9F-0C8A4EA2595F}" srcOrd="4" destOrd="0" presId="urn:microsoft.com/office/officeart/2005/8/layout/radial5"/>
    <dgm:cxn modelId="{71A1BD82-29ED-4F43-991C-0837C92E9B23}" type="presParOf" srcId="{0E110DE0-C9AA-4992-AC73-E826E52738BB}" destId="{374FFCCD-20B3-405A-A687-59FE506824A8}" srcOrd="5" destOrd="0" presId="urn:microsoft.com/office/officeart/2005/8/layout/radial5"/>
    <dgm:cxn modelId="{E21204EE-A359-4CDA-AE3F-70928376EA06}" type="presParOf" srcId="{374FFCCD-20B3-405A-A687-59FE506824A8}" destId="{A0AA19E8-044A-4017-AA1E-06285398C85A}" srcOrd="0" destOrd="0" presId="urn:microsoft.com/office/officeart/2005/8/layout/radial5"/>
    <dgm:cxn modelId="{1B6F2F74-CBF3-426A-B36B-C4B428A56793}" type="presParOf" srcId="{0E110DE0-C9AA-4992-AC73-E826E52738BB}" destId="{7047BFA1-97A2-46DE-8C78-EBE43B1BB47C}" srcOrd="6" destOrd="0" presId="urn:microsoft.com/office/officeart/2005/8/layout/radial5"/>
    <dgm:cxn modelId="{1770D447-030D-4090-B888-66961DE85F45}" type="presParOf" srcId="{0E110DE0-C9AA-4992-AC73-E826E52738BB}" destId="{6FFBDC92-F432-48B2-B60C-F3CDC068D5C4}" srcOrd="7" destOrd="0" presId="urn:microsoft.com/office/officeart/2005/8/layout/radial5"/>
    <dgm:cxn modelId="{1D474ED4-122E-422D-8FF7-D9E0EDF44B2E}" type="presParOf" srcId="{6FFBDC92-F432-48B2-B60C-F3CDC068D5C4}" destId="{79E7CB58-2092-45EA-A80D-AE4C37451931}" srcOrd="0" destOrd="0" presId="urn:microsoft.com/office/officeart/2005/8/layout/radial5"/>
    <dgm:cxn modelId="{394BFF52-C428-47AC-83C1-4BF5A4587016}" type="presParOf" srcId="{0E110DE0-C9AA-4992-AC73-E826E52738BB}" destId="{67E040E9-CC0C-46DE-9046-44E3B47A6266}" srcOrd="8" destOrd="0" presId="urn:microsoft.com/office/officeart/2005/8/layout/radial5"/>
    <dgm:cxn modelId="{7DC0A69E-5AC7-4183-929F-5CAA964D7FE5}" type="presParOf" srcId="{0E110DE0-C9AA-4992-AC73-E826E52738BB}" destId="{5F9BAAC8-3123-47FC-9CA9-D78A6CC26CB5}" srcOrd="9" destOrd="0" presId="urn:microsoft.com/office/officeart/2005/8/layout/radial5"/>
    <dgm:cxn modelId="{D66D522D-5E3C-458E-BF21-1990F79742A0}" type="presParOf" srcId="{5F9BAAC8-3123-47FC-9CA9-D78A6CC26CB5}" destId="{965B9F1D-A895-4557-9832-2C9B39FE2F84}" srcOrd="0" destOrd="0" presId="urn:microsoft.com/office/officeart/2005/8/layout/radial5"/>
    <dgm:cxn modelId="{AB52FFA9-81BD-4358-8620-738835AB59A0}" type="presParOf" srcId="{0E110DE0-C9AA-4992-AC73-E826E52738BB}" destId="{1F800807-071E-4AD3-8342-BC433504E687}" srcOrd="10" destOrd="0" presId="urn:microsoft.com/office/officeart/2005/8/layout/radial5"/>
    <dgm:cxn modelId="{D147FC1C-3DE3-4C69-AB13-B2C7CF19F126}" type="presParOf" srcId="{0E110DE0-C9AA-4992-AC73-E826E52738BB}" destId="{93E2C4F1-90E2-4230-B0E8-6BB1451694F5}" srcOrd="11" destOrd="0" presId="urn:microsoft.com/office/officeart/2005/8/layout/radial5"/>
    <dgm:cxn modelId="{6F8548E3-860B-4FEF-8AC4-B8B29B065BF0}" type="presParOf" srcId="{93E2C4F1-90E2-4230-B0E8-6BB1451694F5}" destId="{AA3881B0-C1A9-4703-AE22-E272C90C2005}" srcOrd="0" destOrd="0" presId="urn:microsoft.com/office/officeart/2005/8/layout/radial5"/>
    <dgm:cxn modelId="{F67F35D1-A64C-4701-B874-EF9055CF4294}" type="presParOf" srcId="{0E110DE0-C9AA-4992-AC73-E826E52738BB}" destId="{6B8FB9A4-CE7F-4773-8759-AA595C040E55}" srcOrd="12" destOrd="0" presId="urn:microsoft.com/office/officeart/2005/8/layout/radial5"/>
    <dgm:cxn modelId="{134938A3-7709-4C99-8318-8516D1580D8A}" type="presParOf" srcId="{0E110DE0-C9AA-4992-AC73-E826E52738BB}" destId="{83C936A6-DF86-41F2-8FF7-B8331DFABC48}" srcOrd="13" destOrd="0" presId="urn:microsoft.com/office/officeart/2005/8/layout/radial5"/>
    <dgm:cxn modelId="{48EC6FCD-8D5A-41B7-9F0D-AA77D43EED73}" type="presParOf" srcId="{83C936A6-DF86-41F2-8FF7-B8331DFABC48}" destId="{A6BACED8-4761-4647-9A19-259F45ECCF13}" srcOrd="0" destOrd="0" presId="urn:microsoft.com/office/officeart/2005/8/layout/radial5"/>
    <dgm:cxn modelId="{210CC188-69AF-44D8-A234-15F54375BDC7}" type="presParOf" srcId="{0E110DE0-C9AA-4992-AC73-E826E52738BB}" destId="{9BAB89EE-044C-46EF-B262-A08D1F18D483}" srcOrd="14" destOrd="0" presId="urn:microsoft.com/office/officeart/2005/8/layout/radial5"/>
    <dgm:cxn modelId="{2838EDC5-E303-4B1C-BB93-A21353CDBAF5}" type="presParOf" srcId="{0E110DE0-C9AA-4992-AC73-E826E52738BB}" destId="{F9FB5B0A-C50D-494C-AD44-02BD38497662}" srcOrd="15" destOrd="0" presId="urn:microsoft.com/office/officeart/2005/8/layout/radial5"/>
    <dgm:cxn modelId="{D4142EE5-830B-4B67-9E07-FC4DEDA62FB1}" type="presParOf" srcId="{F9FB5B0A-C50D-494C-AD44-02BD38497662}" destId="{C06B7D13-F4F1-4292-B7AE-54BC41D3281F}" srcOrd="0" destOrd="0" presId="urn:microsoft.com/office/officeart/2005/8/layout/radial5"/>
    <dgm:cxn modelId="{CF7EF445-21AF-49A1-A7A2-C4552FE81F76}" type="presParOf" srcId="{0E110DE0-C9AA-4992-AC73-E826E52738BB}" destId="{C97542B4-D0E5-47B0-94FE-7CBA6CF26CE8}" srcOrd="16" destOrd="0" presId="urn:microsoft.com/office/officeart/2005/8/layout/radial5"/>
    <dgm:cxn modelId="{E233D0AA-FD6F-4B6B-B78D-F092465245F7}" type="presParOf" srcId="{0E110DE0-C9AA-4992-AC73-E826E52738BB}" destId="{AF4072F0-B91B-4116-8398-740CA2E7DBBB}" srcOrd="17" destOrd="0" presId="urn:microsoft.com/office/officeart/2005/8/layout/radial5"/>
    <dgm:cxn modelId="{5C565D7F-2C64-4F16-9FA1-CDE1E0E90AD9}" type="presParOf" srcId="{AF4072F0-B91B-4116-8398-740CA2E7DBBB}" destId="{629D5CFB-E084-4E7E-8C6F-AEACBEF18DFD}" srcOrd="0" destOrd="0" presId="urn:microsoft.com/office/officeart/2005/8/layout/radial5"/>
    <dgm:cxn modelId="{4BE91A5A-EC73-44AC-98A8-F89E852D2AD5}" type="presParOf" srcId="{0E110DE0-C9AA-4992-AC73-E826E52738BB}" destId="{B7F1FC98-B15B-49B3-87F4-7C11B9DE36A1}" srcOrd="18" destOrd="0" presId="urn:microsoft.com/office/officeart/2005/8/layout/radial5"/>
    <dgm:cxn modelId="{EEB7C7D7-18F1-4960-91B6-8F01650A198A}" type="presParOf" srcId="{0E110DE0-C9AA-4992-AC73-E826E52738BB}" destId="{FF2DECC8-7F23-4585-9458-98289E1E7D96}" srcOrd="19" destOrd="0" presId="urn:microsoft.com/office/officeart/2005/8/layout/radial5"/>
    <dgm:cxn modelId="{7C85711F-CC2A-45B7-A961-74736FED9579}" type="presParOf" srcId="{FF2DECC8-7F23-4585-9458-98289E1E7D96}" destId="{61448D70-F88A-407E-A835-E9FEF9B10467}" srcOrd="0" destOrd="0" presId="urn:microsoft.com/office/officeart/2005/8/layout/radial5"/>
    <dgm:cxn modelId="{381ED9D3-39B4-4110-ABCB-BC646AB33F44}" type="presParOf" srcId="{0E110DE0-C9AA-4992-AC73-E826E52738BB}" destId="{C64E15F8-629F-4005-9D37-27BE992682CB}" srcOrd="2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0B2F8F-08C2-4435-830B-D02ECBC40078}" type="doc">
      <dgm:prSet loTypeId="urn:microsoft.com/office/officeart/2005/8/layout/radial5" loCatId="relationship" qsTypeId="urn:microsoft.com/office/officeart/2005/8/quickstyle/simple1" qsCatId="simple" csTypeId="urn:microsoft.com/office/officeart/2005/8/colors/colorful1" csCatId="colorful" phldr="1"/>
      <dgm:spPr/>
      <dgm:t>
        <a:bodyPr/>
        <a:lstStyle/>
        <a:p>
          <a:endParaRPr lang="en-GB"/>
        </a:p>
      </dgm:t>
    </dgm:pt>
    <dgm:pt modelId="{172B347F-6A6D-424D-A78F-A723240E54DC}">
      <dgm:prSet phldrT="[Text]" custT="1"/>
      <dgm:spPr/>
      <dgm:t>
        <a:bodyPr/>
        <a:lstStyle/>
        <a:p>
          <a:pPr algn="ctr"/>
          <a:r>
            <a:rPr lang="en-GB" sz="1050" dirty="0" smtClean="0"/>
            <a:t>Support families to meet the  financial challenges COVID-19 has presented in the short and longer term </a:t>
          </a:r>
          <a:endParaRPr lang="en-GB" sz="1050" dirty="0">
            <a:solidFill>
              <a:schemeClr val="bg1"/>
            </a:solidFill>
          </a:endParaRPr>
        </a:p>
      </dgm:t>
    </dgm:pt>
    <dgm:pt modelId="{4EB72A44-420C-4582-835C-ED523FD506C2}" type="parTrans" cxnId="{5B8D16B2-085F-4FFE-9611-DAC1D9848BF8}">
      <dgm:prSet/>
      <dgm:spPr/>
      <dgm:t>
        <a:bodyPr/>
        <a:lstStyle/>
        <a:p>
          <a:endParaRPr lang="en-GB" sz="2800"/>
        </a:p>
      </dgm:t>
    </dgm:pt>
    <dgm:pt modelId="{691FF910-4FED-4B1E-8A2A-608BCC7F2CF8}" type="sibTrans" cxnId="{5B8D16B2-085F-4FFE-9611-DAC1D9848BF8}">
      <dgm:prSet/>
      <dgm:spPr/>
      <dgm:t>
        <a:bodyPr/>
        <a:lstStyle/>
        <a:p>
          <a:endParaRPr lang="en-GB" sz="2800"/>
        </a:p>
      </dgm:t>
    </dgm:pt>
    <dgm:pt modelId="{AB19F809-A3E1-460B-B778-CEBA3D9D40B2}">
      <dgm:prSet custT="1"/>
      <dgm:spPr/>
      <dgm:t>
        <a:bodyPr/>
        <a:lstStyle/>
        <a:p>
          <a:r>
            <a:rPr lang="en-GB" sz="1050" dirty="0" smtClean="0"/>
            <a:t>Identify proportion of population living on credit and whether this in communities has increased</a:t>
          </a:r>
          <a:endParaRPr lang="en-GB" sz="1050" dirty="0"/>
        </a:p>
      </dgm:t>
    </dgm:pt>
    <dgm:pt modelId="{635397B5-91FC-4099-9C8C-FC30977A4E8C}" type="parTrans" cxnId="{8EC4FC8F-611D-4C5B-854C-01A1E4789914}">
      <dgm:prSet custT="1"/>
      <dgm:spPr/>
      <dgm:t>
        <a:bodyPr/>
        <a:lstStyle/>
        <a:p>
          <a:endParaRPr lang="en-GB" sz="1400" dirty="0"/>
        </a:p>
      </dgm:t>
    </dgm:pt>
    <dgm:pt modelId="{43CAF5BC-BA0A-45F5-9483-7D36598AD4FD}" type="sibTrans" cxnId="{8EC4FC8F-611D-4C5B-854C-01A1E4789914}">
      <dgm:prSet/>
      <dgm:spPr/>
      <dgm:t>
        <a:bodyPr/>
        <a:lstStyle/>
        <a:p>
          <a:endParaRPr lang="en-GB" sz="1400"/>
        </a:p>
      </dgm:t>
    </dgm:pt>
    <dgm:pt modelId="{60112482-BCDC-45AB-9C21-DCE2877B71BF}">
      <dgm:prSet custT="1"/>
      <dgm:spPr/>
      <dgm:t>
        <a:bodyPr/>
        <a:lstStyle/>
        <a:p>
          <a:r>
            <a:rPr lang="en-GB" sz="1050" dirty="0" smtClean="0"/>
            <a:t> Provide mental help support to manage financial stress and anxieties</a:t>
          </a:r>
          <a:endParaRPr lang="en-GB" sz="1050" dirty="0"/>
        </a:p>
      </dgm:t>
    </dgm:pt>
    <dgm:pt modelId="{25C2F109-8551-41D7-BC9C-FA365488A597}" type="parTrans" cxnId="{403C3E63-1158-428D-80DE-39A43A40B923}">
      <dgm:prSet custT="1"/>
      <dgm:spPr/>
      <dgm:t>
        <a:bodyPr/>
        <a:lstStyle/>
        <a:p>
          <a:endParaRPr lang="en-GB" sz="1400" dirty="0"/>
        </a:p>
      </dgm:t>
    </dgm:pt>
    <dgm:pt modelId="{2B228C02-30B0-41F4-A079-32E6554FF454}" type="sibTrans" cxnId="{403C3E63-1158-428D-80DE-39A43A40B923}">
      <dgm:prSet/>
      <dgm:spPr/>
      <dgm:t>
        <a:bodyPr/>
        <a:lstStyle/>
        <a:p>
          <a:endParaRPr lang="en-GB" sz="1400"/>
        </a:p>
      </dgm:t>
    </dgm:pt>
    <dgm:pt modelId="{09D73453-9648-4F57-BB3B-103B15860112}">
      <dgm:prSet custT="1"/>
      <dgm:spPr/>
      <dgm:t>
        <a:bodyPr/>
        <a:lstStyle/>
        <a:p>
          <a:r>
            <a:rPr lang="en-GB" sz="900" dirty="0" smtClean="0"/>
            <a:t>Promote /signpost  how to make expenditure changes, i.e.. changing energy suppliers, eating on a budget, managing credit cards etc.</a:t>
          </a:r>
          <a:endParaRPr lang="en-GB" sz="900" dirty="0"/>
        </a:p>
      </dgm:t>
    </dgm:pt>
    <dgm:pt modelId="{4C02B537-0FA9-42A9-9DA0-B9C115083B6D}" type="parTrans" cxnId="{7C794983-01BC-44CF-A3DF-7AADE40ED307}">
      <dgm:prSet custT="1"/>
      <dgm:spPr/>
      <dgm:t>
        <a:bodyPr/>
        <a:lstStyle/>
        <a:p>
          <a:endParaRPr lang="en-GB" sz="1400" dirty="0"/>
        </a:p>
      </dgm:t>
    </dgm:pt>
    <dgm:pt modelId="{4525B01C-67E4-46FE-9967-7A2621EBFEC9}" type="sibTrans" cxnId="{7C794983-01BC-44CF-A3DF-7AADE40ED307}">
      <dgm:prSet/>
      <dgm:spPr/>
      <dgm:t>
        <a:bodyPr/>
        <a:lstStyle/>
        <a:p>
          <a:endParaRPr lang="en-GB" sz="1400"/>
        </a:p>
      </dgm:t>
    </dgm:pt>
    <dgm:pt modelId="{B152956A-AE7E-4AD8-AB61-67A67C6AE989}">
      <dgm:prSet custT="1"/>
      <dgm:spPr/>
      <dgm:t>
        <a:bodyPr/>
        <a:lstStyle/>
        <a:p>
          <a:r>
            <a:rPr lang="en-GB" sz="1000" dirty="0" smtClean="0"/>
            <a:t>Signposting people who have found themselves redundant or unemployed to community advisory services</a:t>
          </a:r>
          <a:endParaRPr lang="en-GB" sz="1000" dirty="0"/>
        </a:p>
      </dgm:t>
    </dgm:pt>
    <dgm:pt modelId="{728344C2-3A8C-44B9-983E-711A2DD9C02E}" type="parTrans" cxnId="{70C65B80-A525-4221-B80A-8C3ECB37302B}">
      <dgm:prSet custT="1"/>
      <dgm:spPr/>
      <dgm:t>
        <a:bodyPr/>
        <a:lstStyle/>
        <a:p>
          <a:endParaRPr lang="en-GB" sz="1400" dirty="0"/>
        </a:p>
      </dgm:t>
    </dgm:pt>
    <dgm:pt modelId="{D1F5F4EF-6709-4C29-B9BD-838B1CEE50DF}" type="sibTrans" cxnId="{70C65B80-A525-4221-B80A-8C3ECB37302B}">
      <dgm:prSet/>
      <dgm:spPr/>
      <dgm:t>
        <a:bodyPr/>
        <a:lstStyle/>
        <a:p>
          <a:endParaRPr lang="en-GB" sz="1400"/>
        </a:p>
      </dgm:t>
    </dgm:pt>
    <dgm:pt modelId="{DF96B807-7D8C-459D-B0E9-69C3CA80E57C}">
      <dgm:prSet custT="1"/>
      <dgm:spPr/>
      <dgm:t>
        <a:bodyPr/>
        <a:lstStyle/>
        <a:p>
          <a:r>
            <a:rPr lang="en-GB" sz="1100" dirty="0" smtClean="0"/>
            <a:t>Offer guidance/signpost on how to respond to rent/mortgage arrears</a:t>
          </a:r>
          <a:endParaRPr lang="en-GB" sz="1100" dirty="0"/>
        </a:p>
      </dgm:t>
    </dgm:pt>
    <dgm:pt modelId="{8CDD49F8-AD2C-4EDC-8519-82BE55962100}" type="parTrans" cxnId="{2A107CD1-2D39-4998-801D-80050B5CBD71}">
      <dgm:prSet/>
      <dgm:spPr/>
      <dgm:t>
        <a:bodyPr/>
        <a:lstStyle/>
        <a:p>
          <a:endParaRPr lang="en-GB" dirty="0"/>
        </a:p>
      </dgm:t>
    </dgm:pt>
    <dgm:pt modelId="{07CBF962-E4CE-4C07-89F6-DE7B1A5F2757}" type="sibTrans" cxnId="{2A107CD1-2D39-4998-801D-80050B5CBD71}">
      <dgm:prSet/>
      <dgm:spPr/>
      <dgm:t>
        <a:bodyPr/>
        <a:lstStyle/>
        <a:p>
          <a:endParaRPr lang="en-GB"/>
        </a:p>
      </dgm:t>
    </dgm:pt>
    <dgm:pt modelId="{093DC8BC-8A8E-490D-BC42-EF510C9BF97C}">
      <dgm:prSet custT="1"/>
      <dgm:spPr/>
      <dgm:t>
        <a:bodyPr/>
        <a:lstStyle/>
        <a:p>
          <a:r>
            <a:rPr lang="en-GB" sz="1000" dirty="0" smtClean="0"/>
            <a:t>Offer support/signpost guidance on how to manage credit card debt/everyday loan risks</a:t>
          </a:r>
          <a:endParaRPr lang="en-GB" sz="1000" dirty="0"/>
        </a:p>
      </dgm:t>
    </dgm:pt>
    <dgm:pt modelId="{F13C53B1-BADB-43BF-AF70-4964DEAA265E}" type="parTrans" cxnId="{D7B7E41B-E93A-4527-922B-B2AAF1DF8754}">
      <dgm:prSet/>
      <dgm:spPr/>
      <dgm:t>
        <a:bodyPr/>
        <a:lstStyle/>
        <a:p>
          <a:endParaRPr lang="en-GB" dirty="0"/>
        </a:p>
      </dgm:t>
    </dgm:pt>
    <dgm:pt modelId="{A38807BD-01A2-4E42-8BAB-CD7264E61C46}" type="sibTrans" cxnId="{D7B7E41B-E93A-4527-922B-B2AAF1DF8754}">
      <dgm:prSet/>
      <dgm:spPr/>
      <dgm:t>
        <a:bodyPr/>
        <a:lstStyle/>
        <a:p>
          <a:endParaRPr lang="en-GB"/>
        </a:p>
      </dgm:t>
    </dgm:pt>
    <dgm:pt modelId="{FEBEDB98-C0A2-40EB-9075-9AF715E5CF7F}">
      <dgm:prSet custT="1"/>
      <dgm:spPr/>
      <dgm:t>
        <a:bodyPr/>
        <a:lstStyle/>
        <a:p>
          <a:r>
            <a:rPr lang="en-GB" sz="1400" dirty="0" smtClean="0">
              <a:solidFill>
                <a:schemeClr val="bg1"/>
              </a:solidFill>
              <a:effectLst/>
              <a:latin typeface="Calibri"/>
            </a:rPr>
            <a:t>Monitor uptake of  universal credit, </a:t>
          </a:r>
          <a:r>
            <a:rPr lang="en-GB" sz="1400" dirty="0" smtClean="0"/>
            <a:t> </a:t>
          </a:r>
          <a:endParaRPr lang="en-GB" sz="1400" dirty="0"/>
        </a:p>
      </dgm:t>
    </dgm:pt>
    <dgm:pt modelId="{594F01C3-7D08-4500-AF30-F80F8CDC0894}" type="parTrans" cxnId="{8F608831-94A9-490D-A7A9-3610549A4FCB}">
      <dgm:prSet/>
      <dgm:spPr/>
      <dgm:t>
        <a:bodyPr/>
        <a:lstStyle/>
        <a:p>
          <a:endParaRPr lang="en-GB" dirty="0"/>
        </a:p>
      </dgm:t>
    </dgm:pt>
    <dgm:pt modelId="{1E0315A7-7A35-49ED-AD82-DE61751E4CAD}" type="sibTrans" cxnId="{8F608831-94A9-490D-A7A9-3610549A4FCB}">
      <dgm:prSet/>
      <dgm:spPr/>
      <dgm:t>
        <a:bodyPr/>
        <a:lstStyle/>
        <a:p>
          <a:endParaRPr lang="en-GB"/>
        </a:p>
      </dgm:t>
    </dgm:pt>
    <dgm:pt modelId="{5B93A17D-D3EC-47E7-B8E6-B4D4CAD59A8D}">
      <dgm:prSet custT="1"/>
      <dgm:spPr/>
      <dgm:t>
        <a:bodyPr/>
        <a:lstStyle/>
        <a:p>
          <a:r>
            <a:rPr lang="en-GB" sz="1000" dirty="0" smtClean="0"/>
            <a:t>Provide clear information/sign posting on how to manage debt </a:t>
          </a:r>
        </a:p>
      </dgm:t>
    </dgm:pt>
    <dgm:pt modelId="{6C7D0257-3184-4CEF-A736-FAF2001DF9A0}" type="sibTrans" cxnId="{5CA32AEF-89AE-4CC6-9149-423737F5B862}">
      <dgm:prSet/>
      <dgm:spPr/>
      <dgm:t>
        <a:bodyPr/>
        <a:lstStyle/>
        <a:p>
          <a:endParaRPr lang="en-GB" sz="1400"/>
        </a:p>
      </dgm:t>
    </dgm:pt>
    <dgm:pt modelId="{BA001DEC-C27A-4B0F-A10E-50D68F9C3E45}" type="parTrans" cxnId="{5CA32AEF-89AE-4CC6-9149-423737F5B862}">
      <dgm:prSet custT="1"/>
      <dgm:spPr/>
      <dgm:t>
        <a:bodyPr/>
        <a:lstStyle/>
        <a:p>
          <a:endParaRPr lang="en-GB" sz="1400" dirty="0"/>
        </a:p>
      </dgm:t>
    </dgm:pt>
    <dgm:pt modelId="{A07DC5F6-845A-4F9E-8211-D1BD7C9FCBAA}" type="pres">
      <dgm:prSet presAssocID="{680B2F8F-08C2-4435-830B-D02ECBC40078}" presName="Name0" presStyleCnt="0">
        <dgm:presLayoutVars>
          <dgm:chMax val="1"/>
          <dgm:dir/>
          <dgm:animLvl val="ctr"/>
          <dgm:resizeHandles val="exact"/>
        </dgm:presLayoutVars>
      </dgm:prSet>
      <dgm:spPr/>
      <dgm:t>
        <a:bodyPr/>
        <a:lstStyle/>
        <a:p>
          <a:endParaRPr lang="en-GB"/>
        </a:p>
      </dgm:t>
    </dgm:pt>
    <dgm:pt modelId="{A1F3830C-4B05-4EBD-BFA9-012D477483F4}" type="pres">
      <dgm:prSet presAssocID="{172B347F-6A6D-424D-A78F-A723240E54DC}" presName="centerShape" presStyleLbl="node0" presStyleIdx="0" presStyleCnt="1" custScaleX="142026" custScaleY="128932"/>
      <dgm:spPr/>
      <dgm:t>
        <a:bodyPr/>
        <a:lstStyle/>
        <a:p>
          <a:endParaRPr lang="en-GB"/>
        </a:p>
      </dgm:t>
    </dgm:pt>
    <dgm:pt modelId="{F387EFA4-7A1F-4133-9DC5-157BAF09D1A9}" type="pres">
      <dgm:prSet presAssocID="{BA001DEC-C27A-4B0F-A10E-50D68F9C3E45}" presName="parTrans" presStyleLbl="sibTrans2D1" presStyleIdx="0" presStyleCnt="8"/>
      <dgm:spPr/>
      <dgm:t>
        <a:bodyPr/>
        <a:lstStyle/>
        <a:p>
          <a:endParaRPr lang="en-GB"/>
        </a:p>
      </dgm:t>
    </dgm:pt>
    <dgm:pt modelId="{690A2F2C-A9D9-4767-9058-784A3028E941}" type="pres">
      <dgm:prSet presAssocID="{BA001DEC-C27A-4B0F-A10E-50D68F9C3E45}" presName="connectorText" presStyleLbl="sibTrans2D1" presStyleIdx="0" presStyleCnt="8"/>
      <dgm:spPr/>
      <dgm:t>
        <a:bodyPr/>
        <a:lstStyle/>
        <a:p>
          <a:endParaRPr lang="en-GB"/>
        </a:p>
      </dgm:t>
    </dgm:pt>
    <dgm:pt modelId="{5502A996-2951-4407-BC7E-4188C0AFFF30}" type="pres">
      <dgm:prSet presAssocID="{5B93A17D-D3EC-47E7-B8E6-B4D4CAD59A8D}" presName="node" presStyleLbl="node1" presStyleIdx="0" presStyleCnt="8" custScaleX="128710" custScaleY="129324" custRadScaleRad="107896" custRadScaleInc="2721">
        <dgm:presLayoutVars>
          <dgm:bulletEnabled val="1"/>
        </dgm:presLayoutVars>
      </dgm:prSet>
      <dgm:spPr/>
      <dgm:t>
        <a:bodyPr/>
        <a:lstStyle/>
        <a:p>
          <a:endParaRPr lang="en-GB"/>
        </a:p>
      </dgm:t>
    </dgm:pt>
    <dgm:pt modelId="{E1274795-B1EE-4647-B377-C5FA6B74BA1E}" type="pres">
      <dgm:prSet presAssocID="{728344C2-3A8C-44B9-983E-711A2DD9C02E}" presName="parTrans" presStyleLbl="sibTrans2D1" presStyleIdx="1" presStyleCnt="8"/>
      <dgm:spPr/>
      <dgm:t>
        <a:bodyPr/>
        <a:lstStyle/>
        <a:p>
          <a:endParaRPr lang="en-GB"/>
        </a:p>
      </dgm:t>
    </dgm:pt>
    <dgm:pt modelId="{F6F1BDDE-35AB-47A1-B1D2-A66E4C88E33A}" type="pres">
      <dgm:prSet presAssocID="{728344C2-3A8C-44B9-983E-711A2DD9C02E}" presName="connectorText" presStyleLbl="sibTrans2D1" presStyleIdx="1" presStyleCnt="8"/>
      <dgm:spPr/>
      <dgm:t>
        <a:bodyPr/>
        <a:lstStyle/>
        <a:p>
          <a:endParaRPr lang="en-GB"/>
        </a:p>
      </dgm:t>
    </dgm:pt>
    <dgm:pt modelId="{BBD95205-CCBC-408B-B5C6-6B951EA3EAA0}" type="pres">
      <dgm:prSet presAssocID="{B152956A-AE7E-4AD8-AB61-67A67C6AE989}" presName="node" presStyleLbl="node1" presStyleIdx="1" presStyleCnt="8" custScaleX="123209" custScaleY="124459">
        <dgm:presLayoutVars>
          <dgm:bulletEnabled val="1"/>
        </dgm:presLayoutVars>
      </dgm:prSet>
      <dgm:spPr/>
      <dgm:t>
        <a:bodyPr/>
        <a:lstStyle/>
        <a:p>
          <a:endParaRPr lang="en-GB"/>
        </a:p>
      </dgm:t>
    </dgm:pt>
    <dgm:pt modelId="{92993302-CCED-4EF9-9BA3-F0BC159D068B}" type="pres">
      <dgm:prSet presAssocID="{4C02B537-0FA9-42A9-9DA0-B9C115083B6D}" presName="parTrans" presStyleLbl="sibTrans2D1" presStyleIdx="2" presStyleCnt="8"/>
      <dgm:spPr/>
      <dgm:t>
        <a:bodyPr/>
        <a:lstStyle/>
        <a:p>
          <a:endParaRPr lang="en-GB"/>
        </a:p>
      </dgm:t>
    </dgm:pt>
    <dgm:pt modelId="{2B39A240-5E05-471E-8ACB-721D4AC2F0BA}" type="pres">
      <dgm:prSet presAssocID="{4C02B537-0FA9-42A9-9DA0-B9C115083B6D}" presName="connectorText" presStyleLbl="sibTrans2D1" presStyleIdx="2" presStyleCnt="8"/>
      <dgm:spPr/>
      <dgm:t>
        <a:bodyPr/>
        <a:lstStyle/>
        <a:p>
          <a:endParaRPr lang="en-GB"/>
        </a:p>
      </dgm:t>
    </dgm:pt>
    <dgm:pt modelId="{776BE141-234E-4D5B-BE54-4F2D28A11E92}" type="pres">
      <dgm:prSet presAssocID="{09D73453-9648-4F57-BB3B-103B15860112}" presName="node" presStyleLbl="node1" presStyleIdx="2" presStyleCnt="8" custScaleX="130681" custScaleY="127090">
        <dgm:presLayoutVars>
          <dgm:bulletEnabled val="1"/>
        </dgm:presLayoutVars>
      </dgm:prSet>
      <dgm:spPr/>
      <dgm:t>
        <a:bodyPr/>
        <a:lstStyle/>
        <a:p>
          <a:endParaRPr lang="en-GB"/>
        </a:p>
      </dgm:t>
    </dgm:pt>
    <dgm:pt modelId="{C9EBD3EB-CE56-4DFF-8E2F-52293912F6DB}" type="pres">
      <dgm:prSet presAssocID="{25C2F109-8551-41D7-BC9C-FA365488A597}" presName="parTrans" presStyleLbl="sibTrans2D1" presStyleIdx="3" presStyleCnt="8"/>
      <dgm:spPr/>
      <dgm:t>
        <a:bodyPr/>
        <a:lstStyle/>
        <a:p>
          <a:endParaRPr lang="en-GB"/>
        </a:p>
      </dgm:t>
    </dgm:pt>
    <dgm:pt modelId="{1B0BF613-8AD8-462A-B490-E65B7056DCD7}" type="pres">
      <dgm:prSet presAssocID="{25C2F109-8551-41D7-BC9C-FA365488A597}" presName="connectorText" presStyleLbl="sibTrans2D1" presStyleIdx="3" presStyleCnt="8"/>
      <dgm:spPr/>
      <dgm:t>
        <a:bodyPr/>
        <a:lstStyle/>
        <a:p>
          <a:endParaRPr lang="en-GB"/>
        </a:p>
      </dgm:t>
    </dgm:pt>
    <dgm:pt modelId="{385A0845-861F-4631-BD32-AC04BFE371E9}" type="pres">
      <dgm:prSet presAssocID="{60112482-BCDC-45AB-9C21-DCE2877B71BF}" presName="node" presStyleLbl="node1" presStyleIdx="3" presStyleCnt="8" custScaleX="130261" custScaleY="122756">
        <dgm:presLayoutVars>
          <dgm:bulletEnabled val="1"/>
        </dgm:presLayoutVars>
      </dgm:prSet>
      <dgm:spPr/>
      <dgm:t>
        <a:bodyPr/>
        <a:lstStyle/>
        <a:p>
          <a:endParaRPr lang="en-GB"/>
        </a:p>
      </dgm:t>
    </dgm:pt>
    <dgm:pt modelId="{3482E2CC-E680-4F61-889F-3FA60F123E1A}" type="pres">
      <dgm:prSet presAssocID="{8CDD49F8-AD2C-4EDC-8519-82BE55962100}" presName="parTrans" presStyleLbl="sibTrans2D1" presStyleIdx="4" presStyleCnt="8"/>
      <dgm:spPr/>
      <dgm:t>
        <a:bodyPr/>
        <a:lstStyle/>
        <a:p>
          <a:endParaRPr lang="en-GB"/>
        </a:p>
      </dgm:t>
    </dgm:pt>
    <dgm:pt modelId="{B639C908-72DF-4482-AF25-40A11CC82D10}" type="pres">
      <dgm:prSet presAssocID="{8CDD49F8-AD2C-4EDC-8519-82BE55962100}" presName="connectorText" presStyleLbl="sibTrans2D1" presStyleIdx="4" presStyleCnt="8"/>
      <dgm:spPr/>
      <dgm:t>
        <a:bodyPr/>
        <a:lstStyle/>
        <a:p>
          <a:endParaRPr lang="en-GB"/>
        </a:p>
      </dgm:t>
    </dgm:pt>
    <dgm:pt modelId="{8B551083-76E0-4156-A09F-766E4A5D18AE}" type="pres">
      <dgm:prSet presAssocID="{DF96B807-7D8C-459D-B0E9-69C3CA80E57C}" presName="node" presStyleLbl="node1" presStyleIdx="4" presStyleCnt="8" custScaleX="136239" custScaleY="131290">
        <dgm:presLayoutVars>
          <dgm:bulletEnabled val="1"/>
        </dgm:presLayoutVars>
      </dgm:prSet>
      <dgm:spPr/>
      <dgm:t>
        <a:bodyPr/>
        <a:lstStyle/>
        <a:p>
          <a:endParaRPr lang="en-GB"/>
        </a:p>
      </dgm:t>
    </dgm:pt>
    <dgm:pt modelId="{56062945-C3AF-47AC-AA12-972E7F9D1E24}" type="pres">
      <dgm:prSet presAssocID="{F13C53B1-BADB-43BF-AF70-4964DEAA265E}" presName="parTrans" presStyleLbl="sibTrans2D1" presStyleIdx="5" presStyleCnt="8"/>
      <dgm:spPr/>
      <dgm:t>
        <a:bodyPr/>
        <a:lstStyle/>
        <a:p>
          <a:endParaRPr lang="en-GB"/>
        </a:p>
      </dgm:t>
    </dgm:pt>
    <dgm:pt modelId="{808A2FEF-97A1-49C1-A2DC-65EC69B6DA87}" type="pres">
      <dgm:prSet presAssocID="{F13C53B1-BADB-43BF-AF70-4964DEAA265E}" presName="connectorText" presStyleLbl="sibTrans2D1" presStyleIdx="5" presStyleCnt="8"/>
      <dgm:spPr/>
      <dgm:t>
        <a:bodyPr/>
        <a:lstStyle/>
        <a:p>
          <a:endParaRPr lang="en-GB"/>
        </a:p>
      </dgm:t>
    </dgm:pt>
    <dgm:pt modelId="{272AB975-62C5-42E4-9919-611EBFBE1093}" type="pres">
      <dgm:prSet presAssocID="{093DC8BC-8A8E-490D-BC42-EF510C9BF97C}" presName="node" presStyleLbl="node1" presStyleIdx="5" presStyleCnt="8" custScaleX="140543" custScaleY="127289" custRadScaleRad="105376" custRadScaleInc="12683">
        <dgm:presLayoutVars>
          <dgm:bulletEnabled val="1"/>
        </dgm:presLayoutVars>
      </dgm:prSet>
      <dgm:spPr/>
      <dgm:t>
        <a:bodyPr/>
        <a:lstStyle/>
        <a:p>
          <a:endParaRPr lang="en-GB"/>
        </a:p>
      </dgm:t>
    </dgm:pt>
    <dgm:pt modelId="{AC5D43FC-056A-4602-B415-4C35415FC64E}" type="pres">
      <dgm:prSet presAssocID="{594F01C3-7D08-4500-AF30-F80F8CDC0894}" presName="parTrans" presStyleLbl="sibTrans2D1" presStyleIdx="6" presStyleCnt="8"/>
      <dgm:spPr/>
      <dgm:t>
        <a:bodyPr/>
        <a:lstStyle/>
        <a:p>
          <a:endParaRPr lang="en-GB"/>
        </a:p>
      </dgm:t>
    </dgm:pt>
    <dgm:pt modelId="{FD59AE32-981B-4FD1-8365-877324BD6F78}" type="pres">
      <dgm:prSet presAssocID="{594F01C3-7D08-4500-AF30-F80F8CDC0894}" presName="connectorText" presStyleLbl="sibTrans2D1" presStyleIdx="6" presStyleCnt="8"/>
      <dgm:spPr/>
      <dgm:t>
        <a:bodyPr/>
        <a:lstStyle/>
        <a:p>
          <a:endParaRPr lang="en-GB"/>
        </a:p>
      </dgm:t>
    </dgm:pt>
    <dgm:pt modelId="{1AC91C69-1812-44B5-BD5D-35E12BE10A00}" type="pres">
      <dgm:prSet presAssocID="{FEBEDB98-C0A2-40EB-9075-9AF715E5CF7F}" presName="node" presStyleLbl="node1" presStyleIdx="6" presStyleCnt="8" custScaleX="141858" custScaleY="124259">
        <dgm:presLayoutVars>
          <dgm:bulletEnabled val="1"/>
        </dgm:presLayoutVars>
      </dgm:prSet>
      <dgm:spPr/>
      <dgm:t>
        <a:bodyPr/>
        <a:lstStyle/>
        <a:p>
          <a:endParaRPr lang="en-GB"/>
        </a:p>
      </dgm:t>
    </dgm:pt>
    <dgm:pt modelId="{9E34690A-399A-4568-A49C-DC030D031877}" type="pres">
      <dgm:prSet presAssocID="{635397B5-91FC-4099-9C8C-FC30977A4E8C}" presName="parTrans" presStyleLbl="sibTrans2D1" presStyleIdx="7" presStyleCnt="8"/>
      <dgm:spPr/>
      <dgm:t>
        <a:bodyPr/>
        <a:lstStyle/>
        <a:p>
          <a:endParaRPr lang="en-GB"/>
        </a:p>
      </dgm:t>
    </dgm:pt>
    <dgm:pt modelId="{A1391D73-DB20-4C5E-B3A5-39FF4DED423A}" type="pres">
      <dgm:prSet presAssocID="{635397B5-91FC-4099-9C8C-FC30977A4E8C}" presName="connectorText" presStyleLbl="sibTrans2D1" presStyleIdx="7" presStyleCnt="8"/>
      <dgm:spPr/>
      <dgm:t>
        <a:bodyPr/>
        <a:lstStyle/>
        <a:p>
          <a:endParaRPr lang="en-GB"/>
        </a:p>
      </dgm:t>
    </dgm:pt>
    <dgm:pt modelId="{4FE34865-9E11-41A2-8E4C-FC7FA946E182}" type="pres">
      <dgm:prSet presAssocID="{AB19F809-A3E1-460B-B778-CEBA3D9D40B2}" presName="node" presStyleLbl="node1" presStyleIdx="7" presStyleCnt="8" custScaleX="140543" custScaleY="128009" custRadScaleRad="102656" custRadScaleInc="-6507">
        <dgm:presLayoutVars>
          <dgm:bulletEnabled val="1"/>
        </dgm:presLayoutVars>
      </dgm:prSet>
      <dgm:spPr/>
      <dgm:t>
        <a:bodyPr/>
        <a:lstStyle/>
        <a:p>
          <a:endParaRPr lang="en-GB"/>
        </a:p>
      </dgm:t>
    </dgm:pt>
  </dgm:ptLst>
  <dgm:cxnLst>
    <dgm:cxn modelId="{403C3E63-1158-428D-80DE-39A43A40B923}" srcId="{172B347F-6A6D-424D-A78F-A723240E54DC}" destId="{60112482-BCDC-45AB-9C21-DCE2877B71BF}" srcOrd="3" destOrd="0" parTransId="{25C2F109-8551-41D7-BC9C-FA365488A597}" sibTransId="{2B228C02-30B0-41F4-A079-32E6554FF454}"/>
    <dgm:cxn modelId="{7F2A0A0F-CB4E-4EFB-AFB8-C3A280091FBD}" type="presOf" srcId="{594F01C3-7D08-4500-AF30-F80F8CDC0894}" destId="{AC5D43FC-056A-4602-B415-4C35415FC64E}" srcOrd="0" destOrd="0" presId="urn:microsoft.com/office/officeart/2005/8/layout/radial5"/>
    <dgm:cxn modelId="{55723522-7A6B-44FD-99ED-D464D8527E6E}" type="presOf" srcId="{60112482-BCDC-45AB-9C21-DCE2877B71BF}" destId="{385A0845-861F-4631-BD32-AC04BFE371E9}" srcOrd="0" destOrd="0" presId="urn:microsoft.com/office/officeart/2005/8/layout/radial5"/>
    <dgm:cxn modelId="{4DEF11C8-CE46-45BF-BAC5-30DCB35BCEC4}" type="presOf" srcId="{B152956A-AE7E-4AD8-AB61-67A67C6AE989}" destId="{BBD95205-CCBC-408B-B5C6-6B951EA3EAA0}" srcOrd="0" destOrd="0" presId="urn:microsoft.com/office/officeart/2005/8/layout/radial5"/>
    <dgm:cxn modelId="{FE0E942C-9EC1-443F-808D-DE91992EC12D}" type="presOf" srcId="{5B93A17D-D3EC-47E7-B8E6-B4D4CAD59A8D}" destId="{5502A996-2951-4407-BC7E-4188C0AFFF30}" srcOrd="0" destOrd="0" presId="urn:microsoft.com/office/officeart/2005/8/layout/radial5"/>
    <dgm:cxn modelId="{2A107CD1-2D39-4998-801D-80050B5CBD71}" srcId="{172B347F-6A6D-424D-A78F-A723240E54DC}" destId="{DF96B807-7D8C-459D-B0E9-69C3CA80E57C}" srcOrd="4" destOrd="0" parTransId="{8CDD49F8-AD2C-4EDC-8519-82BE55962100}" sibTransId="{07CBF962-E4CE-4C07-89F6-DE7B1A5F2757}"/>
    <dgm:cxn modelId="{7C794983-01BC-44CF-A3DF-7AADE40ED307}" srcId="{172B347F-6A6D-424D-A78F-A723240E54DC}" destId="{09D73453-9648-4F57-BB3B-103B15860112}" srcOrd="2" destOrd="0" parTransId="{4C02B537-0FA9-42A9-9DA0-B9C115083B6D}" sibTransId="{4525B01C-67E4-46FE-9967-7A2621EBFEC9}"/>
    <dgm:cxn modelId="{C8ADE6D9-DE9A-4803-AA6A-E9D837C8AF80}" type="presOf" srcId="{4C02B537-0FA9-42A9-9DA0-B9C115083B6D}" destId="{2B39A240-5E05-471E-8ACB-721D4AC2F0BA}" srcOrd="1" destOrd="0" presId="urn:microsoft.com/office/officeart/2005/8/layout/radial5"/>
    <dgm:cxn modelId="{6919D33F-C412-46D1-BBAB-272DD0529946}" type="presOf" srcId="{8CDD49F8-AD2C-4EDC-8519-82BE55962100}" destId="{B639C908-72DF-4482-AF25-40A11CC82D10}" srcOrd="1" destOrd="0" presId="urn:microsoft.com/office/officeart/2005/8/layout/radial5"/>
    <dgm:cxn modelId="{4ACA01F0-2556-443A-A058-12F88F3FE73B}" type="presOf" srcId="{093DC8BC-8A8E-490D-BC42-EF510C9BF97C}" destId="{272AB975-62C5-42E4-9919-611EBFBE1093}" srcOrd="0" destOrd="0" presId="urn:microsoft.com/office/officeart/2005/8/layout/radial5"/>
    <dgm:cxn modelId="{D7B7E41B-E93A-4527-922B-B2AAF1DF8754}" srcId="{172B347F-6A6D-424D-A78F-A723240E54DC}" destId="{093DC8BC-8A8E-490D-BC42-EF510C9BF97C}" srcOrd="5" destOrd="0" parTransId="{F13C53B1-BADB-43BF-AF70-4964DEAA265E}" sibTransId="{A38807BD-01A2-4E42-8BAB-CD7264E61C46}"/>
    <dgm:cxn modelId="{B02C0515-A676-45C9-AAB1-CF79032F7512}" type="presOf" srcId="{172B347F-6A6D-424D-A78F-A723240E54DC}" destId="{A1F3830C-4B05-4EBD-BFA9-012D477483F4}" srcOrd="0" destOrd="0" presId="urn:microsoft.com/office/officeart/2005/8/layout/radial5"/>
    <dgm:cxn modelId="{E4C5A682-5E1C-4164-A114-9A216019A335}" type="presOf" srcId="{4C02B537-0FA9-42A9-9DA0-B9C115083B6D}" destId="{92993302-CCED-4EF9-9BA3-F0BC159D068B}" srcOrd="0" destOrd="0" presId="urn:microsoft.com/office/officeart/2005/8/layout/radial5"/>
    <dgm:cxn modelId="{87532D60-09D6-4F5B-BCDE-528466A69F09}" type="presOf" srcId="{680B2F8F-08C2-4435-830B-D02ECBC40078}" destId="{A07DC5F6-845A-4F9E-8211-D1BD7C9FCBAA}" srcOrd="0" destOrd="0" presId="urn:microsoft.com/office/officeart/2005/8/layout/radial5"/>
    <dgm:cxn modelId="{35235EB3-AAAB-4057-A83C-EC43BA9232DE}" type="presOf" srcId="{09D73453-9648-4F57-BB3B-103B15860112}" destId="{776BE141-234E-4D5B-BE54-4F2D28A11E92}" srcOrd="0" destOrd="0" presId="urn:microsoft.com/office/officeart/2005/8/layout/radial5"/>
    <dgm:cxn modelId="{70C65B80-A525-4221-B80A-8C3ECB37302B}" srcId="{172B347F-6A6D-424D-A78F-A723240E54DC}" destId="{B152956A-AE7E-4AD8-AB61-67A67C6AE989}" srcOrd="1" destOrd="0" parTransId="{728344C2-3A8C-44B9-983E-711A2DD9C02E}" sibTransId="{D1F5F4EF-6709-4C29-B9BD-838B1CEE50DF}"/>
    <dgm:cxn modelId="{EE32E23E-1BB6-4F16-8E24-51A65F20060B}" type="presOf" srcId="{DF96B807-7D8C-459D-B0E9-69C3CA80E57C}" destId="{8B551083-76E0-4156-A09F-766E4A5D18AE}" srcOrd="0" destOrd="0" presId="urn:microsoft.com/office/officeart/2005/8/layout/radial5"/>
    <dgm:cxn modelId="{610C20B0-D76B-438E-AC6B-AEBA52161D45}" type="presOf" srcId="{728344C2-3A8C-44B9-983E-711A2DD9C02E}" destId="{E1274795-B1EE-4647-B377-C5FA6B74BA1E}" srcOrd="0" destOrd="0" presId="urn:microsoft.com/office/officeart/2005/8/layout/radial5"/>
    <dgm:cxn modelId="{38C1687A-CCE0-46D6-A8BA-FA3F7985D7B8}" type="presOf" srcId="{8CDD49F8-AD2C-4EDC-8519-82BE55962100}" destId="{3482E2CC-E680-4F61-889F-3FA60F123E1A}" srcOrd="0" destOrd="0" presId="urn:microsoft.com/office/officeart/2005/8/layout/radial5"/>
    <dgm:cxn modelId="{AA874F41-634B-43E1-AE23-EDCCB8D2A313}" type="presOf" srcId="{BA001DEC-C27A-4B0F-A10E-50D68F9C3E45}" destId="{690A2F2C-A9D9-4767-9058-784A3028E941}" srcOrd="1" destOrd="0" presId="urn:microsoft.com/office/officeart/2005/8/layout/radial5"/>
    <dgm:cxn modelId="{ABC472E2-C6F2-4B36-8A9C-02E79A096732}" type="presOf" srcId="{F13C53B1-BADB-43BF-AF70-4964DEAA265E}" destId="{808A2FEF-97A1-49C1-A2DC-65EC69B6DA87}" srcOrd="1" destOrd="0" presId="urn:microsoft.com/office/officeart/2005/8/layout/radial5"/>
    <dgm:cxn modelId="{C23F04AB-634F-4169-A156-696A9C159C49}" type="presOf" srcId="{594F01C3-7D08-4500-AF30-F80F8CDC0894}" destId="{FD59AE32-981B-4FD1-8365-877324BD6F78}" srcOrd="1" destOrd="0" presId="urn:microsoft.com/office/officeart/2005/8/layout/radial5"/>
    <dgm:cxn modelId="{5CA32AEF-89AE-4CC6-9149-423737F5B862}" srcId="{172B347F-6A6D-424D-A78F-A723240E54DC}" destId="{5B93A17D-D3EC-47E7-B8E6-B4D4CAD59A8D}" srcOrd="0" destOrd="0" parTransId="{BA001DEC-C27A-4B0F-A10E-50D68F9C3E45}" sibTransId="{6C7D0257-3184-4CEF-A736-FAF2001DF9A0}"/>
    <dgm:cxn modelId="{8F608831-94A9-490D-A7A9-3610549A4FCB}" srcId="{172B347F-6A6D-424D-A78F-A723240E54DC}" destId="{FEBEDB98-C0A2-40EB-9075-9AF715E5CF7F}" srcOrd="6" destOrd="0" parTransId="{594F01C3-7D08-4500-AF30-F80F8CDC0894}" sibTransId="{1E0315A7-7A35-49ED-AD82-DE61751E4CAD}"/>
    <dgm:cxn modelId="{D39703B9-A865-41F5-9650-EA928E637F93}" type="presOf" srcId="{25C2F109-8551-41D7-BC9C-FA365488A597}" destId="{C9EBD3EB-CE56-4DFF-8E2F-52293912F6DB}" srcOrd="0" destOrd="0" presId="urn:microsoft.com/office/officeart/2005/8/layout/radial5"/>
    <dgm:cxn modelId="{B387FA6D-F939-4220-B6C3-6E72F3274DD1}" type="presOf" srcId="{25C2F109-8551-41D7-BC9C-FA365488A597}" destId="{1B0BF613-8AD8-462A-B490-E65B7056DCD7}" srcOrd="1" destOrd="0" presId="urn:microsoft.com/office/officeart/2005/8/layout/radial5"/>
    <dgm:cxn modelId="{5B8D16B2-085F-4FFE-9611-DAC1D9848BF8}" srcId="{680B2F8F-08C2-4435-830B-D02ECBC40078}" destId="{172B347F-6A6D-424D-A78F-A723240E54DC}" srcOrd="0" destOrd="0" parTransId="{4EB72A44-420C-4582-835C-ED523FD506C2}" sibTransId="{691FF910-4FED-4B1E-8A2A-608BCC7F2CF8}"/>
    <dgm:cxn modelId="{2A046495-BA1B-4E10-8CC1-32FCBAAE5A86}" type="presOf" srcId="{635397B5-91FC-4099-9C8C-FC30977A4E8C}" destId="{A1391D73-DB20-4C5E-B3A5-39FF4DED423A}" srcOrd="1" destOrd="0" presId="urn:microsoft.com/office/officeart/2005/8/layout/radial5"/>
    <dgm:cxn modelId="{D3C98499-CFBC-4692-869A-20492E862EF9}" type="presOf" srcId="{728344C2-3A8C-44B9-983E-711A2DD9C02E}" destId="{F6F1BDDE-35AB-47A1-B1D2-A66E4C88E33A}" srcOrd="1" destOrd="0" presId="urn:microsoft.com/office/officeart/2005/8/layout/radial5"/>
    <dgm:cxn modelId="{D54D0FA3-DB3E-4BB3-8237-70D18BC0C4CC}" type="presOf" srcId="{FEBEDB98-C0A2-40EB-9075-9AF715E5CF7F}" destId="{1AC91C69-1812-44B5-BD5D-35E12BE10A00}" srcOrd="0" destOrd="0" presId="urn:microsoft.com/office/officeart/2005/8/layout/radial5"/>
    <dgm:cxn modelId="{C2A56B73-9A23-47BE-BCA7-C37A49097897}" type="presOf" srcId="{F13C53B1-BADB-43BF-AF70-4964DEAA265E}" destId="{56062945-C3AF-47AC-AA12-972E7F9D1E24}" srcOrd="0" destOrd="0" presId="urn:microsoft.com/office/officeart/2005/8/layout/radial5"/>
    <dgm:cxn modelId="{260871E0-490A-4705-A193-E8DA6BBA5091}" type="presOf" srcId="{AB19F809-A3E1-460B-B778-CEBA3D9D40B2}" destId="{4FE34865-9E11-41A2-8E4C-FC7FA946E182}" srcOrd="0" destOrd="0" presId="urn:microsoft.com/office/officeart/2005/8/layout/radial5"/>
    <dgm:cxn modelId="{8EC4FC8F-611D-4C5B-854C-01A1E4789914}" srcId="{172B347F-6A6D-424D-A78F-A723240E54DC}" destId="{AB19F809-A3E1-460B-B778-CEBA3D9D40B2}" srcOrd="7" destOrd="0" parTransId="{635397B5-91FC-4099-9C8C-FC30977A4E8C}" sibTransId="{43CAF5BC-BA0A-45F5-9483-7D36598AD4FD}"/>
    <dgm:cxn modelId="{159A8F2F-F6E9-4948-ABA0-E0232A662B2E}" type="presOf" srcId="{BA001DEC-C27A-4B0F-A10E-50D68F9C3E45}" destId="{F387EFA4-7A1F-4133-9DC5-157BAF09D1A9}" srcOrd="0" destOrd="0" presId="urn:microsoft.com/office/officeart/2005/8/layout/radial5"/>
    <dgm:cxn modelId="{35190724-D96B-4E45-AFA5-FAE9C918583A}" type="presOf" srcId="{635397B5-91FC-4099-9C8C-FC30977A4E8C}" destId="{9E34690A-399A-4568-A49C-DC030D031877}" srcOrd="0" destOrd="0" presId="urn:microsoft.com/office/officeart/2005/8/layout/radial5"/>
    <dgm:cxn modelId="{BB47EE3C-9A4C-490F-91B8-ECA15F9990FF}" type="presParOf" srcId="{A07DC5F6-845A-4F9E-8211-D1BD7C9FCBAA}" destId="{A1F3830C-4B05-4EBD-BFA9-012D477483F4}" srcOrd="0" destOrd="0" presId="urn:microsoft.com/office/officeart/2005/8/layout/radial5"/>
    <dgm:cxn modelId="{659FD885-C90B-49E5-8276-FA72DC366AE8}" type="presParOf" srcId="{A07DC5F6-845A-4F9E-8211-D1BD7C9FCBAA}" destId="{F387EFA4-7A1F-4133-9DC5-157BAF09D1A9}" srcOrd="1" destOrd="0" presId="urn:microsoft.com/office/officeart/2005/8/layout/radial5"/>
    <dgm:cxn modelId="{C157420B-A0AA-45BB-93EE-35B5EAF53EEC}" type="presParOf" srcId="{F387EFA4-7A1F-4133-9DC5-157BAF09D1A9}" destId="{690A2F2C-A9D9-4767-9058-784A3028E941}" srcOrd="0" destOrd="0" presId="urn:microsoft.com/office/officeart/2005/8/layout/radial5"/>
    <dgm:cxn modelId="{3EB77F40-842C-4CF7-BB91-0057B7A157FC}" type="presParOf" srcId="{A07DC5F6-845A-4F9E-8211-D1BD7C9FCBAA}" destId="{5502A996-2951-4407-BC7E-4188C0AFFF30}" srcOrd="2" destOrd="0" presId="urn:microsoft.com/office/officeart/2005/8/layout/radial5"/>
    <dgm:cxn modelId="{F2BC17A9-C7EC-47A6-9C11-02AD2A919DBB}" type="presParOf" srcId="{A07DC5F6-845A-4F9E-8211-D1BD7C9FCBAA}" destId="{E1274795-B1EE-4647-B377-C5FA6B74BA1E}" srcOrd="3" destOrd="0" presId="urn:microsoft.com/office/officeart/2005/8/layout/radial5"/>
    <dgm:cxn modelId="{9539B26C-9FA4-4927-8C0C-7EFBF1A6634A}" type="presParOf" srcId="{E1274795-B1EE-4647-B377-C5FA6B74BA1E}" destId="{F6F1BDDE-35AB-47A1-B1D2-A66E4C88E33A}" srcOrd="0" destOrd="0" presId="urn:microsoft.com/office/officeart/2005/8/layout/radial5"/>
    <dgm:cxn modelId="{17C9CE6F-67AB-4999-8DC6-DF1859FB00CE}" type="presParOf" srcId="{A07DC5F6-845A-4F9E-8211-D1BD7C9FCBAA}" destId="{BBD95205-CCBC-408B-B5C6-6B951EA3EAA0}" srcOrd="4" destOrd="0" presId="urn:microsoft.com/office/officeart/2005/8/layout/radial5"/>
    <dgm:cxn modelId="{DCA4A57C-4D3F-421B-A769-C2156911FFD7}" type="presParOf" srcId="{A07DC5F6-845A-4F9E-8211-D1BD7C9FCBAA}" destId="{92993302-CCED-4EF9-9BA3-F0BC159D068B}" srcOrd="5" destOrd="0" presId="urn:microsoft.com/office/officeart/2005/8/layout/radial5"/>
    <dgm:cxn modelId="{E0D64F25-2282-4842-BFEE-C3154D226A62}" type="presParOf" srcId="{92993302-CCED-4EF9-9BA3-F0BC159D068B}" destId="{2B39A240-5E05-471E-8ACB-721D4AC2F0BA}" srcOrd="0" destOrd="0" presId="urn:microsoft.com/office/officeart/2005/8/layout/radial5"/>
    <dgm:cxn modelId="{BFDF952A-A1AF-41AF-939C-82511CC392DA}" type="presParOf" srcId="{A07DC5F6-845A-4F9E-8211-D1BD7C9FCBAA}" destId="{776BE141-234E-4D5B-BE54-4F2D28A11E92}" srcOrd="6" destOrd="0" presId="urn:microsoft.com/office/officeart/2005/8/layout/radial5"/>
    <dgm:cxn modelId="{B9B16007-ABB7-460D-B13E-7BC9CC30381C}" type="presParOf" srcId="{A07DC5F6-845A-4F9E-8211-D1BD7C9FCBAA}" destId="{C9EBD3EB-CE56-4DFF-8E2F-52293912F6DB}" srcOrd="7" destOrd="0" presId="urn:microsoft.com/office/officeart/2005/8/layout/radial5"/>
    <dgm:cxn modelId="{E6367AF4-87A1-48B8-848E-BC09D4E77663}" type="presParOf" srcId="{C9EBD3EB-CE56-4DFF-8E2F-52293912F6DB}" destId="{1B0BF613-8AD8-462A-B490-E65B7056DCD7}" srcOrd="0" destOrd="0" presId="urn:microsoft.com/office/officeart/2005/8/layout/radial5"/>
    <dgm:cxn modelId="{611F9002-5ED9-4E67-9336-7826864135EA}" type="presParOf" srcId="{A07DC5F6-845A-4F9E-8211-D1BD7C9FCBAA}" destId="{385A0845-861F-4631-BD32-AC04BFE371E9}" srcOrd="8" destOrd="0" presId="urn:microsoft.com/office/officeart/2005/8/layout/radial5"/>
    <dgm:cxn modelId="{839AF900-BEE7-4D1C-B3A8-1AEE449CFF6B}" type="presParOf" srcId="{A07DC5F6-845A-4F9E-8211-D1BD7C9FCBAA}" destId="{3482E2CC-E680-4F61-889F-3FA60F123E1A}" srcOrd="9" destOrd="0" presId="urn:microsoft.com/office/officeart/2005/8/layout/radial5"/>
    <dgm:cxn modelId="{1C971057-B7CE-402F-8794-0DBE116206C8}" type="presParOf" srcId="{3482E2CC-E680-4F61-889F-3FA60F123E1A}" destId="{B639C908-72DF-4482-AF25-40A11CC82D10}" srcOrd="0" destOrd="0" presId="urn:microsoft.com/office/officeart/2005/8/layout/radial5"/>
    <dgm:cxn modelId="{D0244BDA-4C30-449F-88B2-D35E806AEF08}" type="presParOf" srcId="{A07DC5F6-845A-4F9E-8211-D1BD7C9FCBAA}" destId="{8B551083-76E0-4156-A09F-766E4A5D18AE}" srcOrd="10" destOrd="0" presId="urn:microsoft.com/office/officeart/2005/8/layout/radial5"/>
    <dgm:cxn modelId="{8C015B4F-38AF-4483-83E3-5471D2C8D870}" type="presParOf" srcId="{A07DC5F6-845A-4F9E-8211-D1BD7C9FCBAA}" destId="{56062945-C3AF-47AC-AA12-972E7F9D1E24}" srcOrd="11" destOrd="0" presId="urn:microsoft.com/office/officeart/2005/8/layout/radial5"/>
    <dgm:cxn modelId="{D8F11338-3F77-4FD3-AD0B-C63BCA49169F}" type="presParOf" srcId="{56062945-C3AF-47AC-AA12-972E7F9D1E24}" destId="{808A2FEF-97A1-49C1-A2DC-65EC69B6DA87}" srcOrd="0" destOrd="0" presId="urn:microsoft.com/office/officeart/2005/8/layout/radial5"/>
    <dgm:cxn modelId="{AC73203F-2B9E-4519-923D-67A0073E4E43}" type="presParOf" srcId="{A07DC5F6-845A-4F9E-8211-D1BD7C9FCBAA}" destId="{272AB975-62C5-42E4-9919-611EBFBE1093}" srcOrd="12" destOrd="0" presId="urn:microsoft.com/office/officeart/2005/8/layout/radial5"/>
    <dgm:cxn modelId="{A31DE6D8-9F0F-45A4-B8F8-09494DAD9A25}" type="presParOf" srcId="{A07DC5F6-845A-4F9E-8211-D1BD7C9FCBAA}" destId="{AC5D43FC-056A-4602-B415-4C35415FC64E}" srcOrd="13" destOrd="0" presId="urn:microsoft.com/office/officeart/2005/8/layout/radial5"/>
    <dgm:cxn modelId="{D94BD413-E810-4F84-AD36-039AD8B6EFAB}" type="presParOf" srcId="{AC5D43FC-056A-4602-B415-4C35415FC64E}" destId="{FD59AE32-981B-4FD1-8365-877324BD6F78}" srcOrd="0" destOrd="0" presId="urn:microsoft.com/office/officeart/2005/8/layout/radial5"/>
    <dgm:cxn modelId="{9618B922-25E7-44DE-A6B2-AD1442381CA4}" type="presParOf" srcId="{A07DC5F6-845A-4F9E-8211-D1BD7C9FCBAA}" destId="{1AC91C69-1812-44B5-BD5D-35E12BE10A00}" srcOrd="14" destOrd="0" presId="urn:microsoft.com/office/officeart/2005/8/layout/radial5"/>
    <dgm:cxn modelId="{DC7DAE56-33DB-458C-867B-7D09AB45032B}" type="presParOf" srcId="{A07DC5F6-845A-4F9E-8211-D1BD7C9FCBAA}" destId="{9E34690A-399A-4568-A49C-DC030D031877}" srcOrd="15" destOrd="0" presId="urn:microsoft.com/office/officeart/2005/8/layout/radial5"/>
    <dgm:cxn modelId="{30640CE1-9E50-46AF-92C6-4D6BCFA7EFB1}" type="presParOf" srcId="{9E34690A-399A-4568-A49C-DC030D031877}" destId="{A1391D73-DB20-4C5E-B3A5-39FF4DED423A}" srcOrd="0" destOrd="0" presId="urn:microsoft.com/office/officeart/2005/8/layout/radial5"/>
    <dgm:cxn modelId="{1767F3A8-0E11-499D-BD81-AB4C97980210}" type="presParOf" srcId="{A07DC5F6-845A-4F9E-8211-D1BD7C9FCBAA}" destId="{4FE34865-9E11-41A2-8E4C-FC7FA946E182}" srcOrd="1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0B2F8F-08C2-4435-830B-D02ECBC40078}" type="doc">
      <dgm:prSet loTypeId="urn:microsoft.com/office/officeart/2005/8/layout/radial5" loCatId="relationship" qsTypeId="urn:microsoft.com/office/officeart/2005/8/quickstyle/simple1" qsCatId="simple" csTypeId="urn:microsoft.com/office/officeart/2005/8/colors/colorful1" csCatId="colorful" phldr="1"/>
      <dgm:spPr/>
      <dgm:t>
        <a:bodyPr/>
        <a:lstStyle/>
        <a:p>
          <a:endParaRPr lang="en-GB"/>
        </a:p>
      </dgm:t>
    </dgm:pt>
    <dgm:pt modelId="{172B347F-6A6D-424D-A78F-A723240E54DC}">
      <dgm:prSet phldrT="[Text]" custT="1"/>
      <dgm:spPr/>
      <dgm:t>
        <a:bodyPr/>
        <a:lstStyle/>
        <a:p>
          <a:r>
            <a:rPr lang="en-GB" sz="1050" dirty="0" smtClean="0">
              <a:solidFill>
                <a:schemeClr val="bg1"/>
              </a:solidFill>
              <a:effectLst/>
              <a:latin typeface="Calibri"/>
            </a:rPr>
            <a:t>Support families to manage the stresses of living, working and surviving  through a pandemic</a:t>
          </a:r>
          <a:endParaRPr lang="en-GB" sz="1050" dirty="0">
            <a:solidFill>
              <a:schemeClr val="bg1"/>
            </a:solidFill>
          </a:endParaRPr>
        </a:p>
      </dgm:t>
    </dgm:pt>
    <dgm:pt modelId="{4EB72A44-420C-4582-835C-ED523FD506C2}" type="parTrans" cxnId="{5B8D16B2-085F-4FFE-9611-DAC1D9848BF8}">
      <dgm:prSet/>
      <dgm:spPr/>
      <dgm:t>
        <a:bodyPr/>
        <a:lstStyle/>
        <a:p>
          <a:endParaRPr lang="en-GB" sz="1800"/>
        </a:p>
      </dgm:t>
    </dgm:pt>
    <dgm:pt modelId="{691FF910-4FED-4B1E-8A2A-608BCC7F2CF8}" type="sibTrans" cxnId="{5B8D16B2-085F-4FFE-9611-DAC1D9848BF8}">
      <dgm:prSet/>
      <dgm:spPr/>
      <dgm:t>
        <a:bodyPr/>
        <a:lstStyle/>
        <a:p>
          <a:endParaRPr lang="en-GB" sz="1800"/>
        </a:p>
      </dgm:t>
    </dgm:pt>
    <dgm:pt modelId="{3970B835-29DA-46D9-92B0-4CA88874F809}">
      <dgm:prSet custT="1"/>
      <dgm:spPr/>
      <dgm:t>
        <a:bodyPr/>
        <a:lstStyle/>
        <a:p>
          <a:pPr rtl="0"/>
          <a:r>
            <a:rPr lang="en-GB" sz="1200" u="none" dirty="0" smtClean="0">
              <a:solidFill>
                <a:schemeClr val="bg1"/>
              </a:solidFill>
              <a:effectLst/>
              <a:latin typeface="Calibri"/>
            </a:rPr>
            <a:t>Communicate services to help families manage anxiety and stress of home schooling </a:t>
          </a:r>
          <a:endParaRPr lang="en-GB" sz="1200" u="none" dirty="0">
            <a:solidFill>
              <a:schemeClr val="bg1"/>
            </a:solidFill>
          </a:endParaRPr>
        </a:p>
      </dgm:t>
    </dgm:pt>
    <dgm:pt modelId="{370E0636-8D47-4D32-A34A-CBE3C7D4FB9F}" type="parTrans" cxnId="{09B365E8-8C7C-4DE7-A343-5475EF1A8E21}">
      <dgm:prSet custT="1"/>
      <dgm:spPr/>
      <dgm:t>
        <a:bodyPr/>
        <a:lstStyle/>
        <a:p>
          <a:endParaRPr lang="en-GB" sz="1800" dirty="0"/>
        </a:p>
      </dgm:t>
    </dgm:pt>
    <dgm:pt modelId="{6BB85270-1C59-4752-AA04-84DFFFA9EE81}" type="sibTrans" cxnId="{09B365E8-8C7C-4DE7-A343-5475EF1A8E21}">
      <dgm:prSet/>
      <dgm:spPr/>
      <dgm:t>
        <a:bodyPr/>
        <a:lstStyle/>
        <a:p>
          <a:endParaRPr lang="en-GB" sz="1800"/>
        </a:p>
      </dgm:t>
    </dgm:pt>
    <dgm:pt modelId="{6B5B1E5D-40BC-4D6A-9384-C82BA47F20B9}">
      <dgm:prSet custT="1"/>
      <dgm:spPr/>
      <dgm:t>
        <a:bodyPr/>
        <a:lstStyle/>
        <a:p>
          <a:pPr rtl="0"/>
          <a:r>
            <a:rPr lang="en-GB" sz="1200" u="none" dirty="0" smtClean="0">
              <a:solidFill>
                <a:schemeClr val="bg1"/>
              </a:solidFill>
              <a:effectLst/>
              <a:latin typeface="Calibri"/>
            </a:rPr>
            <a:t>Signpost to sites offering financial guidance and support for families </a:t>
          </a:r>
          <a:endParaRPr lang="en-GB" sz="1200" u="none" dirty="0">
            <a:solidFill>
              <a:schemeClr val="bg1"/>
            </a:solidFill>
            <a:effectLst/>
            <a:latin typeface="Calibri"/>
          </a:endParaRPr>
        </a:p>
      </dgm:t>
    </dgm:pt>
    <dgm:pt modelId="{769F1C23-E2C2-47CB-A6F7-4CEB23631BAF}" type="parTrans" cxnId="{9B0BB2BE-CA08-49AF-9E22-D7366736354C}">
      <dgm:prSet custT="1"/>
      <dgm:spPr/>
      <dgm:t>
        <a:bodyPr/>
        <a:lstStyle/>
        <a:p>
          <a:endParaRPr lang="en-GB" sz="1800" dirty="0"/>
        </a:p>
      </dgm:t>
    </dgm:pt>
    <dgm:pt modelId="{99D19DD0-4DC1-40F9-B200-9F0E23E3DB5E}" type="sibTrans" cxnId="{9B0BB2BE-CA08-49AF-9E22-D7366736354C}">
      <dgm:prSet/>
      <dgm:spPr/>
      <dgm:t>
        <a:bodyPr/>
        <a:lstStyle/>
        <a:p>
          <a:endParaRPr lang="en-GB" sz="1800"/>
        </a:p>
      </dgm:t>
    </dgm:pt>
    <dgm:pt modelId="{CE3D92D8-2D1E-4FBC-8539-1AFD6E1DD248}">
      <dgm:prSet custT="1"/>
      <dgm:spPr/>
      <dgm:t>
        <a:bodyPr/>
        <a:lstStyle/>
        <a:p>
          <a:pPr rtl="0"/>
          <a:r>
            <a:rPr lang="en-GB" sz="1050" u="none" dirty="0" smtClean="0">
              <a:solidFill>
                <a:schemeClr val="bg1"/>
              </a:solidFill>
              <a:effectLst/>
              <a:latin typeface="Calibri"/>
            </a:rPr>
            <a:t>Signposting co-parenting families to support and information on how to manage childcare during and after COVID-19</a:t>
          </a:r>
          <a:endParaRPr lang="en-GB" sz="1050" u="none" dirty="0">
            <a:solidFill>
              <a:schemeClr val="bg1"/>
            </a:solidFill>
            <a:effectLst/>
            <a:latin typeface="Calibri"/>
          </a:endParaRPr>
        </a:p>
      </dgm:t>
    </dgm:pt>
    <dgm:pt modelId="{31FB1B2E-C732-461E-813E-137FDE060DBB}" type="parTrans" cxnId="{EF19C830-5202-4A49-AFB0-F380EBDDE155}">
      <dgm:prSet custT="1"/>
      <dgm:spPr/>
      <dgm:t>
        <a:bodyPr/>
        <a:lstStyle/>
        <a:p>
          <a:endParaRPr lang="en-GB" sz="1800" dirty="0"/>
        </a:p>
      </dgm:t>
    </dgm:pt>
    <dgm:pt modelId="{210CE5C0-7E63-4866-B9F1-92189AB597AD}" type="sibTrans" cxnId="{EF19C830-5202-4A49-AFB0-F380EBDDE155}">
      <dgm:prSet/>
      <dgm:spPr/>
      <dgm:t>
        <a:bodyPr/>
        <a:lstStyle/>
        <a:p>
          <a:endParaRPr lang="en-GB" sz="1800"/>
        </a:p>
      </dgm:t>
    </dgm:pt>
    <dgm:pt modelId="{877B68B2-60BE-439D-AA28-B570234DCC03}">
      <dgm:prSet custT="1"/>
      <dgm:spPr/>
      <dgm:t>
        <a:bodyPr/>
        <a:lstStyle/>
        <a:p>
          <a:pPr rtl="0"/>
          <a:r>
            <a:rPr lang="en-GB" sz="1000" u="none" dirty="0" smtClean="0">
              <a:solidFill>
                <a:schemeClr val="bg1"/>
              </a:solidFill>
              <a:effectLst/>
              <a:latin typeface="Calibri"/>
            </a:rPr>
            <a:t>Signpost and communicate how to access support in relation to anxieties' for children and families in returning to “normal”  </a:t>
          </a:r>
          <a:endParaRPr lang="en-GB" sz="1000" dirty="0">
            <a:solidFill>
              <a:schemeClr val="bg1"/>
            </a:solidFill>
            <a:effectLst/>
            <a:latin typeface="Calibri"/>
          </a:endParaRPr>
        </a:p>
      </dgm:t>
    </dgm:pt>
    <dgm:pt modelId="{412A5E8C-5ED9-4E41-B83E-B6648CD4D903}" type="parTrans" cxnId="{7D3BA58B-1C63-4625-A1D5-7E794ABA2112}">
      <dgm:prSet custT="1"/>
      <dgm:spPr/>
      <dgm:t>
        <a:bodyPr/>
        <a:lstStyle/>
        <a:p>
          <a:endParaRPr lang="en-GB" sz="1800" dirty="0"/>
        </a:p>
      </dgm:t>
    </dgm:pt>
    <dgm:pt modelId="{81F1B189-5F6B-4C53-946D-00F64EA89EED}" type="sibTrans" cxnId="{7D3BA58B-1C63-4625-A1D5-7E794ABA2112}">
      <dgm:prSet/>
      <dgm:spPr/>
      <dgm:t>
        <a:bodyPr/>
        <a:lstStyle/>
        <a:p>
          <a:endParaRPr lang="en-GB" sz="1800"/>
        </a:p>
      </dgm:t>
    </dgm:pt>
    <dgm:pt modelId="{0C8A7A08-B757-41C4-8304-D78564C10605}">
      <dgm:prSet custT="1"/>
      <dgm:spPr/>
      <dgm:t>
        <a:bodyPr/>
        <a:lstStyle/>
        <a:p>
          <a:r>
            <a:rPr lang="en-GB" sz="1200" dirty="0" smtClean="0"/>
            <a:t>Communicate support packages available i.e.. free school meals, etc..  </a:t>
          </a:r>
          <a:endParaRPr lang="en-GB" sz="1200" dirty="0"/>
        </a:p>
      </dgm:t>
    </dgm:pt>
    <dgm:pt modelId="{39E99772-61AA-4AEF-BD7B-0FA8FBAB2412}" type="sibTrans" cxnId="{59318432-FA52-4045-873C-F5906367DCE6}">
      <dgm:prSet/>
      <dgm:spPr/>
      <dgm:t>
        <a:bodyPr/>
        <a:lstStyle/>
        <a:p>
          <a:endParaRPr lang="en-GB" sz="1050"/>
        </a:p>
      </dgm:t>
    </dgm:pt>
    <dgm:pt modelId="{9FD27B31-5706-4C83-B2B6-B936311CC663}" type="parTrans" cxnId="{59318432-FA52-4045-873C-F5906367DCE6}">
      <dgm:prSet custT="1"/>
      <dgm:spPr/>
      <dgm:t>
        <a:bodyPr/>
        <a:lstStyle/>
        <a:p>
          <a:endParaRPr lang="en-GB" sz="1100" dirty="0"/>
        </a:p>
      </dgm:t>
    </dgm:pt>
    <dgm:pt modelId="{626BC2DC-893B-4F61-8769-619F1ABDFA11}">
      <dgm:prSet/>
      <dgm:spPr/>
      <dgm:t>
        <a:bodyPr/>
        <a:lstStyle/>
        <a:p>
          <a:r>
            <a:rPr lang="en-GB" dirty="0" smtClean="0"/>
            <a:t>Identify those families where digital exclusion may have impacted schooling, and offer reassurance regarding “catch up” </a:t>
          </a:r>
          <a:endParaRPr lang="en-GB" dirty="0"/>
        </a:p>
      </dgm:t>
    </dgm:pt>
    <dgm:pt modelId="{C4FAC138-CAAA-4EA1-9AA4-A918503A6C1D}" type="parTrans" cxnId="{6BE2D86C-E1EA-4F1E-8710-540ECC55B44D}">
      <dgm:prSet/>
      <dgm:spPr/>
      <dgm:t>
        <a:bodyPr/>
        <a:lstStyle/>
        <a:p>
          <a:endParaRPr lang="en-GB" dirty="0"/>
        </a:p>
      </dgm:t>
    </dgm:pt>
    <dgm:pt modelId="{17B2E9FB-9D61-458C-AF93-745AA0101556}" type="sibTrans" cxnId="{6BE2D86C-E1EA-4F1E-8710-540ECC55B44D}">
      <dgm:prSet/>
      <dgm:spPr/>
      <dgm:t>
        <a:bodyPr/>
        <a:lstStyle/>
        <a:p>
          <a:endParaRPr lang="en-GB"/>
        </a:p>
      </dgm:t>
    </dgm:pt>
    <dgm:pt modelId="{B081E4E5-407D-4220-B87E-1C409179334E}">
      <dgm:prSet custT="1"/>
      <dgm:spPr/>
      <dgm:t>
        <a:bodyPr/>
        <a:lstStyle/>
        <a:p>
          <a:r>
            <a:rPr lang="en-GB" sz="1000" dirty="0" smtClean="0"/>
            <a:t>Encourage families to become more active, moving away from Zoom/Social media (which has for the past few months been a social lifeline </a:t>
          </a:r>
          <a:endParaRPr lang="en-GB" sz="1000" dirty="0"/>
        </a:p>
      </dgm:t>
    </dgm:pt>
    <dgm:pt modelId="{BF887FCA-9D53-47D9-A146-D8D04D768FE5}" type="parTrans" cxnId="{4E620ECA-8B1E-4E00-AF17-B144C8333322}">
      <dgm:prSet/>
      <dgm:spPr/>
      <dgm:t>
        <a:bodyPr/>
        <a:lstStyle/>
        <a:p>
          <a:endParaRPr lang="en-GB" dirty="0"/>
        </a:p>
      </dgm:t>
    </dgm:pt>
    <dgm:pt modelId="{C4BA8496-65DE-4650-A969-20F8E2BDEFB7}" type="sibTrans" cxnId="{4E620ECA-8B1E-4E00-AF17-B144C8333322}">
      <dgm:prSet/>
      <dgm:spPr/>
      <dgm:t>
        <a:bodyPr/>
        <a:lstStyle/>
        <a:p>
          <a:endParaRPr lang="en-GB"/>
        </a:p>
      </dgm:t>
    </dgm:pt>
    <dgm:pt modelId="{4BD38964-7118-47AB-9CC3-D0F082C3EA26}">
      <dgm:prSet custT="1"/>
      <dgm:spPr/>
      <dgm:t>
        <a:bodyPr/>
        <a:lstStyle/>
        <a:p>
          <a:r>
            <a:rPr lang="en-GB" sz="1050" dirty="0" smtClean="0"/>
            <a:t>Signpost to food bank services</a:t>
          </a:r>
        </a:p>
      </dgm:t>
    </dgm:pt>
    <dgm:pt modelId="{D614CA43-A3C4-4A8F-8526-90C9358FEEC6}" type="parTrans" cxnId="{ACEF5977-9409-4D90-A871-76A5CF140237}">
      <dgm:prSet/>
      <dgm:spPr/>
      <dgm:t>
        <a:bodyPr/>
        <a:lstStyle/>
        <a:p>
          <a:endParaRPr lang="en-GB" dirty="0"/>
        </a:p>
      </dgm:t>
    </dgm:pt>
    <dgm:pt modelId="{349F243B-E0C1-433A-B435-15036BEBEF92}" type="sibTrans" cxnId="{ACEF5977-9409-4D90-A871-76A5CF140237}">
      <dgm:prSet/>
      <dgm:spPr/>
      <dgm:t>
        <a:bodyPr/>
        <a:lstStyle/>
        <a:p>
          <a:endParaRPr lang="en-GB"/>
        </a:p>
      </dgm:t>
    </dgm:pt>
    <dgm:pt modelId="{DFB77CB3-8537-42DE-8981-23F88C34F068}" type="pres">
      <dgm:prSet presAssocID="{680B2F8F-08C2-4435-830B-D02ECBC40078}" presName="Name0" presStyleCnt="0">
        <dgm:presLayoutVars>
          <dgm:chMax val="1"/>
          <dgm:dir/>
          <dgm:animLvl val="ctr"/>
          <dgm:resizeHandles val="exact"/>
        </dgm:presLayoutVars>
      </dgm:prSet>
      <dgm:spPr/>
      <dgm:t>
        <a:bodyPr/>
        <a:lstStyle/>
        <a:p>
          <a:endParaRPr lang="en-GB"/>
        </a:p>
      </dgm:t>
    </dgm:pt>
    <dgm:pt modelId="{37A2BC6B-088B-4C36-8FCE-AAAF7BB59140}" type="pres">
      <dgm:prSet presAssocID="{172B347F-6A6D-424D-A78F-A723240E54DC}" presName="centerShape" presStyleLbl="node0" presStyleIdx="0" presStyleCnt="1" custScaleX="152098" custScaleY="143993"/>
      <dgm:spPr/>
      <dgm:t>
        <a:bodyPr/>
        <a:lstStyle/>
        <a:p>
          <a:endParaRPr lang="en-GB"/>
        </a:p>
      </dgm:t>
    </dgm:pt>
    <dgm:pt modelId="{3C79F204-3B5F-4965-BE61-F0005B818A0C}" type="pres">
      <dgm:prSet presAssocID="{C4FAC138-CAAA-4EA1-9AA4-A918503A6C1D}" presName="parTrans" presStyleLbl="sibTrans2D1" presStyleIdx="0" presStyleCnt="8"/>
      <dgm:spPr/>
      <dgm:t>
        <a:bodyPr/>
        <a:lstStyle/>
        <a:p>
          <a:endParaRPr lang="en-GB"/>
        </a:p>
      </dgm:t>
    </dgm:pt>
    <dgm:pt modelId="{20995847-73C8-4AE0-ABFF-14E6DD75921C}" type="pres">
      <dgm:prSet presAssocID="{C4FAC138-CAAA-4EA1-9AA4-A918503A6C1D}" presName="connectorText" presStyleLbl="sibTrans2D1" presStyleIdx="0" presStyleCnt="8"/>
      <dgm:spPr/>
      <dgm:t>
        <a:bodyPr/>
        <a:lstStyle/>
        <a:p>
          <a:endParaRPr lang="en-GB"/>
        </a:p>
      </dgm:t>
    </dgm:pt>
    <dgm:pt modelId="{7DB0ADB7-F6DE-4042-B15C-56AEA75585BE}" type="pres">
      <dgm:prSet presAssocID="{626BC2DC-893B-4F61-8769-619F1ABDFA11}" presName="node" presStyleLbl="node1" presStyleIdx="0" presStyleCnt="8" custScaleX="125806" custScaleY="111464">
        <dgm:presLayoutVars>
          <dgm:bulletEnabled val="1"/>
        </dgm:presLayoutVars>
      </dgm:prSet>
      <dgm:spPr/>
      <dgm:t>
        <a:bodyPr/>
        <a:lstStyle/>
        <a:p>
          <a:endParaRPr lang="en-GB"/>
        </a:p>
      </dgm:t>
    </dgm:pt>
    <dgm:pt modelId="{D3B20B00-1FE1-42A8-8AC3-3B80BBC977F1}" type="pres">
      <dgm:prSet presAssocID="{9FD27B31-5706-4C83-B2B6-B936311CC663}" presName="parTrans" presStyleLbl="sibTrans2D1" presStyleIdx="1" presStyleCnt="8"/>
      <dgm:spPr/>
      <dgm:t>
        <a:bodyPr/>
        <a:lstStyle/>
        <a:p>
          <a:endParaRPr lang="en-GB"/>
        </a:p>
      </dgm:t>
    </dgm:pt>
    <dgm:pt modelId="{AB042484-2529-40BE-91C7-207FE6748FDB}" type="pres">
      <dgm:prSet presAssocID="{9FD27B31-5706-4C83-B2B6-B936311CC663}" presName="connectorText" presStyleLbl="sibTrans2D1" presStyleIdx="1" presStyleCnt="8"/>
      <dgm:spPr/>
      <dgm:t>
        <a:bodyPr/>
        <a:lstStyle/>
        <a:p>
          <a:endParaRPr lang="en-GB"/>
        </a:p>
      </dgm:t>
    </dgm:pt>
    <dgm:pt modelId="{6896667B-EA1A-4C34-B900-B464D2984808}" type="pres">
      <dgm:prSet presAssocID="{0C8A7A08-B757-41C4-8304-D78564C10605}" presName="node" presStyleLbl="node1" presStyleIdx="1" presStyleCnt="8" custScaleX="126388" custScaleY="121313">
        <dgm:presLayoutVars>
          <dgm:bulletEnabled val="1"/>
        </dgm:presLayoutVars>
      </dgm:prSet>
      <dgm:spPr/>
      <dgm:t>
        <a:bodyPr/>
        <a:lstStyle/>
        <a:p>
          <a:endParaRPr lang="en-GB"/>
        </a:p>
      </dgm:t>
    </dgm:pt>
    <dgm:pt modelId="{F56ABF94-1B04-458B-819D-A2D06F79F908}" type="pres">
      <dgm:prSet presAssocID="{D614CA43-A3C4-4A8F-8526-90C9358FEEC6}" presName="parTrans" presStyleLbl="sibTrans2D1" presStyleIdx="2" presStyleCnt="8"/>
      <dgm:spPr/>
      <dgm:t>
        <a:bodyPr/>
        <a:lstStyle/>
        <a:p>
          <a:endParaRPr lang="en-GB"/>
        </a:p>
      </dgm:t>
    </dgm:pt>
    <dgm:pt modelId="{328DC65C-5220-4969-91B6-525074B11842}" type="pres">
      <dgm:prSet presAssocID="{D614CA43-A3C4-4A8F-8526-90C9358FEEC6}" presName="connectorText" presStyleLbl="sibTrans2D1" presStyleIdx="2" presStyleCnt="8"/>
      <dgm:spPr/>
      <dgm:t>
        <a:bodyPr/>
        <a:lstStyle/>
        <a:p>
          <a:endParaRPr lang="en-GB"/>
        </a:p>
      </dgm:t>
    </dgm:pt>
    <dgm:pt modelId="{4E5168A6-365C-42E9-B009-0493AC20C94C}" type="pres">
      <dgm:prSet presAssocID="{4BD38964-7118-47AB-9CC3-D0F082C3EA26}" presName="node" presStyleLbl="node1" presStyleIdx="2" presStyleCnt="8" custScaleX="117299" custScaleY="109940">
        <dgm:presLayoutVars>
          <dgm:bulletEnabled val="1"/>
        </dgm:presLayoutVars>
      </dgm:prSet>
      <dgm:spPr/>
      <dgm:t>
        <a:bodyPr/>
        <a:lstStyle/>
        <a:p>
          <a:endParaRPr lang="en-GB"/>
        </a:p>
      </dgm:t>
    </dgm:pt>
    <dgm:pt modelId="{6B2C3022-2942-45F8-97D9-3E1167EC1DE3}" type="pres">
      <dgm:prSet presAssocID="{412A5E8C-5ED9-4E41-B83E-B6648CD4D903}" presName="parTrans" presStyleLbl="sibTrans2D1" presStyleIdx="3" presStyleCnt="8"/>
      <dgm:spPr/>
      <dgm:t>
        <a:bodyPr/>
        <a:lstStyle/>
        <a:p>
          <a:endParaRPr lang="en-GB"/>
        </a:p>
      </dgm:t>
    </dgm:pt>
    <dgm:pt modelId="{F0375061-636A-4B10-AA18-B9C28891EB64}" type="pres">
      <dgm:prSet presAssocID="{412A5E8C-5ED9-4E41-B83E-B6648CD4D903}" presName="connectorText" presStyleLbl="sibTrans2D1" presStyleIdx="3" presStyleCnt="8"/>
      <dgm:spPr/>
      <dgm:t>
        <a:bodyPr/>
        <a:lstStyle/>
        <a:p>
          <a:endParaRPr lang="en-GB"/>
        </a:p>
      </dgm:t>
    </dgm:pt>
    <dgm:pt modelId="{0F43D40E-B55C-458F-ADC3-664E3A92CD85}" type="pres">
      <dgm:prSet presAssocID="{877B68B2-60BE-439D-AA28-B570234DCC03}" presName="node" presStyleLbl="node1" presStyleIdx="3" presStyleCnt="8" custScaleX="119456" custScaleY="123690">
        <dgm:presLayoutVars>
          <dgm:bulletEnabled val="1"/>
        </dgm:presLayoutVars>
      </dgm:prSet>
      <dgm:spPr/>
      <dgm:t>
        <a:bodyPr/>
        <a:lstStyle/>
        <a:p>
          <a:endParaRPr lang="en-GB"/>
        </a:p>
      </dgm:t>
    </dgm:pt>
    <dgm:pt modelId="{88FF11ED-9FEE-4549-95BE-DA53DD26012D}" type="pres">
      <dgm:prSet presAssocID="{31FB1B2E-C732-461E-813E-137FDE060DBB}" presName="parTrans" presStyleLbl="sibTrans2D1" presStyleIdx="4" presStyleCnt="8"/>
      <dgm:spPr/>
      <dgm:t>
        <a:bodyPr/>
        <a:lstStyle/>
        <a:p>
          <a:endParaRPr lang="en-GB"/>
        </a:p>
      </dgm:t>
    </dgm:pt>
    <dgm:pt modelId="{3E4FE032-0E47-4C06-91CF-A82D3C19E63A}" type="pres">
      <dgm:prSet presAssocID="{31FB1B2E-C732-461E-813E-137FDE060DBB}" presName="connectorText" presStyleLbl="sibTrans2D1" presStyleIdx="4" presStyleCnt="8"/>
      <dgm:spPr/>
      <dgm:t>
        <a:bodyPr/>
        <a:lstStyle/>
        <a:p>
          <a:endParaRPr lang="en-GB"/>
        </a:p>
      </dgm:t>
    </dgm:pt>
    <dgm:pt modelId="{BD27239B-5E28-43A2-A00C-6483B3182008}" type="pres">
      <dgm:prSet presAssocID="{CE3D92D8-2D1E-4FBC-8539-1AFD6E1DD248}" presName="node" presStyleLbl="node1" presStyleIdx="4" presStyleCnt="8" custScaleX="123444" custScaleY="124100">
        <dgm:presLayoutVars>
          <dgm:bulletEnabled val="1"/>
        </dgm:presLayoutVars>
      </dgm:prSet>
      <dgm:spPr/>
      <dgm:t>
        <a:bodyPr/>
        <a:lstStyle/>
        <a:p>
          <a:endParaRPr lang="en-GB"/>
        </a:p>
      </dgm:t>
    </dgm:pt>
    <dgm:pt modelId="{D20E0BFC-1CB0-4960-8A2B-4BFDA74B5250}" type="pres">
      <dgm:prSet presAssocID="{769F1C23-E2C2-47CB-A6F7-4CEB23631BAF}" presName="parTrans" presStyleLbl="sibTrans2D1" presStyleIdx="5" presStyleCnt="8"/>
      <dgm:spPr/>
      <dgm:t>
        <a:bodyPr/>
        <a:lstStyle/>
        <a:p>
          <a:endParaRPr lang="en-GB"/>
        </a:p>
      </dgm:t>
    </dgm:pt>
    <dgm:pt modelId="{C2539F44-2F75-44EE-A0E3-C8B6CFD24EE9}" type="pres">
      <dgm:prSet presAssocID="{769F1C23-E2C2-47CB-A6F7-4CEB23631BAF}" presName="connectorText" presStyleLbl="sibTrans2D1" presStyleIdx="5" presStyleCnt="8"/>
      <dgm:spPr/>
      <dgm:t>
        <a:bodyPr/>
        <a:lstStyle/>
        <a:p>
          <a:endParaRPr lang="en-GB"/>
        </a:p>
      </dgm:t>
    </dgm:pt>
    <dgm:pt modelId="{90AB7598-CA5E-4371-9C13-185616398582}" type="pres">
      <dgm:prSet presAssocID="{6B5B1E5D-40BC-4D6A-9384-C82BA47F20B9}" presName="node" presStyleLbl="node1" presStyleIdx="5" presStyleCnt="8" custScaleX="132721" custScaleY="121929">
        <dgm:presLayoutVars>
          <dgm:bulletEnabled val="1"/>
        </dgm:presLayoutVars>
      </dgm:prSet>
      <dgm:spPr/>
      <dgm:t>
        <a:bodyPr/>
        <a:lstStyle/>
        <a:p>
          <a:endParaRPr lang="en-GB"/>
        </a:p>
      </dgm:t>
    </dgm:pt>
    <dgm:pt modelId="{9CC8165A-1C0D-46FF-93A5-98796008B61E}" type="pres">
      <dgm:prSet presAssocID="{BF887FCA-9D53-47D9-A146-D8D04D768FE5}" presName="parTrans" presStyleLbl="sibTrans2D1" presStyleIdx="6" presStyleCnt="8"/>
      <dgm:spPr/>
      <dgm:t>
        <a:bodyPr/>
        <a:lstStyle/>
        <a:p>
          <a:endParaRPr lang="en-GB"/>
        </a:p>
      </dgm:t>
    </dgm:pt>
    <dgm:pt modelId="{4322B4F7-0D90-4F9D-B477-371FE723FEC2}" type="pres">
      <dgm:prSet presAssocID="{BF887FCA-9D53-47D9-A146-D8D04D768FE5}" presName="connectorText" presStyleLbl="sibTrans2D1" presStyleIdx="6" presStyleCnt="8"/>
      <dgm:spPr/>
      <dgm:t>
        <a:bodyPr/>
        <a:lstStyle/>
        <a:p>
          <a:endParaRPr lang="en-GB"/>
        </a:p>
      </dgm:t>
    </dgm:pt>
    <dgm:pt modelId="{45E37680-E7CA-4700-9723-6B5702C15998}" type="pres">
      <dgm:prSet presAssocID="{B081E4E5-407D-4220-B87E-1C409179334E}" presName="node" presStyleLbl="node1" presStyleIdx="6" presStyleCnt="8" custScaleX="127477" custScaleY="114508">
        <dgm:presLayoutVars>
          <dgm:bulletEnabled val="1"/>
        </dgm:presLayoutVars>
      </dgm:prSet>
      <dgm:spPr/>
      <dgm:t>
        <a:bodyPr/>
        <a:lstStyle/>
        <a:p>
          <a:endParaRPr lang="en-GB"/>
        </a:p>
      </dgm:t>
    </dgm:pt>
    <dgm:pt modelId="{3DFC708C-4F1A-49F1-A376-9E8C4C4DE82E}" type="pres">
      <dgm:prSet presAssocID="{370E0636-8D47-4D32-A34A-CBE3C7D4FB9F}" presName="parTrans" presStyleLbl="sibTrans2D1" presStyleIdx="7" presStyleCnt="8"/>
      <dgm:spPr/>
      <dgm:t>
        <a:bodyPr/>
        <a:lstStyle/>
        <a:p>
          <a:endParaRPr lang="en-GB"/>
        </a:p>
      </dgm:t>
    </dgm:pt>
    <dgm:pt modelId="{D789A3D9-D5EF-41B6-9A10-AE5C46E1501A}" type="pres">
      <dgm:prSet presAssocID="{370E0636-8D47-4D32-A34A-CBE3C7D4FB9F}" presName="connectorText" presStyleLbl="sibTrans2D1" presStyleIdx="7" presStyleCnt="8"/>
      <dgm:spPr/>
      <dgm:t>
        <a:bodyPr/>
        <a:lstStyle/>
        <a:p>
          <a:endParaRPr lang="en-GB"/>
        </a:p>
      </dgm:t>
    </dgm:pt>
    <dgm:pt modelId="{33E0C607-E09E-4916-81C0-DF2335B4FEC3}" type="pres">
      <dgm:prSet presAssocID="{3970B835-29DA-46D9-92B0-4CA88874F809}" presName="node" presStyleLbl="node1" presStyleIdx="7" presStyleCnt="8" custScaleX="129345" custScaleY="122072">
        <dgm:presLayoutVars>
          <dgm:bulletEnabled val="1"/>
        </dgm:presLayoutVars>
      </dgm:prSet>
      <dgm:spPr/>
      <dgm:t>
        <a:bodyPr/>
        <a:lstStyle/>
        <a:p>
          <a:endParaRPr lang="en-GB"/>
        </a:p>
      </dgm:t>
    </dgm:pt>
  </dgm:ptLst>
  <dgm:cxnLst>
    <dgm:cxn modelId="{95EB20D6-AC15-4469-8A2F-04674E685DC7}" type="presOf" srcId="{6B5B1E5D-40BC-4D6A-9384-C82BA47F20B9}" destId="{90AB7598-CA5E-4371-9C13-185616398582}" srcOrd="0" destOrd="0" presId="urn:microsoft.com/office/officeart/2005/8/layout/radial5"/>
    <dgm:cxn modelId="{D4BE2FAC-1207-4EF7-B300-72B548F2C0C2}" type="presOf" srcId="{680B2F8F-08C2-4435-830B-D02ECBC40078}" destId="{DFB77CB3-8537-42DE-8981-23F88C34F068}" srcOrd="0" destOrd="0" presId="urn:microsoft.com/office/officeart/2005/8/layout/radial5"/>
    <dgm:cxn modelId="{EF19C830-5202-4A49-AFB0-F380EBDDE155}" srcId="{172B347F-6A6D-424D-A78F-A723240E54DC}" destId="{CE3D92D8-2D1E-4FBC-8539-1AFD6E1DD248}" srcOrd="4" destOrd="0" parTransId="{31FB1B2E-C732-461E-813E-137FDE060DBB}" sibTransId="{210CE5C0-7E63-4866-B9F1-92189AB597AD}"/>
    <dgm:cxn modelId="{9DAB278F-3D3B-4F58-873C-CA33F20FC6BF}" type="presOf" srcId="{769F1C23-E2C2-47CB-A6F7-4CEB23631BAF}" destId="{D20E0BFC-1CB0-4960-8A2B-4BFDA74B5250}" srcOrd="0" destOrd="0" presId="urn:microsoft.com/office/officeart/2005/8/layout/radial5"/>
    <dgm:cxn modelId="{5B8D16B2-085F-4FFE-9611-DAC1D9848BF8}" srcId="{680B2F8F-08C2-4435-830B-D02ECBC40078}" destId="{172B347F-6A6D-424D-A78F-A723240E54DC}" srcOrd="0" destOrd="0" parTransId="{4EB72A44-420C-4582-835C-ED523FD506C2}" sibTransId="{691FF910-4FED-4B1E-8A2A-608BCC7F2CF8}"/>
    <dgm:cxn modelId="{8D3FC001-5A46-4291-AEBE-E77A48F99A84}" type="presOf" srcId="{9FD27B31-5706-4C83-B2B6-B936311CC663}" destId="{AB042484-2529-40BE-91C7-207FE6748FDB}" srcOrd="1" destOrd="0" presId="urn:microsoft.com/office/officeart/2005/8/layout/radial5"/>
    <dgm:cxn modelId="{E4B1B111-1A0C-4568-AFAD-CCFF02A56090}" type="presOf" srcId="{BF887FCA-9D53-47D9-A146-D8D04D768FE5}" destId="{4322B4F7-0D90-4F9D-B477-371FE723FEC2}" srcOrd="1" destOrd="0" presId="urn:microsoft.com/office/officeart/2005/8/layout/radial5"/>
    <dgm:cxn modelId="{4E620ECA-8B1E-4E00-AF17-B144C8333322}" srcId="{172B347F-6A6D-424D-A78F-A723240E54DC}" destId="{B081E4E5-407D-4220-B87E-1C409179334E}" srcOrd="6" destOrd="0" parTransId="{BF887FCA-9D53-47D9-A146-D8D04D768FE5}" sibTransId="{C4BA8496-65DE-4650-A969-20F8E2BDEFB7}"/>
    <dgm:cxn modelId="{ACEF5977-9409-4D90-A871-76A5CF140237}" srcId="{172B347F-6A6D-424D-A78F-A723240E54DC}" destId="{4BD38964-7118-47AB-9CC3-D0F082C3EA26}" srcOrd="2" destOrd="0" parTransId="{D614CA43-A3C4-4A8F-8526-90C9358FEEC6}" sibTransId="{349F243B-E0C1-433A-B435-15036BEBEF92}"/>
    <dgm:cxn modelId="{C833ED09-1CBA-4E71-B8A3-5FED45244B72}" type="presOf" srcId="{BF887FCA-9D53-47D9-A146-D8D04D768FE5}" destId="{9CC8165A-1C0D-46FF-93A5-98796008B61E}" srcOrd="0" destOrd="0" presId="urn:microsoft.com/office/officeart/2005/8/layout/radial5"/>
    <dgm:cxn modelId="{D03D6DC1-3A84-497B-8AB6-F9861EF967E4}" type="presOf" srcId="{CE3D92D8-2D1E-4FBC-8539-1AFD6E1DD248}" destId="{BD27239B-5E28-43A2-A00C-6483B3182008}" srcOrd="0" destOrd="0" presId="urn:microsoft.com/office/officeart/2005/8/layout/radial5"/>
    <dgm:cxn modelId="{6BE2D86C-E1EA-4F1E-8710-540ECC55B44D}" srcId="{172B347F-6A6D-424D-A78F-A723240E54DC}" destId="{626BC2DC-893B-4F61-8769-619F1ABDFA11}" srcOrd="0" destOrd="0" parTransId="{C4FAC138-CAAA-4EA1-9AA4-A918503A6C1D}" sibTransId="{17B2E9FB-9D61-458C-AF93-745AA0101556}"/>
    <dgm:cxn modelId="{821C5259-88E8-414C-8926-208EB95C869A}" type="presOf" srcId="{D614CA43-A3C4-4A8F-8526-90C9358FEEC6}" destId="{328DC65C-5220-4969-91B6-525074B11842}" srcOrd="1" destOrd="0" presId="urn:microsoft.com/office/officeart/2005/8/layout/radial5"/>
    <dgm:cxn modelId="{8C2D64B2-6E02-474F-AA80-12934D1DEBDD}" type="presOf" srcId="{31FB1B2E-C732-461E-813E-137FDE060DBB}" destId="{88FF11ED-9FEE-4549-95BE-DA53DD26012D}" srcOrd="0" destOrd="0" presId="urn:microsoft.com/office/officeart/2005/8/layout/radial5"/>
    <dgm:cxn modelId="{09B365E8-8C7C-4DE7-A343-5475EF1A8E21}" srcId="{172B347F-6A6D-424D-A78F-A723240E54DC}" destId="{3970B835-29DA-46D9-92B0-4CA88874F809}" srcOrd="7" destOrd="0" parTransId="{370E0636-8D47-4D32-A34A-CBE3C7D4FB9F}" sibTransId="{6BB85270-1C59-4752-AA04-84DFFFA9EE81}"/>
    <dgm:cxn modelId="{59318432-FA52-4045-873C-F5906367DCE6}" srcId="{172B347F-6A6D-424D-A78F-A723240E54DC}" destId="{0C8A7A08-B757-41C4-8304-D78564C10605}" srcOrd="1" destOrd="0" parTransId="{9FD27B31-5706-4C83-B2B6-B936311CC663}" sibTransId="{39E99772-61AA-4AEF-BD7B-0FA8FBAB2412}"/>
    <dgm:cxn modelId="{4C9F255A-1CCC-4492-8EA1-E5D24AE7FA1C}" type="presOf" srcId="{D614CA43-A3C4-4A8F-8526-90C9358FEEC6}" destId="{F56ABF94-1B04-458B-819D-A2D06F79F908}" srcOrd="0" destOrd="0" presId="urn:microsoft.com/office/officeart/2005/8/layout/radial5"/>
    <dgm:cxn modelId="{7D3BA58B-1C63-4625-A1D5-7E794ABA2112}" srcId="{172B347F-6A6D-424D-A78F-A723240E54DC}" destId="{877B68B2-60BE-439D-AA28-B570234DCC03}" srcOrd="3" destOrd="0" parTransId="{412A5E8C-5ED9-4E41-B83E-B6648CD4D903}" sibTransId="{81F1B189-5F6B-4C53-946D-00F64EA89EED}"/>
    <dgm:cxn modelId="{EDC97DC2-CFA3-4D85-963A-F5A4A41E64D7}" type="presOf" srcId="{626BC2DC-893B-4F61-8769-619F1ABDFA11}" destId="{7DB0ADB7-F6DE-4042-B15C-56AEA75585BE}" srcOrd="0" destOrd="0" presId="urn:microsoft.com/office/officeart/2005/8/layout/radial5"/>
    <dgm:cxn modelId="{5D9A9E1B-4CB5-40C2-9274-D091D8A13337}" type="presOf" srcId="{C4FAC138-CAAA-4EA1-9AA4-A918503A6C1D}" destId="{3C79F204-3B5F-4965-BE61-F0005B818A0C}" srcOrd="0" destOrd="0" presId="urn:microsoft.com/office/officeart/2005/8/layout/radial5"/>
    <dgm:cxn modelId="{7FAA4BE4-17B8-46B4-B6E7-66C48B45C0AC}" type="presOf" srcId="{3970B835-29DA-46D9-92B0-4CA88874F809}" destId="{33E0C607-E09E-4916-81C0-DF2335B4FEC3}" srcOrd="0" destOrd="0" presId="urn:microsoft.com/office/officeart/2005/8/layout/radial5"/>
    <dgm:cxn modelId="{9B0BB2BE-CA08-49AF-9E22-D7366736354C}" srcId="{172B347F-6A6D-424D-A78F-A723240E54DC}" destId="{6B5B1E5D-40BC-4D6A-9384-C82BA47F20B9}" srcOrd="5" destOrd="0" parTransId="{769F1C23-E2C2-47CB-A6F7-4CEB23631BAF}" sibTransId="{99D19DD0-4DC1-40F9-B200-9F0E23E3DB5E}"/>
    <dgm:cxn modelId="{41DEE184-DE80-451C-83E2-AD0D9B4AE8C7}" type="presOf" srcId="{4BD38964-7118-47AB-9CC3-D0F082C3EA26}" destId="{4E5168A6-365C-42E9-B009-0493AC20C94C}" srcOrd="0" destOrd="0" presId="urn:microsoft.com/office/officeart/2005/8/layout/radial5"/>
    <dgm:cxn modelId="{485B0899-3C55-4824-B965-A4AEA0A0EAAF}" type="presOf" srcId="{B081E4E5-407D-4220-B87E-1C409179334E}" destId="{45E37680-E7CA-4700-9723-6B5702C15998}" srcOrd="0" destOrd="0" presId="urn:microsoft.com/office/officeart/2005/8/layout/radial5"/>
    <dgm:cxn modelId="{27DB5FD6-94C2-4B6A-A519-5156C72FDBD7}" type="presOf" srcId="{877B68B2-60BE-439D-AA28-B570234DCC03}" destId="{0F43D40E-B55C-458F-ADC3-664E3A92CD85}" srcOrd="0" destOrd="0" presId="urn:microsoft.com/office/officeart/2005/8/layout/radial5"/>
    <dgm:cxn modelId="{8110196A-BD1B-4557-BEE1-2C1FEB9CE23C}" type="presOf" srcId="{412A5E8C-5ED9-4E41-B83E-B6648CD4D903}" destId="{6B2C3022-2942-45F8-97D9-3E1167EC1DE3}" srcOrd="0" destOrd="0" presId="urn:microsoft.com/office/officeart/2005/8/layout/radial5"/>
    <dgm:cxn modelId="{2BE7E9C2-76E7-4222-86F4-DC3EEEB49C90}" type="presOf" srcId="{370E0636-8D47-4D32-A34A-CBE3C7D4FB9F}" destId="{D789A3D9-D5EF-41B6-9A10-AE5C46E1501A}" srcOrd="1" destOrd="0" presId="urn:microsoft.com/office/officeart/2005/8/layout/radial5"/>
    <dgm:cxn modelId="{B4260B65-39E9-4687-8AFF-1D1135441B06}" type="presOf" srcId="{370E0636-8D47-4D32-A34A-CBE3C7D4FB9F}" destId="{3DFC708C-4F1A-49F1-A376-9E8C4C4DE82E}" srcOrd="0" destOrd="0" presId="urn:microsoft.com/office/officeart/2005/8/layout/radial5"/>
    <dgm:cxn modelId="{7F24AB8B-32F3-4C22-AED9-A26F3285190B}" type="presOf" srcId="{9FD27B31-5706-4C83-B2B6-B936311CC663}" destId="{D3B20B00-1FE1-42A8-8AC3-3B80BBC977F1}" srcOrd="0" destOrd="0" presId="urn:microsoft.com/office/officeart/2005/8/layout/radial5"/>
    <dgm:cxn modelId="{5F20EB6E-E73D-4587-8B59-494A7CEE680D}" type="presOf" srcId="{C4FAC138-CAAA-4EA1-9AA4-A918503A6C1D}" destId="{20995847-73C8-4AE0-ABFF-14E6DD75921C}" srcOrd="1" destOrd="0" presId="urn:microsoft.com/office/officeart/2005/8/layout/radial5"/>
    <dgm:cxn modelId="{B9577057-53A6-43FB-836C-21134386BD16}" type="presOf" srcId="{172B347F-6A6D-424D-A78F-A723240E54DC}" destId="{37A2BC6B-088B-4C36-8FCE-AAAF7BB59140}" srcOrd="0" destOrd="0" presId="urn:microsoft.com/office/officeart/2005/8/layout/radial5"/>
    <dgm:cxn modelId="{E7089F71-83AC-41AB-AB64-8396041A47F8}" type="presOf" srcId="{769F1C23-E2C2-47CB-A6F7-4CEB23631BAF}" destId="{C2539F44-2F75-44EE-A0E3-C8B6CFD24EE9}" srcOrd="1" destOrd="0" presId="urn:microsoft.com/office/officeart/2005/8/layout/radial5"/>
    <dgm:cxn modelId="{AB84EDDE-64B4-4549-BDAF-99FFDD34F2A5}" type="presOf" srcId="{0C8A7A08-B757-41C4-8304-D78564C10605}" destId="{6896667B-EA1A-4C34-B900-B464D2984808}" srcOrd="0" destOrd="0" presId="urn:microsoft.com/office/officeart/2005/8/layout/radial5"/>
    <dgm:cxn modelId="{72CBFF38-0D49-4720-8999-11433B8E960A}" type="presOf" srcId="{412A5E8C-5ED9-4E41-B83E-B6648CD4D903}" destId="{F0375061-636A-4B10-AA18-B9C28891EB64}" srcOrd="1" destOrd="0" presId="urn:microsoft.com/office/officeart/2005/8/layout/radial5"/>
    <dgm:cxn modelId="{B8A369E0-BF15-4FB4-8A3A-0AB9E820FAC1}" type="presOf" srcId="{31FB1B2E-C732-461E-813E-137FDE060DBB}" destId="{3E4FE032-0E47-4C06-91CF-A82D3C19E63A}" srcOrd="1" destOrd="0" presId="urn:microsoft.com/office/officeart/2005/8/layout/radial5"/>
    <dgm:cxn modelId="{6D25A41C-E69A-47DE-B49B-759B16C80BCD}" type="presParOf" srcId="{DFB77CB3-8537-42DE-8981-23F88C34F068}" destId="{37A2BC6B-088B-4C36-8FCE-AAAF7BB59140}" srcOrd="0" destOrd="0" presId="urn:microsoft.com/office/officeart/2005/8/layout/radial5"/>
    <dgm:cxn modelId="{0D5B485F-78A3-40A4-867E-D3FB12B4EFEB}" type="presParOf" srcId="{DFB77CB3-8537-42DE-8981-23F88C34F068}" destId="{3C79F204-3B5F-4965-BE61-F0005B818A0C}" srcOrd="1" destOrd="0" presId="urn:microsoft.com/office/officeart/2005/8/layout/radial5"/>
    <dgm:cxn modelId="{7BF7106B-B7D3-43E4-9EA3-2997F3DFA169}" type="presParOf" srcId="{3C79F204-3B5F-4965-BE61-F0005B818A0C}" destId="{20995847-73C8-4AE0-ABFF-14E6DD75921C}" srcOrd="0" destOrd="0" presId="urn:microsoft.com/office/officeart/2005/8/layout/radial5"/>
    <dgm:cxn modelId="{65E3F570-7C6C-4468-8A4D-4C63D5A0F812}" type="presParOf" srcId="{DFB77CB3-8537-42DE-8981-23F88C34F068}" destId="{7DB0ADB7-F6DE-4042-B15C-56AEA75585BE}" srcOrd="2" destOrd="0" presId="urn:microsoft.com/office/officeart/2005/8/layout/radial5"/>
    <dgm:cxn modelId="{04591FEC-01AA-47B4-9FB2-B7711D615126}" type="presParOf" srcId="{DFB77CB3-8537-42DE-8981-23F88C34F068}" destId="{D3B20B00-1FE1-42A8-8AC3-3B80BBC977F1}" srcOrd="3" destOrd="0" presId="urn:microsoft.com/office/officeart/2005/8/layout/radial5"/>
    <dgm:cxn modelId="{7F9C8C08-6E8A-4E48-8EF1-C34E50B60A9E}" type="presParOf" srcId="{D3B20B00-1FE1-42A8-8AC3-3B80BBC977F1}" destId="{AB042484-2529-40BE-91C7-207FE6748FDB}" srcOrd="0" destOrd="0" presId="urn:microsoft.com/office/officeart/2005/8/layout/radial5"/>
    <dgm:cxn modelId="{30FDE0E8-9644-48F3-A545-941A747AB8E7}" type="presParOf" srcId="{DFB77CB3-8537-42DE-8981-23F88C34F068}" destId="{6896667B-EA1A-4C34-B900-B464D2984808}" srcOrd="4" destOrd="0" presId="urn:microsoft.com/office/officeart/2005/8/layout/radial5"/>
    <dgm:cxn modelId="{4F7AA4FA-ABCB-45DA-8E27-2396B57E0B68}" type="presParOf" srcId="{DFB77CB3-8537-42DE-8981-23F88C34F068}" destId="{F56ABF94-1B04-458B-819D-A2D06F79F908}" srcOrd="5" destOrd="0" presId="urn:microsoft.com/office/officeart/2005/8/layout/radial5"/>
    <dgm:cxn modelId="{DA87E0E2-E4D3-4E79-A9BD-9EF1B0FBAA33}" type="presParOf" srcId="{F56ABF94-1B04-458B-819D-A2D06F79F908}" destId="{328DC65C-5220-4969-91B6-525074B11842}" srcOrd="0" destOrd="0" presId="urn:microsoft.com/office/officeart/2005/8/layout/radial5"/>
    <dgm:cxn modelId="{A7DA69C4-D7B4-4F39-A9A9-BC693C284AEC}" type="presParOf" srcId="{DFB77CB3-8537-42DE-8981-23F88C34F068}" destId="{4E5168A6-365C-42E9-B009-0493AC20C94C}" srcOrd="6" destOrd="0" presId="urn:microsoft.com/office/officeart/2005/8/layout/radial5"/>
    <dgm:cxn modelId="{65905B19-F2BC-4781-9923-583EEE71AB69}" type="presParOf" srcId="{DFB77CB3-8537-42DE-8981-23F88C34F068}" destId="{6B2C3022-2942-45F8-97D9-3E1167EC1DE3}" srcOrd="7" destOrd="0" presId="urn:microsoft.com/office/officeart/2005/8/layout/radial5"/>
    <dgm:cxn modelId="{7E231DB8-32CF-4C98-8388-DDD9F56671FC}" type="presParOf" srcId="{6B2C3022-2942-45F8-97D9-3E1167EC1DE3}" destId="{F0375061-636A-4B10-AA18-B9C28891EB64}" srcOrd="0" destOrd="0" presId="urn:microsoft.com/office/officeart/2005/8/layout/radial5"/>
    <dgm:cxn modelId="{9354766D-000F-47A3-B1D3-77B6495D89D4}" type="presParOf" srcId="{DFB77CB3-8537-42DE-8981-23F88C34F068}" destId="{0F43D40E-B55C-458F-ADC3-664E3A92CD85}" srcOrd="8" destOrd="0" presId="urn:microsoft.com/office/officeart/2005/8/layout/radial5"/>
    <dgm:cxn modelId="{F5E11CC0-ABDA-40A5-BFA9-AFA46FE958EE}" type="presParOf" srcId="{DFB77CB3-8537-42DE-8981-23F88C34F068}" destId="{88FF11ED-9FEE-4549-95BE-DA53DD26012D}" srcOrd="9" destOrd="0" presId="urn:microsoft.com/office/officeart/2005/8/layout/radial5"/>
    <dgm:cxn modelId="{B7D76910-DF53-4B8B-B2E0-B394D9F8BF82}" type="presParOf" srcId="{88FF11ED-9FEE-4549-95BE-DA53DD26012D}" destId="{3E4FE032-0E47-4C06-91CF-A82D3C19E63A}" srcOrd="0" destOrd="0" presId="urn:microsoft.com/office/officeart/2005/8/layout/radial5"/>
    <dgm:cxn modelId="{A95B2A6C-217D-4396-99D2-9267AF6879F4}" type="presParOf" srcId="{DFB77CB3-8537-42DE-8981-23F88C34F068}" destId="{BD27239B-5E28-43A2-A00C-6483B3182008}" srcOrd="10" destOrd="0" presId="urn:microsoft.com/office/officeart/2005/8/layout/radial5"/>
    <dgm:cxn modelId="{AD3C9775-0E6C-4838-9F5C-3306BB03D9AF}" type="presParOf" srcId="{DFB77CB3-8537-42DE-8981-23F88C34F068}" destId="{D20E0BFC-1CB0-4960-8A2B-4BFDA74B5250}" srcOrd="11" destOrd="0" presId="urn:microsoft.com/office/officeart/2005/8/layout/radial5"/>
    <dgm:cxn modelId="{B73E19E3-6BC8-4012-B8DB-C85FD511FC32}" type="presParOf" srcId="{D20E0BFC-1CB0-4960-8A2B-4BFDA74B5250}" destId="{C2539F44-2F75-44EE-A0E3-C8B6CFD24EE9}" srcOrd="0" destOrd="0" presId="urn:microsoft.com/office/officeart/2005/8/layout/radial5"/>
    <dgm:cxn modelId="{DD132FC3-09FE-4844-8DEE-4B886128A84C}" type="presParOf" srcId="{DFB77CB3-8537-42DE-8981-23F88C34F068}" destId="{90AB7598-CA5E-4371-9C13-185616398582}" srcOrd="12" destOrd="0" presId="urn:microsoft.com/office/officeart/2005/8/layout/radial5"/>
    <dgm:cxn modelId="{DAE5125F-9175-4052-8383-2F2BA16B3CE7}" type="presParOf" srcId="{DFB77CB3-8537-42DE-8981-23F88C34F068}" destId="{9CC8165A-1C0D-46FF-93A5-98796008B61E}" srcOrd="13" destOrd="0" presId="urn:microsoft.com/office/officeart/2005/8/layout/radial5"/>
    <dgm:cxn modelId="{FB47B87B-68AF-4CB4-BB2F-D846162D9AC7}" type="presParOf" srcId="{9CC8165A-1C0D-46FF-93A5-98796008B61E}" destId="{4322B4F7-0D90-4F9D-B477-371FE723FEC2}" srcOrd="0" destOrd="0" presId="urn:microsoft.com/office/officeart/2005/8/layout/radial5"/>
    <dgm:cxn modelId="{C01BFB8E-7835-41FE-BC0F-C723B3BE751B}" type="presParOf" srcId="{DFB77CB3-8537-42DE-8981-23F88C34F068}" destId="{45E37680-E7CA-4700-9723-6B5702C15998}" srcOrd="14" destOrd="0" presId="urn:microsoft.com/office/officeart/2005/8/layout/radial5"/>
    <dgm:cxn modelId="{1FAD132F-0051-4FC8-AF95-BD887DA40378}" type="presParOf" srcId="{DFB77CB3-8537-42DE-8981-23F88C34F068}" destId="{3DFC708C-4F1A-49F1-A376-9E8C4C4DE82E}" srcOrd="15" destOrd="0" presId="urn:microsoft.com/office/officeart/2005/8/layout/radial5"/>
    <dgm:cxn modelId="{CB252B63-9458-423D-8DCD-70BBC451A3CF}" type="presParOf" srcId="{3DFC708C-4F1A-49F1-A376-9E8C4C4DE82E}" destId="{D789A3D9-D5EF-41B6-9A10-AE5C46E1501A}" srcOrd="0" destOrd="0" presId="urn:microsoft.com/office/officeart/2005/8/layout/radial5"/>
    <dgm:cxn modelId="{71A2EC3E-C87E-441D-9F2C-95C4852B2A57}" type="presParOf" srcId="{DFB77CB3-8537-42DE-8981-23F88C34F068}" destId="{33E0C607-E09E-4916-81C0-DF2335B4FEC3}" srcOrd="1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79AF02-1355-4158-BF92-49F08B7B6BB3}"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GB"/>
        </a:p>
      </dgm:t>
    </dgm:pt>
    <dgm:pt modelId="{0095D26B-D0F5-4CE6-8FC0-90B69CB6E4E6}">
      <dgm:prSet phldrT="[Text]"/>
      <dgm:spPr/>
      <dgm:t>
        <a:bodyPr/>
        <a:lstStyle/>
        <a:p>
          <a:r>
            <a:rPr lang="en-GB" dirty="0" smtClean="0"/>
            <a:t>Supporting our population  to cope with bereavement during and after a pandemic</a:t>
          </a:r>
          <a:endParaRPr lang="en-GB" dirty="0"/>
        </a:p>
      </dgm:t>
    </dgm:pt>
    <dgm:pt modelId="{39D4FEDF-209C-496B-AE42-261FEB47BD09}" type="parTrans" cxnId="{9079320F-4D07-42A4-9159-4DDD7AD7BC86}">
      <dgm:prSet/>
      <dgm:spPr/>
      <dgm:t>
        <a:bodyPr/>
        <a:lstStyle/>
        <a:p>
          <a:endParaRPr lang="en-GB"/>
        </a:p>
      </dgm:t>
    </dgm:pt>
    <dgm:pt modelId="{71940121-F7BB-4148-8284-7B89C13E9334}" type="sibTrans" cxnId="{9079320F-4D07-42A4-9159-4DDD7AD7BC86}">
      <dgm:prSet/>
      <dgm:spPr/>
      <dgm:t>
        <a:bodyPr/>
        <a:lstStyle/>
        <a:p>
          <a:endParaRPr lang="en-GB"/>
        </a:p>
      </dgm:t>
    </dgm:pt>
    <dgm:pt modelId="{9693E19C-D63E-41D2-96DA-58AD96E725F4}">
      <dgm:prSet phldrT="[Text]" custT="1"/>
      <dgm:spPr/>
      <dgm:t>
        <a:bodyPr/>
        <a:lstStyle/>
        <a:p>
          <a:r>
            <a:rPr lang="en-GB" sz="1200" dirty="0" smtClean="0"/>
            <a:t>Provide support on  potential experiences of  bereavement through first and potential 2</a:t>
          </a:r>
          <a:r>
            <a:rPr lang="en-GB" sz="1200" baseline="30000" dirty="0" smtClean="0"/>
            <a:t>nd</a:t>
          </a:r>
          <a:r>
            <a:rPr lang="en-GB" sz="1200" dirty="0" smtClean="0"/>
            <a:t> wave pandemic</a:t>
          </a:r>
          <a:endParaRPr lang="en-GB" sz="1200" dirty="0"/>
        </a:p>
      </dgm:t>
    </dgm:pt>
    <dgm:pt modelId="{8459FF22-644A-4249-9380-251324ACF958}" type="parTrans" cxnId="{93046F24-3340-4F1E-9A12-7036284CAC51}">
      <dgm:prSet/>
      <dgm:spPr/>
      <dgm:t>
        <a:bodyPr/>
        <a:lstStyle/>
        <a:p>
          <a:endParaRPr lang="en-GB" dirty="0"/>
        </a:p>
      </dgm:t>
    </dgm:pt>
    <dgm:pt modelId="{204ED0D7-08C7-4C4C-AE08-5D6275A2126B}" type="sibTrans" cxnId="{93046F24-3340-4F1E-9A12-7036284CAC51}">
      <dgm:prSet/>
      <dgm:spPr/>
      <dgm:t>
        <a:bodyPr/>
        <a:lstStyle/>
        <a:p>
          <a:endParaRPr lang="en-GB"/>
        </a:p>
      </dgm:t>
    </dgm:pt>
    <dgm:pt modelId="{3ECA81BD-B1DC-4448-A006-E3D9C74E833E}">
      <dgm:prSet phldrT="[Text]" custT="1"/>
      <dgm:spPr/>
      <dgm:t>
        <a:bodyPr/>
        <a:lstStyle/>
        <a:p>
          <a:r>
            <a:rPr lang="en-GB" sz="1200" dirty="0" smtClean="0"/>
            <a:t>Tailored bereavement support for families where the death was attributed to COVID-19 </a:t>
          </a:r>
        </a:p>
        <a:p>
          <a:r>
            <a:rPr lang="en-GB" sz="1200" dirty="0" smtClean="0"/>
            <a:t>Unable to say goodbye</a:t>
          </a:r>
          <a:endParaRPr lang="en-GB" sz="1200" dirty="0"/>
        </a:p>
      </dgm:t>
    </dgm:pt>
    <dgm:pt modelId="{75E7B84A-40B0-4E6F-9996-E4561C7E8916}" type="parTrans" cxnId="{89A6F555-E6A3-4BF1-AC15-8E128483E5D3}">
      <dgm:prSet/>
      <dgm:spPr/>
      <dgm:t>
        <a:bodyPr/>
        <a:lstStyle/>
        <a:p>
          <a:endParaRPr lang="en-GB" dirty="0"/>
        </a:p>
      </dgm:t>
    </dgm:pt>
    <dgm:pt modelId="{0570098C-174F-49E7-89EC-957E01A7D24A}" type="sibTrans" cxnId="{89A6F555-E6A3-4BF1-AC15-8E128483E5D3}">
      <dgm:prSet/>
      <dgm:spPr/>
      <dgm:t>
        <a:bodyPr/>
        <a:lstStyle/>
        <a:p>
          <a:endParaRPr lang="en-GB"/>
        </a:p>
      </dgm:t>
    </dgm:pt>
    <dgm:pt modelId="{E155FACD-0097-458A-927B-FC27463F0520}">
      <dgm:prSet phldrT="[Text]" custT="1"/>
      <dgm:spPr/>
      <dgm:t>
        <a:bodyPr/>
        <a:lstStyle/>
        <a:p>
          <a:r>
            <a:rPr lang="en-GB" sz="1400" dirty="0" smtClean="0"/>
            <a:t>Providing financial guidance to manage funeral costs. </a:t>
          </a:r>
          <a:endParaRPr lang="en-GB" sz="1400" dirty="0"/>
        </a:p>
      </dgm:t>
    </dgm:pt>
    <dgm:pt modelId="{47DE4F70-3EED-4064-BE9A-6035C87EBFF8}" type="parTrans" cxnId="{711CFFAD-FCFB-4301-B02D-F8E9E3442EC6}">
      <dgm:prSet/>
      <dgm:spPr/>
      <dgm:t>
        <a:bodyPr/>
        <a:lstStyle/>
        <a:p>
          <a:endParaRPr lang="en-GB" dirty="0"/>
        </a:p>
      </dgm:t>
    </dgm:pt>
    <dgm:pt modelId="{3597872D-5DA2-4D99-A9F1-692AF227FF60}" type="sibTrans" cxnId="{711CFFAD-FCFB-4301-B02D-F8E9E3442EC6}">
      <dgm:prSet/>
      <dgm:spPr/>
      <dgm:t>
        <a:bodyPr/>
        <a:lstStyle/>
        <a:p>
          <a:endParaRPr lang="en-GB"/>
        </a:p>
      </dgm:t>
    </dgm:pt>
    <dgm:pt modelId="{93244BD3-3D2B-4BCD-9AA2-BDDD44E7A636}">
      <dgm:prSet phldrT="[Text]" custT="1"/>
      <dgm:spPr/>
      <dgm:t>
        <a:bodyPr/>
        <a:lstStyle/>
        <a:p>
          <a:r>
            <a:rPr lang="en-GB" sz="1200" dirty="0" smtClean="0"/>
            <a:t>Offer guidance</a:t>
          </a:r>
        </a:p>
        <a:p>
          <a:r>
            <a:rPr lang="en-GB" sz="1200" dirty="0" smtClean="0"/>
            <a:t>/signposting on how to manage  anticipatory bereavement </a:t>
          </a:r>
          <a:endParaRPr lang="en-GB" sz="1200" dirty="0"/>
        </a:p>
      </dgm:t>
    </dgm:pt>
    <dgm:pt modelId="{3653BCE0-A669-4AE8-ABA2-AB869480BD3F}" type="parTrans" cxnId="{2D88A51A-6228-4B59-97CA-18926861B981}">
      <dgm:prSet/>
      <dgm:spPr/>
      <dgm:t>
        <a:bodyPr/>
        <a:lstStyle/>
        <a:p>
          <a:endParaRPr lang="en-GB" dirty="0"/>
        </a:p>
      </dgm:t>
    </dgm:pt>
    <dgm:pt modelId="{44A57EEA-52DE-422F-A028-691F933C5E75}" type="sibTrans" cxnId="{2D88A51A-6228-4B59-97CA-18926861B981}">
      <dgm:prSet/>
      <dgm:spPr/>
      <dgm:t>
        <a:bodyPr/>
        <a:lstStyle/>
        <a:p>
          <a:endParaRPr lang="en-GB"/>
        </a:p>
      </dgm:t>
    </dgm:pt>
    <dgm:pt modelId="{8CD4B400-7455-49FB-88AC-A18419CACB8F}">
      <dgm:prSet custT="1"/>
      <dgm:spPr/>
      <dgm:t>
        <a:bodyPr/>
        <a:lstStyle/>
        <a:p>
          <a:r>
            <a:rPr lang="en-GB" sz="1400" dirty="0" smtClean="0"/>
            <a:t>Signpost  bereavement support for families of  suicide</a:t>
          </a:r>
          <a:endParaRPr lang="en-GB" sz="1400" dirty="0"/>
        </a:p>
      </dgm:t>
    </dgm:pt>
    <dgm:pt modelId="{5ACBD8FA-8EA4-4908-B1D6-20587BC10B8B}" type="parTrans" cxnId="{F53F7153-CE5B-4051-A31E-F976A7CEAB91}">
      <dgm:prSet/>
      <dgm:spPr/>
      <dgm:t>
        <a:bodyPr/>
        <a:lstStyle/>
        <a:p>
          <a:endParaRPr lang="en-GB" dirty="0"/>
        </a:p>
      </dgm:t>
    </dgm:pt>
    <dgm:pt modelId="{E4600E92-538A-4A59-9758-EEF759E3E3AD}" type="sibTrans" cxnId="{F53F7153-CE5B-4051-A31E-F976A7CEAB91}">
      <dgm:prSet/>
      <dgm:spPr/>
      <dgm:t>
        <a:bodyPr/>
        <a:lstStyle/>
        <a:p>
          <a:endParaRPr lang="en-GB"/>
        </a:p>
      </dgm:t>
    </dgm:pt>
    <dgm:pt modelId="{893A06A2-3E58-40A4-AE66-8F2E5EFB1F0E}">
      <dgm:prSet custT="1"/>
      <dgm:spPr/>
      <dgm:t>
        <a:bodyPr/>
        <a:lstStyle/>
        <a:p>
          <a:r>
            <a:rPr lang="en-GB" sz="1200" dirty="0" smtClean="0"/>
            <a:t>Providing mental help support to manage stress and anxiety for those who have suffered a bereavement</a:t>
          </a:r>
          <a:endParaRPr lang="en-GB" sz="1200" dirty="0"/>
        </a:p>
      </dgm:t>
    </dgm:pt>
    <dgm:pt modelId="{7AF5E85D-7D66-4654-BEAC-394599161A2B}" type="parTrans" cxnId="{E63A8B1C-F3D0-4EA6-98AC-5ACF94AB6A3D}">
      <dgm:prSet/>
      <dgm:spPr/>
      <dgm:t>
        <a:bodyPr/>
        <a:lstStyle/>
        <a:p>
          <a:endParaRPr lang="en-GB" dirty="0"/>
        </a:p>
      </dgm:t>
    </dgm:pt>
    <dgm:pt modelId="{78828FDC-721D-4BAE-BB8D-B9CCE4EB3DE9}" type="sibTrans" cxnId="{E63A8B1C-F3D0-4EA6-98AC-5ACF94AB6A3D}">
      <dgm:prSet/>
      <dgm:spPr/>
      <dgm:t>
        <a:bodyPr/>
        <a:lstStyle/>
        <a:p>
          <a:endParaRPr lang="en-GB"/>
        </a:p>
      </dgm:t>
    </dgm:pt>
    <dgm:pt modelId="{8FEE1DCD-B24F-4C6A-9484-A9844D393C91}">
      <dgm:prSet custT="1"/>
      <dgm:spPr/>
      <dgm:t>
        <a:bodyPr/>
        <a:lstStyle/>
        <a:p>
          <a:r>
            <a:rPr lang="en-GB" sz="1200" dirty="0" smtClean="0"/>
            <a:t>Target extra support and  specialist counselling to most vulnerable and those with on-going difficulties</a:t>
          </a:r>
          <a:endParaRPr lang="en-GB" sz="1200" dirty="0"/>
        </a:p>
      </dgm:t>
    </dgm:pt>
    <dgm:pt modelId="{2E77023C-4A37-46BC-9671-181EA6FF1D23}" type="parTrans" cxnId="{EF8C734E-773E-41EE-9F37-5EBE91D6633B}">
      <dgm:prSet/>
      <dgm:spPr/>
      <dgm:t>
        <a:bodyPr/>
        <a:lstStyle/>
        <a:p>
          <a:endParaRPr lang="en-GB"/>
        </a:p>
      </dgm:t>
    </dgm:pt>
    <dgm:pt modelId="{C65190DE-7C0D-4C01-B8AF-578665FBC2C3}" type="sibTrans" cxnId="{EF8C734E-773E-41EE-9F37-5EBE91D6633B}">
      <dgm:prSet/>
      <dgm:spPr/>
      <dgm:t>
        <a:bodyPr/>
        <a:lstStyle/>
        <a:p>
          <a:endParaRPr lang="en-GB"/>
        </a:p>
      </dgm:t>
    </dgm:pt>
    <dgm:pt modelId="{EC265B4C-DB3C-44FB-A740-F3E16403ABB7}" type="pres">
      <dgm:prSet presAssocID="{0F79AF02-1355-4158-BF92-49F08B7B6BB3}" presName="Name0" presStyleCnt="0">
        <dgm:presLayoutVars>
          <dgm:chMax val="1"/>
          <dgm:dir/>
          <dgm:animLvl val="ctr"/>
          <dgm:resizeHandles val="exact"/>
        </dgm:presLayoutVars>
      </dgm:prSet>
      <dgm:spPr/>
      <dgm:t>
        <a:bodyPr/>
        <a:lstStyle/>
        <a:p>
          <a:endParaRPr lang="en-GB"/>
        </a:p>
      </dgm:t>
    </dgm:pt>
    <dgm:pt modelId="{B42E9399-F131-4B35-87F5-2A80B208946B}" type="pres">
      <dgm:prSet presAssocID="{0095D26B-D0F5-4CE6-8FC0-90B69CB6E4E6}" presName="centerShape" presStyleLbl="node0" presStyleIdx="0" presStyleCnt="1" custScaleX="135178" custScaleY="130171"/>
      <dgm:spPr/>
      <dgm:t>
        <a:bodyPr/>
        <a:lstStyle/>
        <a:p>
          <a:endParaRPr lang="en-GB"/>
        </a:p>
      </dgm:t>
    </dgm:pt>
    <dgm:pt modelId="{07A4CBD5-7925-490B-8B4C-B6227A89DF11}" type="pres">
      <dgm:prSet presAssocID="{8459FF22-644A-4249-9380-251324ACF958}" presName="parTrans" presStyleLbl="sibTrans2D1" presStyleIdx="0" presStyleCnt="7"/>
      <dgm:spPr/>
      <dgm:t>
        <a:bodyPr/>
        <a:lstStyle/>
        <a:p>
          <a:endParaRPr lang="en-GB"/>
        </a:p>
      </dgm:t>
    </dgm:pt>
    <dgm:pt modelId="{9918D3E1-CE72-44C3-AF94-7F82CDA6D1BC}" type="pres">
      <dgm:prSet presAssocID="{8459FF22-644A-4249-9380-251324ACF958}" presName="connectorText" presStyleLbl="sibTrans2D1" presStyleIdx="0" presStyleCnt="7"/>
      <dgm:spPr/>
      <dgm:t>
        <a:bodyPr/>
        <a:lstStyle/>
        <a:p>
          <a:endParaRPr lang="en-GB"/>
        </a:p>
      </dgm:t>
    </dgm:pt>
    <dgm:pt modelId="{093B2701-987B-4A69-9321-8E2F0C7D7B3E}" type="pres">
      <dgm:prSet presAssocID="{9693E19C-D63E-41D2-96DA-58AD96E725F4}" presName="node" presStyleLbl="node1" presStyleIdx="0" presStyleCnt="7" custScaleX="114795" custScaleY="115456">
        <dgm:presLayoutVars>
          <dgm:bulletEnabled val="1"/>
        </dgm:presLayoutVars>
      </dgm:prSet>
      <dgm:spPr/>
      <dgm:t>
        <a:bodyPr/>
        <a:lstStyle/>
        <a:p>
          <a:endParaRPr lang="en-GB"/>
        </a:p>
      </dgm:t>
    </dgm:pt>
    <dgm:pt modelId="{CAF4C592-4F1F-4C7C-B712-53A9F6BAE4D4}" type="pres">
      <dgm:prSet presAssocID="{5ACBD8FA-8EA4-4908-B1D6-20587BC10B8B}" presName="parTrans" presStyleLbl="sibTrans2D1" presStyleIdx="1" presStyleCnt="7"/>
      <dgm:spPr/>
      <dgm:t>
        <a:bodyPr/>
        <a:lstStyle/>
        <a:p>
          <a:endParaRPr lang="en-GB"/>
        </a:p>
      </dgm:t>
    </dgm:pt>
    <dgm:pt modelId="{5477ED35-D4CC-4F2F-A177-50FE25A63F9C}" type="pres">
      <dgm:prSet presAssocID="{5ACBD8FA-8EA4-4908-B1D6-20587BC10B8B}" presName="connectorText" presStyleLbl="sibTrans2D1" presStyleIdx="1" presStyleCnt="7"/>
      <dgm:spPr/>
      <dgm:t>
        <a:bodyPr/>
        <a:lstStyle/>
        <a:p>
          <a:endParaRPr lang="en-GB"/>
        </a:p>
      </dgm:t>
    </dgm:pt>
    <dgm:pt modelId="{3789D0FB-142F-4C1F-ADE8-ABABE967FE6A}" type="pres">
      <dgm:prSet presAssocID="{8CD4B400-7455-49FB-88AC-A18419CACB8F}" presName="node" presStyleLbl="node1" presStyleIdx="1" presStyleCnt="7" custScaleX="117071" custScaleY="117408" custRadScaleRad="97167" custRadScaleInc="-22676">
        <dgm:presLayoutVars>
          <dgm:bulletEnabled val="1"/>
        </dgm:presLayoutVars>
      </dgm:prSet>
      <dgm:spPr/>
      <dgm:t>
        <a:bodyPr/>
        <a:lstStyle/>
        <a:p>
          <a:endParaRPr lang="en-GB"/>
        </a:p>
      </dgm:t>
    </dgm:pt>
    <dgm:pt modelId="{3506C9DC-BCF6-414A-8F56-6C357293D999}" type="pres">
      <dgm:prSet presAssocID="{7AF5E85D-7D66-4654-BEAC-394599161A2B}" presName="parTrans" presStyleLbl="sibTrans2D1" presStyleIdx="2" presStyleCnt="7"/>
      <dgm:spPr/>
      <dgm:t>
        <a:bodyPr/>
        <a:lstStyle/>
        <a:p>
          <a:endParaRPr lang="en-GB"/>
        </a:p>
      </dgm:t>
    </dgm:pt>
    <dgm:pt modelId="{0300BC22-8A55-4969-ADBD-4E5FDB8A2012}" type="pres">
      <dgm:prSet presAssocID="{7AF5E85D-7D66-4654-BEAC-394599161A2B}" presName="connectorText" presStyleLbl="sibTrans2D1" presStyleIdx="2" presStyleCnt="7"/>
      <dgm:spPr/>
      <dgm:t>
        <a:bodyPr/>
        <a:lstStyle/>
        <a:p>
          <a:endParaRPr lang="en-GB"/>
        </a:p>
      </dgm:t>
    </dgm:pt>
    <dgm:pt modelId="{9A358274-AC7F-4025-9CB4-4AA8A2280D1B}" type="pres">
      <dgm:prSet presAssocID="{893A06A2-3E58-40A4-AE66-8F2E5EFB1F0E}" presName="node" presStyleLbl="node1" presStyleIdx="2" presStyleCnt="7" custScaleX="134129" custScaleY="123899" custRadScaleRad="90012" custRadScaleInc="-16250">
        <dgm:presLayoutVars>
          <dgm:bulletEnabled val="1"/>
        </dgm:presLayoutVars>
      </dgm:prSet>
      <dgm:spPr/>
      <dgm:t>
        <a:bodyPr/>
        <a:lstStyle/>
        <a:p>
          <a:endParaRPr lang="en-GB"/>
        </a:p>
      </dgm:t>
    </dgm:pt>
    <dgm:pt modelId="{D340F663-2502-4EB7-A371-96A93513564F}" type="pres">
      <dgm:prSet presAssocID="{2E77023C-4A37-46BC-9671-181EA6FF1D23}" presName="parTrans" presStyleLbl="sibTrans2D1" presStyleIdx="3" presStyleCnt="7"/>
      <dgm:spPr/>
      <dgm:t>
        <a:bodyPr/>
        <a:lstStyle/>
        <a:p>
          <a:endParaRPr lang="en-GB"/>
        </a:p>
      </dgm:t>
    </dgm:pt>
    <dgm:pt modelId="{3B296FEA-A07F-4283-AED6-B63909B88A76}" type="pres">
      <dgm:prSet presAssocID="{2E77023C-4A37-46BC-9671-181EA6FF1D23}" presName="connectorText" presStyleLbl="sibTrans2D1" presStyleIdx="3" presStyleCnt="7"/>
      <dgm:spPr/>
      <dgm:t>
        <a:bodyPr/>
        <a:lstStyle/>
        <a:p>
          <a:endParaRPr lang="en-GB"/>
        </a:p>
      </dgm:t>
    </dgm:pt>
    <dgm:pt modelId="{BD50E797-E56C-408F-8968-3CE8E7183CB1}" type="pres">
      <dgm:prSet presAssocID="{8FEE1DCD-B24F-4C6A-9484-A9844D393C91}" presName="node" presStyleLbl="node1" presStyleIdx="3" presStyleCnt="7" custScaleX="134129" custScaleY="123899" custRadScaleRad="90428" custRadScaleInc="4446">
        <dgm:presLayoutVars>
          <dgm:bulletEnabled val="1"/>
        </dgm:presLayoutVars>
      </dgm:prSet>
      <dgm:spPr/>
      <dgm:t>
        <a:bodyPr/>
        <a:lstStyle/>
        <a:p>
          <a:endParaRPr lang="en-GB"/>
        </a:p>
      </dgm:t>
    </dgm:pt>
    <dgm:pt modelId="{9E8831A7-B1A4-43D6-B950-9E8155CF7928}" type="pres">
      <dgm:prSet presAssocID="{75E7B84A-40B0-4E6F-9996-E4561C7E8916}" presName="parTrans" presStyleLbl="sibTrans2D1" presStyleIdx="4" presStyleCnt="7"/>
      <dgm:spPr/>
      <dgm:t>
        <a:bodyPr/>
        <a:lstStyle/>
        <a:p>
          <a:endParaRPr lang="en-GB"/>
        </a:p>
      </dgm:t>
    </dgm:pt>
    <dgm:pt modelId="{1125F004-92FE-4CCE-A81F-A23D34AD1168}" type="pres">
      <dgm:prSet presAssocID="{75E7B84A-40B0-4E6F-9996-E4561C7E8916}" presName="connectorText" presStyleLbl="sibTrans2D1" presStyleIdx="4" presStyleCnt="7"/>
      <dgm:spPr/>
      <dgm:t>
        <a:bodyPr/>
        <a:lstStyle/>
        <a:p>
          <a:endParaRPr lang="en-GB"/>
        </a:p>
      </dgm:t>
    </dgm:pt>
    <dgm:pt modelId="{AB066712-1571-40EA-9673-3129CEAB55A9}" type="pres">
      <dgm:prSet presAssocID="{3ECA81BD-B1DC-4448-A006-E3D9C74E833E}" presName="node" presStyleLbl="node1" presStyleIdx="4" presStyleCnt="7" custScaleX="133951" custScaleY="122690" custRadScaleRad="98010" custRadScaleInc="36974">
        <dgm:presLayoutVars>
          <dgm:bulletEnabled val="1"/>
        </dgm:presLayoutVars>
      </dgm:prSet>
      <dgm:spPr/>
      <dgm:t>
        <a:bodyPr/>
        <a:lstStyle/>
        <a:p>
          <a:endParaRPr lang="en-GB"/>
        </a:p>
      </dgm:t>
    </dgm:pt>
    <dgm:pt modelId="{01EAFF58-0249-47FB-BED2-A6E4B8DB9530}" type="pres">
      <dgm:prSet presAssocID="{47DE4F70-3EED-4064-BE9A-6035C87EBFF8}" presName="parTrans" presStyleLbl="sibTrans2D1" presStyleIdx="5" presStyleCnt="7"/>
      <dgm:spPr/>
      <dgm:t>
        <a:bodyPr/>
        <a:lstStyle/>
        <a:p>
          <a:endParaRPr lang="en-GB"/>
        </a:p>
      </dgm:t>
    </dgm:pt>
    <dgm:pt modelId="{25A77925-F122-4EC3-96BD-874425050290}" type="pres">
      <dgm:prSet presAssocID="{47DE4F70-3EED-4064-BE9A-6035C87EBFF8}" presName="connectorText" presStyleLbl="sibTrans2D1" presStyleIdx="5" presStyleCnt="7"/>
      <dgm:spPr/>
      <dgm:t>
        <a:bodyPr/>
        <a:lstStyle/>
        <a:p>
          <a:endParaRPr lang="en-GB"/>
        </a:p>
      </dgm:t>
    </dgm:pt>
    <dgm:pt modelId="{E2D2BD4A-6AC4-4169-B29F-EDA1959FA109}" type="pres">
      <dgm:prSet presAssocID="{E155FACD-0097-458A-927B-FC27463F0520}" presName="node" presStyleLbl="node1" presStyleIdx="5" presStyleCnt="7" custScaleX="125493" custScaleY="114208" custRadScaleRad="93966" custRadScaleInc="35823">
        <dgm:presLayoutVars>
          <dgm:bulletEnabled val="1"/>
        </dgm:presLayoutVars>
      </dgm:prSet>
      <dgm:spPr/>
      <dgm:t>
        <a:bodyPr/>
        <a:lstStyle/>
        <a:p>
          <a:endParaRPr lang="en-GB"/>
        </a:p>
      </dgm:t>
    </dgm:pt>
    <dgm:pt modelId="{53BA3FC5-914A-4B92-A057-4ACDE91F0120}" type="pres">
      <dgm:prSet presAssocID="{3653BCE0-A669-4AE8-ABA2-AB869480BD3F}" presName="parTrans" presStyleLbl="sibTrans2D1" presStyleIdx="6" presStyleCnt="7"/>
      <dgm:spPr/>
      <dgm:t>
        <a:bodyPr/>
        <a:lstStyle/>
        <a:p>
          <a:endParaRPr lang="en-GB"/>
        </a:p>
      </dgm:t>
    </dgm:pt>
    <dgm:pt modelId="{E1D5A9C2-297F-42AB-BD81-36A749A3C405}" type="pres">
      <dgm:prSet presAssocID="{3653BCE0-A669-4AE8-ABA2-AB869480BD3F}" presName="connectorText" presStyleLbl="sibTrans2D1" presStyleIdx="6" presStyleCnt="7"/>
      <dgm:spPr/>
      <dgm:t>
        <a:bodyPr/>
        <a:lstStyle/>
        <a:p>
          <a:endParaRPr lang="en-GB"/>
        </a:p>
      </dgm:t>
    </dgm:pt>
    <dgm:pt modelId="{7365F111-8A29-4DBD-B539-DE8343E66113}" type="pres">
      <dgm:prSet presAssocID="{93244BD3-3D2B-4BCD-9AA2-BDDD44E7A636}" presName="node" presStyleLbl="node1" presStyleIdx="6" presStyleCnt="7" custScaleX="119313" custScaleY="115333" custRadScaleRad="101177" custRadScaleInc="27835">
        <dgm:presLayoutVars>
          <dgm:bulletEnabled val="1"/>
        </dgm:presLayoutVars>
      </dgm:prSet>
      <dgm:spPr/>
      <dgm:t>
        <a:bodyPr/>
        <a:lstStyle/>
        <a:p>
          <a:endParaRPr lang="en-GB"/>
        </a:p>
      </dgm:t>
    </dgm:pt>
  </dgm:ptLst>
  <dgm:cxnLst>
    <dgm:cxn modelId="{4556F6D6-10D4-4128-BF3E-F0635F87F0A2}" type="presOf" srcId="{E155FACD-0097-458A-927B-FC27463F0520}" destId="{E2D2BD4A-6AC4-4169-B29F-EDA1959FA109}" srcOrd="0" destOrd="0" presId="urn:microsoft.com/office/officeart/2005/8/layout/radial5"/>
    <dgm:cxn modelId="{0EB23736-2CC9-4473-B58F-3472D83317E5}" type="presOf" srcId="{3ECA81BD-B1DC-4448-A006-E3D9C74E833E}" destId="{AB066712-1571-40EA-9673-3129CEAB55A9}" srcOrd="0" destOrd="0" presId="urn:microsoft.com/office/officeart/2005/8/layout/radial5"/>
    <dgm:cxn modelId="{D578F914-A956-4AA5-9742-E7D5F0B2CC54}" type="presOf" srcId="{8459FF22-644A-4249-9380-251324ACF958}" destId="{07A4CBD5-7925-490B-8B4C-B6227A89DF11}" srcOrd="0" destOrd="0" presId="urn:microsoft.com/office/officeart/2005/8/layout/radial5"/>
    <dgm:cxn modelId="{8944D371-354F-4BF6-AD49-EE61D96EB360}" type="presOf" srcId="{8459FF22-644A-4249-9380-251324ACF958}" destId="{9918D3E1-CE72-44C3-AF94-7F82CDA6D1BC}" srcOrd="1" destOrd="0" presId="urn:microsoft.com/office/officeart/2005/8/layout/radial5"/>
    <dgm:cxn modelId="{D68B1C71-F3BF-4A1A-B0C3-55C53662AC0E}" type="presOf" srcId="{47DE4F70-3EED-4064-BE9A-6035C87EBFF8}" destId="{01EAFF58-0249-47FB-BED2-A6E4B8DB9530}" srcOrd="0" destOrd="0" presId="urn:microsoft.com/office/officeart/2005/8/layout/radial5"/>
    <dgm:cxn modelId="{9079320F-4D07-42A4-9159-4DDD7AD7BC86}" srcId="{0F79AF02-1355-4158-BF92-49F08B7B6BB3}" destId="{0095D26B-D0F5-4CE6-8FC0-90B69CB6E4E6}" srcOrd="0" destOrd="0" parTransId="{39D4FEDF-209C-496B-AE42-261FEB47BD09}" sibTransId="{71940121-F7BB-4148-8284-7B89C13E9334}"/>
    <dgm:cxn modelId="{4047EFA0-2FB3-4666-80BC-B15AF9276BCF}" type="presOf" srcId="{0F79AF02-1355-4158-BF92-49F08B7B6BB3}" destId="{EC265B4C-DB3C-44FB-A740-F3E16403ABB7}" srcOrd="0" destOrd="0" presId="urn:microsoft.com/office/officeart/2005/8/layout/radial5"/>
    <dgm:cxn modelId="{68C9BA9E-2A35-412A-98B4-E8851F260532}" type="presOf" srcId="{2E77023C-4A37-46BC-9671-181EA6FF1D23}" destId="{D340F663-2502-4EB7-A371-96A93513564F}" srcOrd="0" destOrd="0" presId="urn:microsoft.com/office/officeart/2005/8/layout/radial5"/>
    <dgm:cxn modelId="{444BCD68-5AAB-4610-B119-4E1D1819FF10}" type="presOf" srcId="{2E77023C-4A37-46BC-9671-181EA6FF1D23}" destId="{3B296FEA-A07F-4283-AED6-B63909B88A76}" srcOrd="1" destOrd="0" presId="urn:microsoft.com/office/officeart/2005/8/layout/radial5"/>
    <dgm:cxn modelId="{711CFFAD-FCFB-4301-B02D-F8E9E3442EC6}" srcId="{0095D26B-D0F5-4CE6-8FC0-90B69CB6E4E6}" destId="{E155FACD-0097-458A-927B-FC27463F0520}" srcOrd="5" destOrd="0" parTransId="{47DE4F70-3EED-4064-BE9A-6035C87EBFF8}" sibTransId="{3597872D-5DA2-4D99-A9F1-692AF227FF60}"/>
    <dgm:cxn modelId="{C45C1D3C-3871-4521-8D95-BC909E6FF1C9}" type="presOf" srcId="{9693E19C-D63E-41D2-96DA-58AD96E725F4}" destId="{093B2701-987B-4A69-9321-8E2F0C7D7B3E}" srcOrd="0" destOrd="0" presId="urn:microsoft.com/office/officeart/2005/8/layout/radial5"/>
    <dgm:cxn modelId="{F53F7153-CE5B-4051-A31E-F976A7CEAB91}" srcId="{0095D26B-D0F5-4CE6-8FC0-90B69CB6E4E6}" destId="{8CD4B400-7455-49FB-88AC-A18419CACB8F}" srcOrd="1" destOrd="0" parTransId="{5ACBD8FA-8EA4-4908-B1D6-20587BC10B8B}" sibTransId="{E4600E92-538A-4A59-9758-EEF759E3E3AD}"/>
    <dgm:cxn modelId="{89A6F555-E6A3-4BF1-AC15-8E128483E5D3}" srcId="{0095D26B-D0F5-4CE6-8FC0-90B69CB6E4E6}" destId="{3ECA81BD-B1DC-4448-A006-E3D9C74E833E}" srcOrd="4" destOrd="0" parTransId="{75E7B84A-40B0-4E6F-9996-E4561C7E8916}" sibTransId="{0570098C-174F-49E7-89EC-957E01A7D24A}"/>
    <dgm:cxn modelId="{7F44BAED-4DDF-422D-A896-39549E5B520B}" type="presOf" srcId="{7AF5E85D-7D66-4654-BEAC-394599161A2B}" destId="{0300BC22-8A55-4969-ADBD-4E5FDB8A2012}" srcOrd="1" destOrd="0" presId="urn:microsoft.com/office/officeart/2005/8/layout/radial5"/>
    <dgm:cxn modelId="{97FDF81F-D22B-4E1B-9F57-483D48E1265A}" type="presOf" srcId="{5ACBD8FA-8EA4-4908-B1D6-20587BC10B8B}" destId="{5477ED35-D4CC-4F2F-A177-50FE25A63F9C}" srcOrd="1" destOrd="0" presId="urn:microsoft.com/office/officeart/2005/8/layout/radial5"/>
    <dgm:cxn modelId="{5EC07D4D-6F14-4428-A609-C264A88B1F3C}" type="presOf" srcId="{0095D26B-D0F5-4CE6-8FC0-90B69CB6E4E6}" destId="{B42E9399-F131-4B35-87F5-2A80B208946B}" srcOrd="0" destOrd="0" presId="urn:microsoft.com/office/officeart/2005/8/layout/radial5"/>
    <dgm:cxn modelId="{2FF2D73E-A394-4CB7-AF11-422F52CD29DB}" type="presOf" srcId="{75E7B84A-40B0-4E6F-9996-E4561C7E8916}" destId="{1125F004-92FE-4CCE-A81F-A23D34AD1168}" srcOrd="1" destOrd="0" presId="urn:microsoft.com/office/officeart/2005/8/layout/radial5"/>
    <dgm:cxn modelId="{7F0A8DE0-B957-45AF-B3C3-BD5E7277CE02}" type="presOf" srcId="{47DE4F70-3EED-4064-BE9A-6035C87EBFF8}" destId="{25A77925-F122-4EC3-96BD-874425050290}" srcOrd="1" destOrd="0" presId="urn:microsoft.com/office/officeart/2005/8/layout/radial5"/>
    <dgm:cxn modelId="{09CFA9E9-5DEF-442B-A80D-DC071F3B0A42}" type="presOf" srcId="{8FEE1DCD-B24F-4C6A-9484-A9844D393C91}" destId="{BD50E797-E56C-408F-8968-3CE8E7183CB1}" srcOrd="0" destOrd="0" presId="urn:microsoft.com/office/officeart/2005/8/layout/radial5"/>
    <dgm:cxn modelId="{A0355445-8738-4E4F-8609-21A92CB73200}" type="presOf" srcId="{3653BCE0-A669-4AE8-ABA2-AB869480BD3F}" destId="{53BA3FC5-914A-4B92-A057-4ACDE91F0120}" srcOrd="0" destOrd="0" presId="urn:microsoft.com/office/officeart/2005/8/layout/radial5"/>
    <dgm:cxn modelId="{2D88A51A-6228-4B59-97CA-18926861B981}" srcId="{0095D26B-D0F5-4CE6-8FC0-90B69CB6E4E6}" destId="{93244BD3-3D2B-4BCD-9AA2-BDDD44E7A636}" srcOrd="6" destOrd="0" parTransId="{3653BCE0-A669-4AE8-ABA2-AB869480BD3F}" sibTransId="{44A57EEA-52DE-422F-A028-691F933C5E75}"/>
    <dgm:cxn modelId="{F6920691-3159-4879-97DF-137929436D77}" type="presOf" srcId="{5ACBD8FA-8EA4-4908-B1D6-20587BC10B8B}" destId="{CAF4C592-4F1F-4C7C-B712-53A9F6BAE4D4}" srcOrd="0" destOrd="0" presId="urn:microsoft.com/office/officeart/2005/8/layout/radial5"/>
    <dgm:cxn modelId="{3B60B11A-9752-4469-9DDF-773612F19FAD}" type="presOf" srcId="{7AF5E85D-7D66-4654-BEAC-394599161A2B}" destId="{3506C9DC-BCF6-414A-8F56-6C357293D999}" srcOrd="0" destOrd="0" presId="urn:microsoft.com/office/officeart/2005/8/layout/radial5"/>
    <dgm:cxn modelId="{19605393-316D-4717-8FEC-5003B9110A27}" type="presOf" srcId="{75E7B84A-40B0-4E6F-9996-E4561C7E8916}" destId="{9E8831A7-B1A4-43D6-B950-9E8155CF7928}" srcOrd="0" destOrd="0" presId="urn:microsoft.com/office/officeart/2005/8/layout/radial5"/>
    <dgm:cxn modelId="{6CD708BE-1CF7-4848-AC57-9A772EB54BA5}" type="presOf" srcId="{8CD4B400-7455-49FB-88AC-A18419CACB8F}" destId="{3789D0FB-142F-4C1F-ADE8-ABABE967FE6A}" srcOrd="0" destOrd="0" presId="urn:microsoft.com/office/officeart/2005/8/layout/radial5"/>
    <dgm:cxn modelId="{EF8C734E-773E-41EE-9F37-5EBE91D6633B}" srcId="{0095D26B-D0F5-4CE6-8FC0-90B69CB6E4E6}" destId="{8FEE1DCD-B24F-4C6A-9484-A9844D393C91}" srcOrd="3" destOrd="0" parTransId="{2E77023C-4A37-46BC-9671-181EA6FF1D23}" sibTransId="{C65190DE-7C0D-4C01-B8AF-578665FBC2C3}"/>
    <dgm:cxn modelId="{E63A8B1C-F3D0-4EA6-98AC-5ACF94AB6A3D}" srcId="{0095D26B-D0F5-4CE6-8FC0-90B69CB6E4E6}" destId="{893A06A2-3E58-40A4-AE66-8F2E5EFB1F0E}" srcOrd="2" destOrd="0" parTransId="{7AF5E85D-7D66-4654-BEAC-394599161A2B}" sibTransId="{78828FDC-721D-4BAE-BB8D-B9CCE4EB3DE9}"/>
    <dgm:cxn modelId="{04B674C2-C0C4-4CB1-8EBC-3B70BA856979}" type="presOf" srcId="{893A06A2-3E58-40A4-AE66-8F2E5EFB1F0E}" destId="{9A358274-AC7F-4025-9CB4-4AA8A2280D1B}" srcOrd="0" destOrd="0" presId="urn:microsoft.com/office/officeart/2005/8/layout/radial5"/>
    <dgm:cxn modelId="{8C221E00-15EC-4D07-80BA-CAFE989470A4}" type="presOf" srcId="{93244BD3-3D2B-4BCD-9AA2-BDDD44E7A636}" destId="{7365F111-8A29-4DBD-B539-DE8343E66113}" srcOrd="0" destOrd="0" presId="urn:microsoft.com/office/officeart/2005/8/layout/radial5"/>
    <dgm:cxn modelId="{A9B86852-8C9A-4FC7-B013-547C60C6ED94}" type="presOf" srcId="{3653BCE0-A669-4AE8-ABA2-AB869480BD3F}" destId="{E1D5A9C2-297F-42AB-BD81-36A749A3C405}" srcOrd="1" destOrd="0" presId="urn:microsoft.com/office/officeart/2005/8/layout/radial5"/>
    <dgm:cxn modelId="{93046F24-3340-4F1E-9A12-7036284CAC51}" srcId="{0095D26B-D0F5-4CE6-8FC0-90B69CB6E4E6}" destId="{9693E19C-D63E-41D2-96DA-58AD96E725F4}" srcOrd="0" destOrd="0" parTransId="{8459FF22-644A-4249-9380-251324ACF958}" sibTransId="{204ED0D7-08C7-4C4C-AE08-5D6275A2126B}"/>
    <dgm:cxn modelId="{2CF7B327-BC3F-47A1-81E9-1D06BD3C1AAC}" type="presParOf" srcId="{EC265B4C-DB3C-44FB-A740-F3E16403ABB7}" destId="{B42E9399-F131-4B35-87F5-2A80B208946B}" srcOrd="0" destOrd="0" presId="urn:microsoft.com/office/officeart/2005/8/layout/radial5"/>
    <dgm:cxn modelId="{FD0C4A03-8580-4F43-8337-220AB6DAF541}" type="presParOf" srcId="{EC265B4C-DB3C-44FB-A740-F3E16403ABB7}" destId="{07A4CBD5-7925-490B-8B4C-B6227A89DF11}" srcOrd="1" destOrd="0" presId="urn:microsoft.com/office/officeart/2005/8/layout/radial5"/>
    <dgm:cxn modelId="{8F95492E-53BE-4EE1-A11B-DF4950AC21E1}" type="presParOf" srcId="{07A4CBD5-7925-490B-8B4C-B6227A89DF11}" destId="{9918D3E1-CE72-44C3-AF94-7F82CDA6D1BC}" srcOrd="0" destOrd="0" presId="urn:microsoft.com/office/officeart/2005/8/layout/radial5"/>
    <dgm:cxn modelId="{12726B58-8EBA-426B-835B-437AB3F6FADE}" type="presParOf" srcId="{EC265B4C-DB3C-44FB-A740-F3E16403ABB7}" destId="{093B2701-987B-4A69-9321-8E2F0C7D7B3E}" srcOrd="2" destOrd="0" presId="urn:microsoft.com/office/officeart/2005/8/layout/radial5"/>
    <dgm:cxn modelId="{A9D96268-3C74-4153-BFCC-48ADA2B052F8}" type="presParOf" srcId="{EC265B4C-DB3C-44FB-A740-F3E16403ABB7}" destId="{CAF4C592-4F1F-4C7C-B712-53A9F6BAE4D4}" srcOrd="3" destOrd="0" presId="urn:microsoft.com/office/officeart/2005/8/layout/radial5"/>
    <dgm:cxn modelId="{E38F4727-79E5-4CD4-B592-018205C530AC}" type="presParOf" srcId="{CAF4C592-4F1F-4C7C-B712-53A9F6BAE4D4}" destId="{5477ED35-D4CC-4F2F-A177-50FE25A63F9C}" srcOrd="0" destOrd="0" presId="urn:microsoft.com/office/officeart/2005/8/layout/radial5"/>
    <dgm:cxn modelId="{35B054E2-E9D6-4331-901A-EBD2571F1654}" type="presParOf" srcId="{EC265B4C-DB3C-44FB-A740-F3E16403ABB7}" destId="{3789D0FB-142F-4C1F-ADE8-ABABE967FE6A}" srcOrd="4" destOrd="0" presId="urn:microsoft.com/office/officeart/2005/8/layout/radial5"/>
    <dgm:cxn modelId="{82041A71-975A-4667-B0C2-9253F5B2A554}" type="presParOf" srcId="{EC265B4C-DB3C-44FB-A740-F3E16403ABB7}" destId="{3506C9DC-BCF6-414A-8F56-6C357293D999}" srcOrd="5" destOrd="0" presId="urn:microsoft.com/office/officeart/2005/8/layout/radial5"/>
    <dgm:cxn modelId="{7CDCF91E-4A59-49A7-98E3-ECFE53A56405}" type="presParOf" srcId="{3506C9DC-BCF6-414A-8F56-6C357293D999}" destId="{0300BC22-8A55-4969-ADBD-4E5FDB8A2012}" srcOrd="0" destOrd="0" presId="urn:microsoft.com/office/officeart/2005/8/layout/radial5"/>
    <dgm:cxn modelId="{2CAB5A0F-02C6-427E-B0C6-8BF9D142C3A0}" type="presParOf" srcId="{EC265B4C-DB3C-44FB-A740-F3E16403ABB7}" destId="{9A358274-AC7F-4025-9CB4-4AA8A2280D1B}" srcOrd="6" destOrd="0" presId="urn:microsoft.com/office/officeart/2005/8/layout/radial5"/>
    <dgm:cxn modelId="{FF66B4B4-CF8A-47F1-9EBB-2920CC8D3B0D}" type="presParOf" srcId="{EC265B4C-DB3C-44FB-A740-F3E16403ABB7}" destId="{D340F663-2502-4EB7-A371-96A93513564F}" srcOrd="7" destOrd="0" presId="urn:microsoft.com/office/officeart/2005/8/layout/radial5"/>
    <dgm:cxn modelId="{740056E5-CD62-47A1-99C9-5B6EC7028F7C}" type="presParOf" srcId="{D340F663-2502-4EB7-A371-96A93513564F}" destId="{3B296FEA-A07F-4283-AED6-B63909B88A76}" srcOrd="0" destOrd="0" presId="urn:microsoft.com/office/officeart/2005/8/layout/radial5"/>
    <dgm:cxn modelId="{40050922-A9C0-4F67-B4B0-6843CE82B95D}" type="presParOf" srcId="{EC265B4C-DB3C-44FB-A740-F3E16403ABB7}" destId="{BD50E797-E56C-408F-8968-3CE8E7183CB1}" srcOrd="8" destOrd="0" presId="urn:microsoft.com/office/officeart/2005/8/layout/radial5"/>
    <dgm:cxn modelId="{E9EB8B7B-4064-4C34-89E3-8A5455BF3C8F}" type="presParOf" srcId="{EC265B4C-DB3C-44FB-A740-F3E16403ABB7}" destId="{9E8831A7-B1A4-43D6-B950-9E8155CF7928}" srcOrd="9" destOrd="0" presId="urn:microsoft.com/office/officeart/2005/8/layout/radial5"/>
    <dgm:cxn modelId="{275DE116-0365-4BBF-A7DF-8FB48E629D57}" type="presParOf" srcId="{9E8831A7-B1A4-43D6-B950-9E8155CF7928}" destId="{1125F004-92FE-4CCE-A81F-A23D34AD1168}" srcOrd="0" destOrd="0" presId="urn:microsoft.com/office/officeart/2005/8/layout/radial5"/>
    <dgm:cxn modelId="{C66D49EB-DB6A-4036-B0B7-E55B12F461E4}" type="presParOf" srcId="{EC265B4C-DB3C-44FB-A740-F3E16403ABB7}" destId="{AB066712-1571-40EA-9673-3129CEAB55A9}" srcOrd="10" destOrd="0" presId="urn:microsoft.com/office/officeart/2005/8/layout/radial5"/>
    <dgm:cxn modelId="{460E9C9C-5202-483D-A5DB-8C74B28EFE2B}" type="presParOf" srcId="{EC265B4C-DB3C-44FB-A740-F3E16403ABB7}" destId="{01EAFF58-0249-47FB-BED2-A6E4B8DB9530}" srcOrd="11" destOrd="0" presId="urn:microsoft.com/office/officeart/2005/8/layout/radial5"/>
    <dgm:cxn modelId="{E0474E09-A710-4FDE-9ADD-72AC31EA9E25}" type="presParOf" srcId="{01EAFF58-0249-47FB-BED2-A6E4B8DB9530}" destId="{25A77925-F122-4EC3-96BD-874425050290}" srcOrd="0" destOrd="0" presId="urn:microsoft.com/office/officeart/2005/8/layout/radial5"/>
    <dgm:cxn modelId="{0CD1B76E-AA63-4DED-B8CB-B8BF4FD43102}" type="presParOf" srcId="{EC265B4C-DB3C-44FB-A740-F3E16403ABB7}" destId="{E2D2BD4A-6AC4-4169-B29F-EDA1959FA109}" srcOrd="12" destOrd="0" presId="urn:microsoft.com/office/officeart/2005/8/layout/radial5"/>
    <dgm:cxn modelId="{5A88BE9C-9B41-4271-BAB3-06FE6B3F84B0}" type="presParOf" srcId="{EC265B4C-DB3C-44FB-A740-F3E16403ABB7}" destId="{53BA3FC5-914A-4B92-A057-4ACDE91F0120}" srcOrd="13" destOrd="0" presId="urn:microsoft.com/office/officeart/2005/8/layout/radial5"/>
    <dgm:cxn modelId="{27769D75-8046-4A05-8C33-900E968DC8CA}" type="presParOf" srcId="{53BA3FC5-914A-4B92-A057-4ACDE91F0120}" destId="{E1D5A9C2-297F-42AB-BD81-36A749A3C405}" srcOrd="0" destOrd="0" presId="urn:microsoft.com/office/officeart/2005/8/layout/radial5"/>
    <dgm:cxn modelId="{635A15E1-B5C7-41B5-BB58-98AE18E905D6}" type="presParOf" srcId="{EC265B4C-DB3C-44FB-A740-F3E16403ABB7}" destId="{7365F111-8A29-4DBD-B539-DE8343E66113}"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0B2F8F-08C2-4435-830B-D02ECBC40078}" type="doc">
      <dgm:prSet loTypeId="urn:microsoft.com/office/officeart/2005/8/layout/radial5" loCatId="relationship" qsTypeId="urn:microsoft.com/office/officeart/2005/8/quickstyle/simple1" qsCatId="simple" csTypeId="urn:microsoft.com/office/officeart/2005/8/colors/colorful1" csCatId="colorful" phldr="1"/>
      <dgm:spPr/>
      <dgm:t>
        <a:bodyPr/>
        <a:lstStyle/>
        <a:p>
          <a:endParaRPr lang="en-GB"/>
        </a:p>
      </dgm:t>
    </dgm:pt>
    <dgm:pt modelId="{60112482-BCDC-45AB-9C21-DCE2877B71BF}">
      <dgm:prSet custT="1"/>
      <dgm:spPr/>
      <dgm:t>
        <a:bodyPr/>
        <a:lstStyle/>
        <a:p>
          <a:r>
            <a:rPr lang="en-GB" sz="1100" dirty="0" smtClean="0"/>
            <a:t>Community groups and community hubs to share  information on how to manage the anxieties/fears of COVID-19</a:t>
          </a:r>
        </a:p>
      </dgm:t>
    </dgm:pt>
    <dgm:pt modelId="{25C2F109-8551-41D7-BC9C-FA365488A597}" type="parTrans" cxnId="{403C3E63-1158-428D-80DE-39A43A40B923}">
      <dgm:prSet/>
      <dgm:spPr/>
      <dgm:t>
        <a:bodyPr/>
        <a:lstStyle/>
        <a:p>
          <a:endParaRPr lang="en-GB" dirty="0"/>
        </a:p>
      </dgm:t>
    </dgm:pt>
    <dgm:pt modelId="{2B228C02-30B0-41F4-A079-32E6554FF454}" type="sibTrans" cxnId="{403C3E63-1158-428D-80DE-39A43A40B923}">
      <dgm:prSet/>
      <dgm:spPr/>
      <dgm:t>
        <a:bodyPr/>
        <a:lstStyle/>
        <a:p>
          <a:endParaRPr lang="en-GB"/>
        </a:p>
      </dgm:t>
    </dgm:pt>
    <dgm:pt modelId="{5B93A17D-D3EC-47E7-B8E6-B4D4CAD59A8D}">
      <dgm:prSet custT="1"/>
      <dgm:spPr/>
      <dgm:t>
        <a:bodyPr/>
        <a:lstStyle/>
        <a:p>
          <a:r>
            <a:rPr lang="en-GB" sz="1100" dirty="0" smtClean="0"/>
            <a:t>Ensure information is easily accessible in multiple languages and formats</a:t>
          </a:r>
          <a:endParaRPr lang="en-GB" sz="1100" dirty="0"/>
        </a:p>
      </dgm:t>
    </dgm:pt>
    <dgm:pt modelId="{BA001DEC-C27A-4B0F-A10E-50D68F9C3E45}" type="parTrans" cxnId="{5CA32AEF-89AE-4CC6-9149-423737F5B862}">
      <dgm:prSet/>
      <dgm:spPr/>
      <dgm:t>
        <a:bodyPr/>
        <a:lstStyle/>
        <a:p>
          <a:endParaRPr lang="en-GB"/>
        </a:p>
      </dgm:t>
    </dgm:pt>
    <dgm:pt modelId="{6C7D0257-3184-4CEF-A736-FAF2001DF9A0}" type="sibTrans" cxnId="{5CA32AEF-89AE-4CC6-9149-423737F5B862}">
      <dgm:prSet/>
      <dgm:spPr/>
      <dgm:t>
        <a:bodyPr/>
        <a:lstStyle/>
        <a:p>
          <a:endParaRPr lang="en-GB"/>
        </a:p>
      </dgm:t>
    </dgm:pt>
    <dgm:pt modelId="{E5AE83A0-823F-485E-84CC-51FD47B56DBC}">
      <dgm:prSet custT="1"/>
      <dgm:spPr/>
      <dgm:t>
        <a:bodyPr/>
        <a:lstStyle/>
        <a:p>
          <a:r>
            <a:rPr lang="en-GB" sz="1200" dirty="0" smtClean="0"/>
            <a:t>Prepare for an increase in  activity of between 5-20%  for services such as IAPT, CMHT</a:t>
          </a:r>
          <a:endParaRPr lang="en-GB" sz="1200" dirty="0"/>
        </a:p>
      </dgm:t>
    </dgm:pt>
    <dgm:pt modelId="{2D3A2A27-22FE-499B-A9F2-60FB70EF347C}" type="parTrans" cxnId="{BB86CD61-8EF9-423F-9913-37471CF542F1}">
      <dgm:prSet/>
      <dgm:spPr/>
      <dgm:t>
        <a:bodyPr/>
        <a:lstStyle/>
        <a:p>
          <a:endParaRPr lang="en-GB" dirty="0"/>
        </a:p>
      </dgm:t>
    </dgm:pt>
    <dgm:pt modelId="{2A741A72-CC49-424C-A2AA-7FDE78B2E84F}" type="sibTrans" cxnId="{BB86CD61-8EF9-423F-9913-37471CF542F1}">
      <dgm:prSet/>
      <dgm:spPr/>
      <dgm:t>
        <a:bodyPr/>
        <a:lstStyle/>
        <a:p>
          <a:endParaRPr lang="en-GB"/>
        </a:p>
      </dgm:t>
    </dgm:pt>
    <dgm:pt modelId="{6A3F1BBF-434A-42E1-A947-DA46E7D0DE8F}">
      <dgm:prSet custT="1"/>
      <dgm:spPr/>
      <dgm:t>
        <a:bodyPr/>
        <a:lstStyle/>
        <a:p>
          <a:r>
            <a:rPr lang="en-GB" sz="1100" dirty="0" smtClean="0"/>
            <a:t>Work with community groups to  co-create support bubbles for individuals who have had a mental health diagnosis</a:t>
          </a:r>
          <a:endParaRPr lang="en-GB" sz="1100" dirty="0"/>
        </a:p>
      </dgm:t>
    </dgm:pt>
    <dgm:pt modelId="{684DA5C0-F452-46C0-A1F1-8391B35EB685}" type="parTrans" cxnId="{047B9DE8-1F15-4DE6-800E-300C63D61C03}">
      <dgm:prSet/>
      <dgm:spPr/>
      <dgm:t>
        <a:bodyPr/>
        <a:lstStyle/>
        <a:p>
          <a:endParaRPr lang="en-GB" dirty="0"/>
        </a:p>
      </dgm:t>
    </dgm:pt>
    <dgm:pt modelId="{037365A7-F4DA-48E9-B071-E64966E7EB1D}" type="sibTrans" cxnId="{047B9DE8-1F15-4DE6-800E-300C63D61C03}">
      <dgm:prSet/>
      <dgm:spPr/>
      <dgm:t>
        <a:bodyPr/>
        <a:lstStyle/>
        <a:p>
          <a:endParaRPr lang="en-GB"/>
        </a:p>
      </dgm:t>
    </dgm:pt>
    <dgm:pt modelId="{B152956A-AE7E-4AD8-AB61-67A67C6AE989}">
      <dgm:prSet custT="1"/>
      <dgm:spPr/>
      <dgm:t>
        <a:bodyPr/>
        <a:lstStyle/>
        <a:p>
          <a:r>
            <a:rPr lang="en-GB" sz="1050" dirty="0" smtClean="0"/>
            <a:t>Support  at risk occupations i.e.. key workers, drivers, AHPs where exposure is highest and  anxieties of returning to normal may be greatest</a:t>
          </a:r>
          <a:endParaRPr lang="en-GB" sz="1050" dirty="0"/>
        </a:p>
      </dgm:t>
    </dgm:pt>
    <dgm:pt modelId="{D1F5F4EF-6709-4C29-B9BD-838B1CEE50DF}" type="sibTrans" cxnId="{70C65B80-A525-4221-B80A-8C3ECB37302B}">
      <dgm:prSet/>
      <dgm:spPr/>
      <dgm:t>
        <a:bodyPr/>
        <a:lstStyle/>
        <a:p>
          <a:endParaRPr lang="en-GB"/>
        </a:p>
      </dgm:t>
    </dgm:pt>
    <dgm:pt modelId="{728344C2-3A8C-44B9-983E-711A2DD9C02E}" type="parTrans" cxnId="{70C65B80-A525-4221-B80A-8C3ECB37302B}">
      <dgm:prSet/>
      <dgm:spPr/>
      <dgm:t>
        <a:bodyPr/>
        <a:lstStyle/>
        <a:p>
          <a:endParaRPr lang="en-GB" dirty="0"/>
        </a:p>
      </dgm:t>
    </dgm:pt>
    <dgm:pt modelId="{98D63057-8BFC-485A-B18E-42961C638E9F}">
      <dgm:prSet custT="1"/>
      <dgm:spPr/>
      <dgm:t>
        <a:bodyPr/>
        <a:lstStyle/>
        <a:p>
          <a:r>
            <a:rPr lang="en-GB" sz="1000" dirty="0" smtClean="0"/>
            <a:t>Work with volunteer groups to identify  occupations  i.e.. key workers, drivers, AHPs where exposure is highest and  Signpost/guide  on how to stay safe</a:t>
          </a:r>
          <a:endParaRPr lang="en-GB" sz="1000" dirty="0"/>
        </a:p>
      </dgm:t>
    </dgm:pt>
    <dgm:pt modelId="{49F84676-F3D4-48F4-B595-69684C7AE632}" type="parTrans" cxnId="{838EC37A-61EC-4146-9754-AC75708C860B}">
      <dgm:prSet/>
      <dgm:spPr/>
      <dgm:t>
        <a:bodyPr/>
        <a:lstStyle/>
        <a:p>
          <a:endParaRPr lang="en-GB" dirty="0"/>
        </a:p>
      </dgm:t>
    </dgm:pt>
    <dgm:pt modelId="{7662DC4B-0768-478E-9682-915B97E2C8E6}" type="sibTrans" cxnId="{838EC37A-61EC-4146-9754-AC75708C860B}">
      <dgm:prSet/>
      <dgm:spPr/>
      <dgm:t>
        <a:bodyPr/>
        <a:lstStyle/>
        <a:p>
          <a:endParaRPr lang="en-GB"/>
        </a:p>
      </dgm:t>
    </dgm:pt>
    <dgm:pt modelId="{2A24E65A-4EA9-4A20-A992-461E579417F4}">
      <dgm:prSet custT="1"/>
      <dgm:spPr/>
      <dgm:t>
        <a:bodyPr/>
        <a:lstStyle/>
        <a:p>
          <a:r>
            <a:rPr lang="en-GB" sz="1000" dirty="0" smtClean="0"/>
            <a:t>Work with places of worship to/faith communities to  support key messages around safety, symptoms and self care</a:t>
          </a:r>
          <a:endParaRPr lang="en-GB" sz="1000" dirty="0"/>
        </a:p>
      </dgm:t>
    </dgm:pt>
    <dgm:pt modelId="{CC80E0E1-1CC1-49FB-8EE6-BABAF07A08C1}" type="parTrans" cxnId="{7A4859F3-1642-46A8-8E5F-697382CF3565}">
      <dgm:prSet/>
      <dgm:spPr/>
      <dgm:t>
        <a:bodyPr/>
        <a:lstStyle/>
        <a:p>
          <a:endParaRPr lang="en-GB" dirty="0"/>
        </a:p>
      </dgm:t>
    </dgm:pt>
    <dgm:pt modelId="{8F1659BF-2A19-4EC5-9060-751DB63CE11C}" type="sibTrans" cxnId="{7A4859F3-1642-46A8-8E5F-697382CF3565}">
      <dgm:prSet/>
      <dgm:spPr/>
      <dgm:t>
        <a:bodyPr/>
        <a:lstStyle/>
        <a:p>
          <a:endParaRPr lang="en-GB"/>
        </a:p>
      </dgm:t>
    </dgm:pt>
    <dgm:pt modelId="{A553A910-02B4-4877-A6A6-EEEB97D40BD2}">
      <dgm:prSet custT="1"/>
      <dgm:spPr/>
      <dgm:t>
        <a:bodyPr/>
        <a:lstStyle/>
        <a:p>
          <a:r>
            <a:rPr lang="en-GB" sz="1000" dirty="0" smtClean="0"/>
            <a:t>Ensure media and communications on potential outbreaks and how to respond  are culturally appropriate and accessible in multiple languages</a:t>
          </a:r>
          <a:endParaRPr lang="en-GB" sz="1000" dirty="0"/>
        </a:p>
      </dgm:t>
    </dgm:pt>
    <dgm:pt modelId="{0892D45F-B2A6-4515-BF7D-DDAD99B212B8}" type="parTrans" cxnId="{B4A637FD-83E3-4DB3-AC85-FDE32546B9E9}">
      <dgm:prSet/>
      <dgm:spPr/>
      <dgm:t>
        <a:bodyPr/>
        <a:lstStyle/>
        <a:p>
          <a:endParaRPr lang="en-GB" dirty="0"/>
        </a:p>
      </dgm:t>
    </dgm:pt>
    <dgm:pt modelId="{3F9C2474-456A-4644-B42B-B4C6DFDD18C0}" type="sibTrans" cxnId="{B4A637FD-83E3-4DB3-AC85-FDE32546B9E9}">
      <dgm:prSet/>
      <dgm:spPr/>
      <dgm:t>
        <a:bodyPr/>
        <a:lstStyle/>
        <a:p>
          <a:endParaRPr lang="en-GB"/>
        </a:p>
      </dgm:t>
    </dgm:pt>
    <dgm:pt modelId="{03F09260-1E7E-4BF1-B36D-D63B24B6BD74}">
      <dgm:prSet/>
      <dgm:spPr/>
      <dgm:t>
        <a:bodyPr/>
        <a:lstStyle/>
        <a:p>
          <a:r>
            <a:rPr lang="en-GB" dirty="0" smtClean="0"/>
            <a:t>Work with faith groups and community services to build trust  with health and care services (bridging unmet need)</a:t>
          </a:r>
          <a:endParaRPr lang="en-GB" dirty="0"/>
        </a:p>
      </dgm:t>
    </dgm:pt>
    <dgm:pt modelId="{0174B776-5626-4620-AFBF-DEACB5EBCAE5}" type="parTrans" cxnId="{D1444101-EB3C-420A-9BEB-B175B6F02757}">
      <dgm:prSet/>
      <dgm:spPr/>
      <dgm:t>
        <a:bodyPr/>
        <a:lstStyle/>
        <a:p>
          <a:endParaRPr lang="en-GB" dirty="0"/>
        </a:p>
      </dgm:t>
    </dgm:pt>
    <dgm:pt modelId="{B78F55B2-F308-4216-8E35-8C78C4133B0C}" type="sibTrans" cxnId="{D1444101-EB3C-420A-9BEB-B175B6F02757}">
      <dgm:prSet/>
      <dgm:spPr/>
      <dgm:t>
        <a:bodyPr/>
        <a:lstStyle/>
        <a:p>
          <a:endParaRPr lang="en-GB"/>
        </a:p>
      </dgm:t>
    </dgm:pt>
    <dgm:pt modelId="{3E82A629-44AE-44B9-B7C5-52636560B085}">
      <dgm:prSet custT="1"/>
      <dgm:spPr/>
      <dgm:t>
        <a:bodyPr/>
        <a:lstStyle/>
        <a:p>
          <a:r>
            <a:rPr lang="en-GB" sz="1050" dirty="0" smtClean="0"/>
            <a:t>Ensure mental health awareness and suicide awareness training is available for faith and community groups</a:t>
          </a:r>
          <a:endParaRPr lang="en-GB" sz="1050" dirty="0"/>
        </a:p>
      </dgm:t>
    </dgm:pt>
    <dgm:pt modelId="{3AFAFD23-0231-4E12-9CA2-0A1B4966130F}" type="parTrans" cxnId="{BF99421D-E14F-4FB2-B7AA-CCD1A167D752}">
      <dgm:prSet/>
      <dgm:spPr/>
      <dgm:t>
        <a:bodyPr/>
        <a:lstStyle/>
        <a:p>
          <a:endParaRPr lang="en-GB"/>
        </a:p>
      </dgm:t>
    </dgm:pt>
    <dgm:pt modelId="{FD560051-024A-4ECF-AB4D-726AED629F48}" type="sibTrans" cxnId="{BF99421D-E14F-4FB2-B7AA-CCD1A167D752}">
      <dgm:prSet/>
      <dgm:spPr/>
      <dgm:t>
        <a:bodyPr/>
        <a:lstStyle/>
        <a:p>
          <a:endParaRPr lang="en-GB"/>
        </a:p>
      </dgm:t>
    </dgm:pt>
    <dgm:pt modelId="{F53EEBC3-2DE3-426B-88A4-3FD2DF4A9096}" type="pres">
      <dgm:prSet presAssocID="{680B2F8F-08C2-4435-830B-D02ECBC40078}" presName="Name0" presStyleCnt="0">
        <dgm:presLayoutVars>
          <dgm:chMax val="1"/>
          <dgm:dir/>
          <dgm:animLvl val="ctr"/>
          <dgm:resizeHandles val="exact"/>
        </dgm:presLayoutVars>
      </dgm:prSet>
      <dgm:spPr/>
      <dgm:t>
        <a:bodyPr/>
        <a:lstStyle/>
        <a:p>
          <a:endParaRPr lang="en-GB"/>
        </a:p>
      </dgm:t>
    </dgm:pt>
    <dgm:pt modelId="{0B9BD3FC-EA92-4651-B1B6-3713070A53F9}" type="pres">
      <dgm:prSet presAssocID="{5B93A17D-D3EC-47E7-B8E6-B4D4CAD59A8D}" presName="centerShape" presStyleLbl="node0" presStyleIdx="0" presStyleCnt="1" custScaleX="165726" custScaleY="147382"/>
      <dgm:spPr/>
      <dgm:t>
        <a:bodyPr/>
        <a:lstStyle/>
        <a:p>
          <a:endParaRPr lang="en-GB"/>
        </a:p>
      </dgm:t>
    </dgm:pt>
    <dgm:pt modelId="{DC1E38F8-A874-4850-8608-29A66616A624}" type="pres">
      <dgm:prSet presAssocID="{684DA5C0-F452-46C0-A1F1-8391B35EB685}" presName="parTrans" presStyleLbl="sibTrans2D1" presStyleIdx="0" presStyleCnt="9"/>
      <dgm:spPr/>
      <dgm:t>
        <a:bodyPr/>
        <a:lstStyle/>
        <a:p>
          <a:endParaRPr lang="en-GB"/>
        </a:p>
      </dgm:t>
    </dgm:pt>
    <dgm:pt modelId="{0928CF9A-7C46-4224-9CF6-FFB4CFDAF1CA}" type="pres">
      <dgm:prSet presAssocID="{684DA5C0-F452-46C0-A1F1-8391B35EB685}" presName="connectorText" presStyleLbl="sibTrans2D1" presStyleIdx="0" presStyleCnt="9"/>
      <dgm:spPr/>
      <dgm:t>
        <a:bodyPr/>
        <a:lstStyle/>
        <a:p>
          <a:endParaRPr lang="en-GB"/>
        </a:p>
      </dgm:t>
    </dgm:pt>
    <dgm:pt modelId="{461EBF76-7ACB-4966-A614-C432049D66D3}" type="pres">
      <dgm:prSet presAssocID="{6A3F1BBF-434A-42E1-A947-DA46E7D0DE8F}" presName="node" presStyleLbl="node1" presStyleIdx="0" presStyleCnt="9" custScaleX="132908" custScaleY="119297" custRadScaleRad="110437" custRadScaleInc="16822">
        <dgm:presLayoutVars>
          <dgm:bulletEnabled val="1"/>
        </dgm:presLayoutVars>
      </dgm:prSet>
      <dgm:spPr/>
      <dgm:t>
        <a:bodyPr/>
        <a:lstStyle/>
        <a:p>
          <a:endParaRPr lang="en-GB"/>
        </a:p>
      </dgm:t>
    </dgm:pt>
    <dgm:pt modelId="{8A7150D8-6A97-4A60-804B-386963938E71}" type="pres">
      <dgm:prSet presAssocID="{3AFAFD23-0231-4E12-9CA2-0A1B4966130F}" presName="parTrans" presStyleLbl="sibTrans2D1" presStyleIdx="1" presStyleCnt="9"/>
      <dgm:spPr/>
      <dgm:t>
        <a:bodyPr/>
        <a:lstStyle/>
        <a:p>
          <a:endParaRPr lang="en-GB"/>
        </a:p>
      </dgm:t>
    </dgm:pt>
    <dgm:pt modelId="{C95414D6-CAC1-4B1E-8072-85672D5E15D9}" type="pres">
      <dgm:prSet presAssocID="{3AFAFD23-0231-4E12-9CA2-0A1B4966130F}" presName="connectorText" presStyleLbl="sibTrans2D1" presStyleIdx="1" presStyleCnt="9"/>
      <dgm:spPr/>
      <dgm:t>
        <a:bodyPr/>
        <a:lstStyle/>
        <a:p>
          <a:endParaRPr lang="en-GB"/>
        </a:p>
      </dgm:t>
    </dgm:pt>
    <dgm:pt modelId="{E3409B36-3FED-4AF6-9B35-54D375DF1370}" type="pres">
      <dgm:prSet presAssocID="{3E82A629-44AE-44B9-B7C5-52636560B085}" presName="node" presStyleLbl="node1" presStyleIdx="1" presStyleCnt="9" custScaleX="134065" custScaleY="122290" custRadScaleRad="104361" custRadScaleInc="35835">
        <dgm:presLayoutVars>
          <dgm:bulletEnabled val="1"/>
        </dgm:presLayoutVars>
      </dgm:prSet>
      <dgm:spPr/>
      <dgm:t>
        <a:bodyPr/>
        <a:lstStyle/>
        <a:p>
          <a:endParaRPr lang="en-GB"/>
        </a:p>
      </dgm:t>
    </dgm:pt>
    <dgm:pt modelId="{D77FFEA7-1931-4C81-8B7B-CDD5EA9C3AB0}" type="pres">
      <dgm:prSet presAssocID="{0174B776-5626-4620-AFBF-DEACB5EBCAE5}" presName="parTrans" presStyleLbl="sibTrans2D1" presStyleIdx="2" presStyleCnt="9"/>
      <dgm:spPr/>
      <dgm:t>
        <a:bodyPr/>
        <a:lstStyle/>
        <a:p>
          <a:endParaRPr lang="en-GB"/>
        </a:p>
      </dgm:t>
    </dgm:pt>
    <dgm:pt modelId="{7359DEBF-9337-4E49-8663-C2116D5FD8C9}" type="pres">
      <dgm:prSet presAssocID="{0174B776-5626-4620-AFBF-DEACB5EBCAE5}" presName="connectorText" presStyleLbl="sibTrans2D1" presStyleIdx="2" presStyleCnt="9"/>
      <dgm:spPr/>
      <dgm:t>
        <a:bodyPr/>
        <a:lstStyle/>
        <a:p>
          <a:endParaRPr lang="en-GB"/>
        </a:p>
      </dgm:t>
    </dgm:pt>
    <dgm:pt modelId="{50553EA9-E3E7-4D15-B863-841D355D873A}" type="pres">
      <dgm:prSet presAssocID="{03F09260-1E7E-4BF1-B36D-D63B24B6BD74}" presName="node" presStyleLbl="node1" presStyleIdx="2" presStyleCnt="9" custScaleX="123179" custScaleY="118499" custRadScaleRad="105345" custRadScaleInc="12612">
        <dgm:presLayoutVars>
          <dgm:bulletEnabled val="1"/>
        </dgm:presLayoutVars>
      </dgm:prSet>
      <dgm:spPr/>
      <dgm:t>
        <a:bodyPr/>
        <a:lstStyle/>
        <a:p>
          <a:endParaRPr lang="en-GB"/>
        </a:p>
      </dgm:t>
    </dgm:pt>
    <dgm:pt modelId="{75F61A8E-238E-4924-B3CE-BD6315F144A8}" type="pres">
      <dgm:prSet presAssocID="{0892D45F-B2A6-4515-BF7D-DDAD99B212B8}" presName="parTrans" presStyleLbl="sibTrans2D1" presStyleIdx="3" presStyleCnt="9"/>
      <dgm:spPr/>
      <dgm:t>
        <a:bodyPr/>
        <a:lstStyle/>
        <a:p>
          <a:endParaRPr lang="en-GB"/>
        </a:p>
      </dgm:t>
    </dgm:pt>
    <dgm:pt modelId="{C1497C31-36CE-45E4-8EBD-CD4FA44DE47D}" type="pres">
      <dgm:prSet presAssocID="{0892D45F-B2A6-4515-BF7D-DDAD99B212B8}" presName="connectorText" presStyleLbl="sibTrans2D1" presStyleIdx="3" presStyleCnt="9"/>
      <dgm:spPr/>
      <dgm:t>
        <a:bodyPr/>
        <a:lstStyle/>
        <a:p>
          <a:endParaRPr lang="en-GB"/>
        </a:p>
      </dgm:t>
    </dgm:pt>
    <dgm:pt modelId="{EC788032-5B50-4DF3-A223-4999F9935753}" type="pres">
      <dgm:prSet presAssocID="{A553A910-02B4-4877-A6A6-EEEB97D40BD2}" presName="node" presStyleLbl="node1" presStyleIdx="3" presStyleCnt="9" custScaleX="123711" custScaleY="120970">
        <dgm:presLayoutVars>
          <dgm:bulletEnabled val="1"/>
        </dgm:presLayoutVars>
      </dgm:prSet>
      <dgm:spPr/>
      <dgm:t>
        <a:bodyPr/>
        <a:lstStyle/>
        <a:p>
          <a:endParaRPr lang="en-GB"/>
        </a:p>
      </dgm:t>
    </dgm:pt>
    <dgm:pt modelId="{17F7970F-B8A9-4088-A5CE-99240AE427FA}" type="pres">
      <dgm:prSet presAssocID="{CC80E0E1-1CC1-49FB-8EE6-BABAF07A08C1}" presName="parTrans" presStyleLbl="sibTrans2D1" presStyleIdx="4" presStyleCnt="9"/>
      <dgm:spPr/>
      <dgm:t>
        <a:bodyPr/>
        <a:lstStyle/>
        <a:p>
          <a:endParaRPr lang="en-GB"/>
        </a:p>
      </dgm:t>
    </dgm:pt>
    <dgm:pt modelId="{2CEDCD0A-EF20-49C1-9160-40482C717E62}" type="pres">
      <dgm:prSet presAssocID="{CC80E0E1-1CC1-49FB-8EE6-BABAF07A08C1}" presName="connectorText" presStyleLbl="sibTrans2D1" presStyleIdx="4" presStyleCnt="9"/>
      <dgm:spPr/>
      <dgm:t>
        <a:bodyPr/>
        <a:lstStyle/>
        <a:p>
          <a:endParaRPr lang="en-GB"/>
        </a:p>
      </dgm:t>
    </dgm:pt>
    <dgm:pt modelId="{79DC242E-93FA-40E9-ACDB-B6427E970B75}" type="pres">
      <dgm:prSet presAssocID="{2A24E65A-4EA9-4A20-A992-461E579417F4}" presName="node" presStyleLbl="node1" presStyleIdx="4" presStyleCnt="9" custScaleX="135004" custScaleY="126232" custRadScaleRad="102641" custRadScaleInc="-6470">
        <dgm:presLayoutVars>
          <dgm:bulletEnabled val="1"/>
        </dgm:presLayoutVars>
      </dgm:prSet>
      <dgm:spPr/>
      <dgm:t>
        <a:bodyPr/>
        <a:lstStyle/>
        <a:p>
          <a:endParaRPr lang="en-GB"/>
        </a:p>
      </dgm:t>
    </dgm:pt>
    <dgm:pt modelId="{98CAD161-4D7D-40DC-989B-51D39A9A28ED}" type="pres">
      <dgm:prSet presAssocID="{2D3A2A27-22FE-499B-A9F2-60FB70EF347C}" presName="parTrans" presStyleLbl="sibTrans2D1" presStyleIdx="5" presStyleCnt="9"/>
      <dgm:spPr/>
      <dgm:t>
        <a:bodyPr/>
        <a:lstStyle/>
        <a:p>
          <a:endParaRPr lang="en-GB"/>
        </a:p>
      </dgm:t>
    </dgm:pt>
    <dgm:pt modelId="{6F3F3A7B-3DA5-4D23-9562-8953C8898D3D}" type="pres">
      <dgm:prSet presAssocID="{2D3A2A27-22FE-499B-A9F2-60FB70EF347C}" presName="connectorText" presStyleLbl="sibTrans2D1" presStyleIdx="5" presStyleCnt="9"/>
      <dgm:spPr/>
      <dgm:t>
        <a:bodyPr/>
        <a:lstStyle/>
        <a:p>
          <a:endParaRPr lang="en-GB"/>
        </a:p>
      </dgm:t>
    </dgm:pt>
    <dgm:pt modelId="{B8944861-D4FE-4F0C-8F7F-EDC4AFD62E94}" type="pres">
      <dgm:prSet presAssocID="{E5AE83A0-823F-485E-84CC-51FD47B56DBC}" presName="node" presStyleLbl="node1" presStyleIdx="5" presStyleCnt="9" custScaleX="128483" custScaleY="116260" custRadScaleRad="103046" custRadScaleInc="-3244">
        <dgm:presLayoutVars>
          <dgm:bulletEnabled val="1"/>
        </dgm:presLayoutVars>
      </dgm:prSet>
      <dgm:spPr/>
      <dgm:t>
        <a:bodyPr/>
        <a:lstStyle/>
        <a:p>
          <a:endParaRPr lang="en-GB"/>
        </a:p>
      </dgm:t>
    </dgm:pt>
    <dgm:pt modelId="{424C8A9A-F53E-44AA-84DF-F73F309263E7}" type="pres">
      <dgm:prSet presAssocID="{49F84676-F3D4-48F4-B595-69684C7AE632}" presName="parTrans" presStyleLbl="sibTrans2D1" presStyleIdx="6" presStyleCnt="9"/>
      <dgm:spPr/>
      <dgm:t>
        <a:bodyPr/>
        <a:lstStyle/>
        <a:p>
          <a:endParaRPr lang="en-GB"/>
        </a:p>
      </dgm:t>
    </dgm:pt>
    <dgm:pt modelId="{FA5A732D-4CDE-4F9E-B708-A45EDBE274FC}" type="pres">
      <dgm:prSet presAssocID="{49F84676-F3D4-48F4-B595-69684C7AE632}" presName="connectorText" presStyleLbl="sibTrans2D1" presStyleIdx="6" presStyleCnt="9"/>
      <dgm:spPr/>
      <dgm:t>
        <a:bodyPr/>
        <a:lstStyle/>
        <a:p>
          <a:endParaRPr lang="en-GB"/>
        </a:p>
      </dgm:t>
    </dgm:pt>
    <dgm:pt modelId="{B91FC729-0485-4D4A-85AB-4E796CCBC9DF}" type="pres">
      <dgm:prSet presAssocID="{98D63057-8BFC-485A-B18E-42961C638E9F}" presName="node" presStyleLbl="node1" presStyleIdx="6" presStyleCnt="9" custScaleX="126442" custScaleY="126232">
        <dgm:presLayoutVars>
          <dgm:bulletEnabled val="1"/>
        </dgm:presLayoutVars>
      </dgm:prSet>
      <dgm:spPr/>
      <dgm:t>
        <a:bodyPr/>
        <a:lstStyle/>
        <a:p>
          <a:endParaRPr lang="en-GB"/>
        </a:p>
      </dgm:t>
    </dgm:pt>
    <dgm:pt modelId="{7430E210-B56D-43E1-A912-98632E0070E8}" type="pres">
      <dgm:prSet presAssocID="{728344C2-3A8C-44B9-983E-711A2DD9C02E}" presName="parTrans" presStyleLbl="sibTrans2D1" presStyleIdx="7" presStyleCnt="9"/>
      <dgm:spPr/>
      <dgm:t>
        <a:bodyPr/>
        <a:lstStyle/>
        <a:p>
          <a:endParaRPr lang="en-GB"/>
        </a:p>
      </dgm:t>
    </dgm:pt>
    <dgm:pt modelId="{EE46FF95-6667-4973-AFB0-BD9B8A0612F9}" type="pres">
      <dgm:prSet presAssocID="{728344C2-3A8C-44B9-983E-711A2DD9C02E}" presName="connectorText" presStyleLbl="sibTrans2D1" presStyleIdx="7" presStyleCnt="9"/>
      <dgm:spPr/>
      <dgm:t>
        <a:bodyPr/>
        <a:lstStyle/>
        <a:p>
          <a:endParaRPr lang="en-GB"/>
        </a:p>
      </dgm:t>
    </dgm:pt>
    <dgm:pt modelId="{1D0590A5-6C47-4F45-A57F-4B234BED99E3}" type="pres">
      <dgm:prSet presAssocID="{B152956A-AE7E-4AD8-AB61-67A67C6AE989}" presName="node" presStyleLbl="node1" presStyleIdx="7" presStyleCnt="9" custScaleX="142891" custScaleY="129630">
        <dgm:presLayoutVars>
          <dgm:bulletEnabled val="1"/>
        </dgm:presLayoutVars>
      </dgm:prSet>
      <dgm:spPr/>
      <dgm:t>
        <a:bodyPr/>
        <a:lstStyle/>
        <a:p>
          <a:endParaRPr lang="en-GB"/>
        </a:p>
      </dgm:t>
    </dgm:pt>
    <dgm:pt modelId="{1325B45A-1D66-4C10-A760-F28891556228}" type="pres">
      <dgm:prSet presAssocID="{25C2F109-8551-41D7-BC9C-FA365488A597}" presName="parTrans" presStyleLbl="sibTrans2D1" presStyleIdx="8" presStyleCnt="9"/>
      <dgm:spPr/>
      <dgm:t>
        <a:bodyPr/>
        <a:lstStyle/>
        <a:p>
          <a:endParaRPr lang="en-GB"/>
        </a:p>
      </dgm:t>
    </dgm:pt>
    <dgm:pt modelId="{D6E26DA6-AAD7-49B3-B42A-DE854FEEBD8C}" type="pres">
      <dgm:prSet presAssocID="{25C2F109-8551-41D7-BC9C-FA365488A597}" presName="connectorText" presStyleLbl="sibTrans2D1" presStyleIdx="8" presStyleCnt="9"/>
      <dgm:spPr/>
      <dgm:t>
        <a:bodyPr/>
        <a:lstStyle/>
        <a:p>
          <a:endParaRPr lang="en-GB"/>
        </a:p>
      </dgm:t>
    </dgm:pt>
    <dgm:pt modelId="{76D79695-4A9B-4DE4-A700-ACEE4B21300C}" type="pres">
      <dgm:prSet presAssocID="{60112482-BCDC-45AB-9C21-DCE2877B71BF}" presName="node" presStyleLbl="node1" presStyleIdx="8" presStyleCnt="9" custScaleX="128700" custScaleY="127634">
        <dgm:presLayoutVars>
          <dgm:bulletEnabled val="1"/>
        </dgm:presLayoutVars>
      </dgm:prSet>
      <dgm:spPr/>
      <dgm:t>
        <a:bodyPr/>
        <a:lstStyle/>
        <a:p>
          <a:endParaRPr lang="en-GB"/>
        </a:p>
      </dgm:t>
    </dgm:pt>
  </dgm:ptLst>
  <dgm:cxnLst>
    <dgm:cxn modelId="{5C9C22D7-9263-4A52-BC14-187659A44CDC}" type="presOf" srcId="{2A24E65A-4EA9-4A20-A992-461E579417F4}" destId="{79DC242E-93FA-40E9-ACDB-B6427E970B75}" srcOrd="0" destOrd="0" presId="urn:microsoft.com/office/officeart/2005/8/layout/radial5"/>
    <dgm:cxn modelId="{973790B6-B66C-4D68-8068-D5081290AECD}" type="presOf" srcId="{49F84676-F3D4-48F4-B595-69684C7AE632}" destId="{FA5A732D-4CDE-4F9E-B708-A45EDBE274FC}" srcOrd="1" destOrd="0" presId="urn:microsoft.com/office/officeart/2005/8/layout/radial5"/>
    <dgm:cxn modelId="{ECC31E9D-5CF9-4348-BB2C-148471ED664B}" type="presOf" srcId="{0892D45F-B2A6-4515-BF7D-DDAD99B212B8}" destId="{C1497C31-36CE-45E4-8EBD-CD4FA44DE47D}" srcOrd="1" destOrd="0" presId="urn:microsoft.com/office/officeart/2005/8/layout/radial5"/>
    <dgm:cxn modelId="{4A676F01-FCA5-4704-9EB8-FD75F5FE04DF}" type="presOf" srcId="{6A3F1BBF-434A-42E1-A947-DA46E7D0DE8F}" destId="{461EBF76-7ACB-4966-A614-C432049D66D3}" srcOrd="0" destOrd="0" presId="urn:microsoft.com/office/officeart/2005/8/layout/radial5"/>
    <dgm:cxn modelId="{9C2D695A-5254-489F-8477-23578A4DC30D}" type="presOf" srcId="{680B2F8F-08C2-4435-830B-D02ECBC40078}" destId="{F53EEBC3-2DE3-426B-88A4-3FD2DF4A9096}" srcOrd="0" destOrd="0" presId="urn:microsoft.com/office/officeart/2005/8/layout/radial5"/>
    <dgm:cxn modelId="{BF99421D-E14F-4FB2-B7AA-CCD1A167D752}" srcId="{5B93A17D-D3EC-47E7-B8E6-B4D4CAD59A8D}" destId="{3E82A629-44AE-44B9-B7C5-52636560B085}" srcOrd="1" destOrd="0" parTransId="{3AFAFD23-0231-4E12-9CA2-0A1B4966130F}" sibTransId="{FD560051-024A-4ECF-AB4D-726AED629F48}"/>
    <dgm:cxn modelId="{71479688-6695-4579-A9BD-77D25AE48CE1}" type="presOf" srcId="{684DA5C0-F452-46C0-A1F1-8391B35EB685}" destId="{DC1E38F8-A874-4850-8608-29A66616A624}" srcOrd="0" destOrd="0" presId="urn:microsoft.com/office/officeart/2005/8/layout/radial5"/>
    <dgm:cxn modelId="{05AAC5E4-2A5B-4C3F-93D0-5945918E04AC}" type="presOf" srcId="{E5AE83A0-823F-485E-84CC-51FD47B56DBC}" destId="{B8944861-D4FE-4F0C-8F7F-EDC4AFD62E94}" srcOrd="0" destOrd="0" presId="urn:microsoft.com/office/officeart/2005/8/layout/radial5"/>
    <dgm:cxn modelId="{F8F69A7C-5716-4C75-989A-81F157128B92}" type="presOf" srcId="{A553A910-02B4-4877-A6A6-EEEB97D40BD2}" destId="{EC788032-5B50-4DF3-A223-4999F9935753}" srcOrd="0" destOrd="0" presId="urn:microsoft.com/office/officeart/2005/8/layout/radial5"/>
    <dgm:cxn modelId="{70C65B80-A525-4221-B80A-8C3ECB37302B}" srcId="{5B93A17D-D3EC-47E7-B8E6-B4D4CAD59A8D}" destId="{B152956A-AE7E-4AD8-AB61-67A67C6AE989}" srcOrd="7" destOrd="0" parTransId="{728344C2-3A8C-44B9-983E-711A2DD9C02E}" sibTransId="{D1F5F4EF-6709-4C29-B9BD-838B1CEE50DF}"/>
    <dgm:cxn modelId="{BD23024B-E81E-4A9B-89B7-18D774970B9B}" type="presOf" srcId="{0174B776-5626-4620-AFBF-DEACB5EBCAE5}" destId="{D77FFEA7-1931-4C81-8B7B-CDD5EA9C3AB0}" srcOrd="0" destOrd="0" presId="urn:microsoft.com/office/officeart/2005/8/layout/radial5"/>
    <dgm:cxn modelId="{047B9DE8-1F15-4DE6-800E-300C63D61C03}" srcId="{5B93A17D-D3EC-47E7-B8E6-B4D4CAD59A8D}" destId="{6A3F1BBF-434A-42E1-A947-DA46E7D0DE8F}" srcOrd="0" destOrd="0" parTransId="{684DA5C0-F452-46C0-A1F1-8391B35EB685}" sibTransId="{037365A7-F4DA-48E9-B071-E64966E7EB1D}"/>
    <dgm:cxn modelId="{D5278387-C8D0-4B7C-80A3-2816B8B91CC3}" type="presOf" srcId="{684DA5C0-F452-46C0-A1F1-8391B35EB685}" destId="{0928CF9A-7C46-4224-9CF6-FFB4CFDAF1CA}" srcOrd="1" destOrd="0" presId="urn:microsoft.com/office/officeart/2005/8/layout/radial5"/>
    <dgm:cxn modelId="{14970EE9-21E6-41BC-9BAA-AE3107679780}" type="presOf" srcId="{60112482-BCDC-45AB-9C21-DCE2877B71BF}" destId="{76D79695-4A9B-4DE4-A700-ACEE4B21300C}" srcOrd="0" destOrd="0" presId="urn:microsoft.com/office/officeart/2005/8/layout/radial5"/>
    <dgm:cxn modelId="{87EBF3EA-D50F-4084-BC01-7FEFCDBA3EA1}" type="presOf" srcId="{3E82A629-44AE-44B9-B7C5-52636560B085}" destId="{E3409B36-3FED-4AF6-9B35-54D375DF1370}" srcOrd="0" destOrd="0" presId="urn:microsoft.com/office/officeart/2005/8/layout/radial5"/>
    <dgm:cxn modelId="{B50D082C-0B4C-4D09-AEC8-F1425CC4E950}" type="presOf" srcId="{2D3A2A27-22FE-499B-A9F2-60FB70EF347C}" destId="{98CAD161-4D7D-40DC-989B-51D39A9A28ED}" srcOrd="0" destOrd="0" presId="urn:microsoft.com/office/officeart/2005/8/layout/radial5"/>
    <dgm:cxn modelId="{87CFDE71-57D1-4CA1-B3A9-892E91DD02BF}" type="presOf" srcId="{B152956A-AE7E-4AD8-AB61-67A67C6AE989}" destId="{1D0590A5-6C47-4F45-A57F-4B234BED99E3}" srcOrd="0" destOrd="0" presId="urn:microsoft.com/office/officeart/2005/8/layout/radial5"/>
    <dgm:cxn modelId="{5CC45C77-BB1B-4DD0-9CC1-B4CAB415041F}" type="presOf" srcId="{728344C2-3A8C-44B9-983E-711A2DD9C02E}" destId="{7430E210-B56D-43E1-A912-98632E0070E8}" srcOrd="0" destOrd="0" presId="urn:microsoft.com/office/officeart/2005/8/layout/radial5"/>
    <dgm:cxn modelId="{830AFA30-79F4-4A64-85AB-87CC258F85AB}" type="presOf" srcId="{25C2F109-8551-41D7-BC9C-FA365488A597}" destId="{1325B45A-1D66-4C10-A760-F28891556228}" srcOrd="0" destOrd="0" presId="urn:microsoft.com/office/officeart/2005/8/layout/radial5"/>
    <dgm:cxn modelId="{F2E02ECE-A667-42EF-B4CD-00A31E38245E}" type="presOf" srcId="{3AFAFD23-0231-4E12-9CA2-0A1B4966130F}" destId="{C95414D6-CAC1-4B1E-8072-85672D5E15D9}" srcOrd="1" destOrd="0" presId="urn:microsoft.com/office/officeart/2005/8/layout/radial5"/>
    <dgm:cxn modelId="{7A4859F3-1642-46A8-8E5F-697382CF3565}" srcId="{5B93A17D-D3EC-47E7-B8E6-B4D4CAD59A8D}" destId="{2A24E65A-4EA9-4A20-A992-461E579417F4}" srcOrd="4" destOrd="0" parTransId="{CC80E0E1-1CC1-49FB-8EE6-BABAF07A08C1}" sibTransId="{8F1659BF-2A19-4EC5-9060-751DB63CE11C}"/>
    <dgm:cxn modelId="{BD1D206B-E29C-4806-A94B-1565E6C490CC}" type="presOf" srcId="{5B93A17D-D3EC-47E7-B8E6-B4D4CAD59A8D}" destId="{0B9BD3FC-EA92-4651-B1B6-3713070A53F9}" srcOrd="0" destOrd="0" presId="urn:microsoft.com/office/officeart/2005/8/layout/radial5"/>
    <dgm:cxn modelId="{BB86CD61-8EF9-423F-9913-37471CF542F1}" srcId="{5B93A17D-D3EC-47E7-B8E6-B4D4CAD59A8D}" destId="{E5AE83A0-823F-485E-84CC-51FD47B56DBC}" srcOrd="5" destOrd="0" parTransId="{2D3A2A27-22FE-499B-A9F2-60FB70EF347C}" sibTransId="{2A741A72-CC49-424C-A2AA-7FDE78B2E84F}"/>
    <dgm:cxn modelId="{636C90B5-4665-4106-A27D-9B2CE4AE9C5D}" type="presOf" srcId="{25C2F109-8551-41D7-BC9C-FA365488A597}" destId="{D6E26DA6-AAD7-49B3-B42A-DE854FEEBD8C}" srcOrd="1" destOrd="0" presId="urn:microsoft.com/office/officeart/2005/8/layout/radial5"/>
    <dgm:cxn modelId="{13EDAE0F-1C56-4337-B77D-F78F8EB37D0F}" type="presOf" srcId="{728344C2-3A8C-44B9-983E-711A2DD9C02E}" destId="{EE46FF95-6667-4973-AFB0-BD9B8A0612F9}" srcOrd="1" destOrd="0" presId="urn:microsoft.com/office/officeart/2005/8/layout/radial5"/>
    <dgm:cxn modelId="{4D7878FF-0ECE-4272-A1A6-2A2EF45F93F4}" type="presOf" srcId="{CC80E0E1-1CC1-49FB-8EE6-BABAF07A08C1}" destId="{2CEDCD0A-EF20-49C1-9160-40482C717E62}" srcOrd="1" destOrd="0" presId="urn:microsoft.com/office/officeart/2005/8/layout/radial5"/>
    <dgm:cxn modelId="{D1444101-EB3C-420A-9BEB-B175B6F02757}" srcId="{5B93A17D-D3EC-47E7-B8E6-B4D4CAD59A8D}" destId="{03F09260-1E7E-4BF1-B36D-D63B24B6BD74}" srcOrd="2" destOrd="0" parTransId="{0174B776-5626-4620-AFBF-DEACB5EBCAE5}" sibTransId="{B78F55B2-F308-4216-8E35-8C78C4133B0C}"/>
    <dgm:cxn modelId="{034A4303-4547-4334-B5BD-EC0384A2CEA1}" type="presOf" srcId="{2D3A2A27-22FE-499B-A9F2-60FB70EF347C}" destId="{6F3F3A7B-3DA5-4D23-9562-8953C8898D3D}" srcOrd="1" destOrd="0" presId="urn:microsoft.com/office/officeart/2005/8/layout/radial5"/>
    <dgm:cxn modelId="{838EC37A-61EC-4146-9754-AC75708C860B}" srcId="{5B93A17D-D3EC-47E7-B8E6-B4D4CAD59A8D}" destId="{98D63057-8BFC-485A-B18E-42961C638E9F}" srcOrd="6" destOrd="0" parTransId="{49F84676-F3D4-48F4-B595-69684C7AE632}" sibTransId="{7662DC4B-0768-478E-9682-915B97E2C8E6}"/>
    <dgm:cxn modelId="{72644A08-70A7-4998-986A-BD576F7501DE}" type="presOf" srcId="{CC80E0E1-1CC1-49FB-8EE6-BABAF07A08C1}" destId="{17F7970F-B8A9-4088-A5CE-99240AE427FA}" srcOrd="0" destOrd="0" presId="urn:microsoft.com/office/officeart/2005/8/layout/radial5"/>
    <dgm:cxn modelId="{B4A637FD-83E3-4DB3-AC85-FDE32546B9E9}" srcId="{5B93A17D-D3EC-47E7-B8E6-B4D4CAD59A8D}" destId="{A553A910-02B4-4877-A6A6-EEEB97D40BD2}" srcOrd="3" destOrd="0" parTransId="{0892D45F-B2A6-4515-BF7D-DDAD99B212B8}" sibTransId="{3F9C2474-456A-4644-B42B-B4C6DFDD18C0}"/>
    <dgm:cxn modelId="{AC275395-49E0-402B-9331-60A20D456CA5}" type="presOf" srcId="{3AFAFD23-0231-4E12-9CA2-0A1B4966130F}" destId="{8A7150D8-6A97-4A60-804B-386963938E71}" srcOrd="0" destOrd="0" presId="urn:microsoft.com/office/officeart/2005/8/layout/radial5"/>
    <dgm:cxn modelId="{403C3E63-1158-428D-80DE-39A43A40B923}" srcId="{5B93A17D-D3EC-47E7-B8E6-B4D4CAD59A8D}" destId="{60112482-BCDC-45AB-9C21-DCE2877B71BF}" srcOrd="8" destOrd="0" parTransId="{25C2F109-8551-41D7-BC9C-FA365488A597}" sibTransId="{2B228C02-30B0-41F4-A079-32E6554FF454}"/>
    <dgm:cxn modelId="{85993208-9360-42C6-B6AD-8B22A0FC03AB}" type="presOf" srcId="{49F84676-F3D4-48F4-B595-69684C7AE632}" destId="{424C8A9A-F53E-44AA-84DF-F73F309263E7}" srcOrd="0" destOrd="0" presId="urn:microsoft.com/office/officeart/2005/8/layout/radial5"/>
    <dgm:cxn modelId="{5CA32AEF-89AE-4CC6-9149-423737F5B862}" srcId="{680B2F8F-08C2-4435-830B-D02ECBC40078}" destId="{5B93A17D-D3EC-47E7-B8E6-B4D4CAD59A8D}" srcOrd="0" destOrd="0" parTransId="{BA001DEC-C27A-4B0F-A10E-50D68F9C3E45}" sibTransId="{6C7D0257-3184-4CEF-A736-FAF2001DF9A0}"/>
    <dgm:cxn modelId="{2C68A1D3-AE08-414B-A1AF-151D48ABBD9B}" type="presOf" srcId="{98D63057-8BFC-485A-B18E-42961C638E9F}" destId="{B91FC729-0485-4D4A-85AB-4E796CCBC9DF}" srcOrd="0" destOrd="0" presId="urn:microsoft.com/office/officeart/2005/8/layout/radial5"/>
    <dgm:cxn modelId="{95BD29AF-3469-43AE-9857-D5A4629E3DDE}" type="presOf" srcId="{0892D45F-B2A6-4515-BF7D-DDAD99B212B8}" destId="{75F61A8E-238E-4924-B3CE-BD6315F144A8}" srcOrd="0" destOrd="0" presId="urn:microsoft.com/office/officeart/2005/8/layout/radial5"/>
    <dgm:cxn modelId="{0BC4C7D5-C437-4B0F-83F4-04772912912E}" type="presOf" srcId="{03F09260-1E7E-4BF1-B36D-D63B24B6BD74}" destId="{50553EA9-E3E7-4D15-B863-841D355D873A}" srcOrd="0" destOrd="0" presId="urn:microsoft.com/office/officeart/2005/8/layout/radial5"/>
    <dgm:cxn modelId="{B20036A3-6C70-4622-8FD1-7109BEE46FA1}" type="presOf" srcId="{0174B776-5626-4620-AFBF-DEACB5EBCAE5}" destId="{7359DEBF-9337-4E49-8663-C2116D5FD8C9}" srcOrd="1" destOrd="0" presId="urn:microsoft.com/office/officeart/2005/8/layout/radial5"/>
    <dgm:cxn modelId="{59BE4757-1743-414C-BA3D-DE31FB934008}" type="presParOf" srcId="{F53EEBC3-2DE3-426B-88A4-3FD2DF4A9096}" destId="{0B9BD3FC-EA92-4651-B1B6-3713070A53F9}" srcOrd="0" destOrd="0" presId="urn:microsoft.com/office/officeart/2005/8/layout/radial5"/>
    <dgm:cxn modelId="{1A4C7735-AE56-49F8-9D2E-FFD109D603EB}" type="presParOf" srcId="{F53EEBC3-2DE3-426B-88A4-3FD2DF4A9096}" destId="{DC1E38F8-A874-4850-8608-29A66616A624}" srcOrd="1" destOrd="0" presId="urn:microsoft.com/office/officeart/2005/8/layout/radial5"/>
    <dgm:cxn modelId="{C41EA24E-CE6A-4BDC-BD10-7120FFC07E2E}" type="presParOf" srcId="{DC1E38F8-A874-4850-8608-29A66616A624}" destId="{0928CF9A-7C46-4224-9CF6-FFB4CFDAF1CA}" srcOrd="0" destOrd="0" presId="urn:microsoft.com/office/officeart/2005/8/layout/radial5"/>
    <dgm:cxn modelId="{DD06525D-C0A3-4302-A577-EBD78B69732E}" type="presParOf" srcId="{F53EEBC3-2DE3-426B-88A4-3FD2DF4A9096}" destId="{461EBF76-7ACB-4966-A614-C432049D66D3}" srcOrd="2" destOrd="0" presId="urn:microsoft.com/office/officeart/2005/8/layout/radial5"/>
    <dgm:cxn modelId="{620066AD-5B67-44E0-8E3D-1475F07E5BB4}" type="presParOf" srcId="{F53EEBC3-2DE3-426B-88A4-3FD2DF4A9096}" destId="{8A7150D8-6A97-4A60-804B-386963938E71}" srcOrd="3" destOrd="0" presId="urn:microsoft.com/office/officeart/2005/8/layout/radial5"/>
    <dgm:cxn modelId="{C55C1C14-7AEE-4382-ADDC-73953F27DB35}" type="presParOf" srcId="{8A7150D8-6A97-4A60-804B-386963938E71}" destId="{C95414D6-CAC1-4B1E-8072-85672D5E15D9}" srcOrd="0" destOrd="0" presId="urn:microsoft.com/office/officeart/2005/8/layout/radial5"/>
    <dgm:cxn modelId="{38FD1A6C-BFD7-415B-8D4E-770D5C989943}" type="presParOf" srcId="{F53EEBC3-2DE3-426B-88A4-3FD2DF4A9096}" destId="{E3409B36-3FED-4AF6-9B35-54D375DF1370}" srcOrd="4" destOrd="0" presId="urn:microsoft.com/office/officeart/2005/8/layout/radial5"/>
    <dgm:cxn modelId="{5A96C6BC-47BC-4B5C-9D8E-7A27E0A0E6AB}" type="presParOf" srcId="{F53EEBC3-2DE3-426B-88A4-3FD2DF4A9096}" destId="{D77FFEA7-1931-4C81-8B7B-CDD5EA9C3AB0}" srcOrd="5" destOrd="0" presId="urn:microsoft.com/office/officeart/2005/8/layout/radial5"/>
    <dgm:cxn modelId="{8D001A27-4BE9-486C-954B-139C43543B10}" type="presParOf" srcId="{D77FFEA7-1931-4C81-8B7B-CDD5EA9C3AB0}" destId="{7359DEBF-9337-4E49-8663-C2116D5FD8C9}" srcOrd="0" destOrd="0" presId="urn:microsoft.com/office/officeart/2005/8/layout/radial5"/>
    <dgm:cxn modelId="{BAD30099-1C30-4CC1-BD03-95A69FB5A891}" type="presParOf" srcId="{F53EEBC3-2DE3-426B-88A4-3FD2DF4A9096}" destId="{50553EA9-E3E7-4D15-B863-841D355D873A}" srcOrd="6" destOrd="0" presId="urn:microsoft.com/office/officeart/2005/8/layout/radial5"/>
    <dgm:cxn modelId="{CA809793-756C-4E54-A78F-625D566A36F8}" type="presParOf" srcId="{F53EEBC3-2DE3-426B-88A4-3FD2DF4A9096}" destId="{75F61A8E-238E-4924-B3CE-BD6315F144A8}" srcOrd="7" destOrd="0" presId="urn:microsoft.com/office/officeart/2005/8/layout/radial5"/>
    <dgm:cxn modelId="{E7061226-77CC-40DF-BEDE-3901D7B0A147}" type="presParOf" srcId="{75F61A8E-238E-4924-B3CE-BD6315F144A8}" destId="{C1497C31-36CE-45E4-8EBD-CD4FA44DE47D}" srcOrd="0" destOrd="0" presId="urn:microsoft.com/office/officeart/2005/8/layout/radial5"/>
    <dgm:cxn modelId="{AD5E6F61-57CB-47A2-B6F9-D1C9047F6A50}" type="presParOf" srcId="{F53EEBC3-2DE3-426B-88A4-3FD2DF4A9096}" destId="{EC788032-5B50-4DF3-A223-4999F9935753}" srcOrd="8" destOrd="0" presId="urn:microsoft.com/office/officeart/2005/8/layout/radial5"/>
    <dgm:cxn modelId="{912E4000-C79C-469A-AFB1-1EC67C28419A}" type="presParOf" srcId="{F53EEBC3-2DE3-426B-88A4-3FD2DF4A9096}" destId="{17F7970F-B8A9-4088-A5CE-99240AE427FA}" srcOrd="9" destOrd="0" presId="urn:microsoft.com/office/officeart/2005/8/layout/radial5"/>
    <dgm:cxn modelId="{CFAE5D3C-18F0-4208-ADED-8D7809DE97D9}" type="presParOf" srcId="{17F7970F-B8A9-4088-A5CE-99240AE427FA}" destId="{2CEDCD0A-EF20-49C1-9160-40482C717E62}" srcOrd="0" destOrd="0" presId="urn:microsoft.com/office/officeart/2005/8/layout/radial5"/>
    <dgm:cxn modelId="{7082391E-60D3-4D14-9D67-AED5CD8DBB71}" type="presParOf" srcId="{F53EEBC3-2DE3-426B-88A4-3FD2DF4A9096}" destId="{79DC242E-93FA-40E9-ACDB-B6427E970B75}" srcOrd="10" destOrd="0" presId="urn:microsoft.com/office/officeart/2005/8/layout/radial5"/>
    <dgm:cxn modelId="{AA188183-AA13-4163-8B1A-E9CDC0A242F7}" type="presParOf" srcId="{F53EEBC3-2DE3-426B-88A4-3FD2DF4A9096}" destId="{98CAD161-4D7D-40DC-989B-51D39A9A28ED}" srcOrd="11" destOrd="0" presId="urn:microsoft.com/office/officeart/2005/8/layout/radial5"/>
    <dgm:cxn modelId="{A2FA3912-3B95-4E43-AAE5-1CAF951F7457}" type="presParOf" srcId="{98CAD161-4D7D-40DC-989B-51D39A9A28ED}" destId="{6F3F3A7B-3DA5-4D23-9562-8953C8898D3D}" srcOrd="0" destOrd="0" presId="urn:microsoft.com/office/officeart/2005/8/layout/radial5"/>
    <dgm:cxn modelId="{081F2A14-A56F-44E2-9BB1-325ADAA9EBBC}" type="presParOf" srcId="{F53EEBC3-2DE3-426B-88A4-3FD2DF4A9096}" destId="{B8944861-D4FE-4F0C-8F7F-EDC4AFD62E94}" srcOrd="12" destOrd="0" presId="urn:microsoft.com/office/officeart/2005/8/layout/radial5"/>
    <dgm:cxn modelId="{E128B4A6-10D2-4784-BFA2-63E46A8AEE36}" type="presParOf" srcId="{F53EEBC3-2DE3-426B-88A4-3FD2DF4A9096}" destId="{424C8A9A-F53E-44AA-84DF-F73F309263E7}" srcOrd="13" destOrd="0" presId="urn:microsoft.com/office/officeart/2005/8/layout/radial5"/>
    <dgm:cxn modelId="{37BB1EA2-0548-4E34-8020-55AE205A4E00}" type="presParOf" srcId="{424C8A9A-F53E-44AA-84DF-F73F309263E7}" destId="{FA5A732D-4CDE-4F9E-B708-A45EDBE274FC}" srcOrd="0" destOrd="0" presId="urn:microsoft.com/office/officeart/2005/8/layout/radial5"/>
    <dgm:cxn modelId="{B5521878-5D49-440C-B0C4-89D8B4CB0C4D}" type="presParOf" srcId="{F53EEBC3-2DE3-426B-88A4-3FD2DF4A9096}" destId="{B91FC729-0485-4D4A-85AB-4E796CCBC9DF}" srcOrd="14" destOrd="0" presId="urn:microsoft.com/office/officeart/2005/8/layout/radial5"/>
    <dgm:cxn modelId="{CC180AAD-7FF2-4DD3-A40D-91815FC82D9F}" type="presParOf" srcId="{F53EEBC3-2DE3-426B-88A4-3FD2DF4A9096}" destId="{7430E210-B56D-43E1-A912-98632E0070E8}" srcOrd="15" destOrd="0" presId="urn:microsoft.com/office/officeart/2005/8/layout/radial5"/>
    <dgm:cxn modelId="{E0B45E58-4A28-4AF2-A4C3-7910FE9244F3}" type="presParOf" srcId="{7430E210-B56D-43E1-A912-98632E0070E8}" destId="{EE46FF95-6667-4973-AFB0-BD9B8A0612F9}" srcOrd="0" destOrd="0" presId="urn:microsoft.com/office/officeart/2005/8/layout/radial5"/>
    <dgm:cxn modelId="{5A27ED0B-535B-4AD1-8E6E-A2DC3D063B5C}" type="presParOf" srcId="{F53EEBC3-2DE3-426B-88A4-3FD2DF4A9096}" destId="{1D0590A5-6C47-4F45-A57F-4B234BED99E3}" srcOrd="16" destOrd="0" presId="urn:microsoft.com/office/officeart/2005/8/layout/radial5"/>
    <dgm:cxn modelId="{FB64FD52-44B9-47BA-82DC-E6E4257551C8}" type="presParOf" srcId="{F53EEBC3-2DE3-426B-88A4-3FD2DF4A9096}" destId="{1325B45A-1D66-4C10-A760-F28891556228}" srcOrd="17" destOrd="0" presId="urn:microsoft.com/office/officeart/2005/8/layout/radial5"/>
    <dgm:cxn modelId="{11D9411E-4FBA-4F37-A9AC-2C0127C1D400}" type="presParOf" srcId="{1325B45A-1D66-4C10-A760-F28891556228}" destId="{D6E26DA6-AAD7-49B3-B42A-DE854FEEBD8C}" srcOrd="0" destOrd="0" presId="urn:microsoft.com/office/officeart/2005/8/layout/radial5"/>
    <dgm:cxn modelId="{4D8ABF39-A85F-4903-AD74-05D1C1959591}" type="presParOf" srcId="{F53EEBC3-2DE3-426B-88A4-3FD2DF4A9096}" destId="{76D79695-4A9B-4DE4-A700-ACEE4B21300C}" srcOrd="18"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0B2F8F-08C2-4435-830B-D02ECBC40078}" type="doc">
      <dgm:prSet loTypeId="urn:microsoft.com/office/officeart/2005/8/layout/radial5" loCatId="relationship" qsTypeId="urn:microsoft.com/office/officeart/2005/8/quickstyle/simple1" qsCatId="simple" csTypeId="urn:microsoft.com/office/officeart/2005/8/colors/colorful1" csCatId="colorful" phldr="1"/>
      <dgm:spPr/>
      <dgm:t>
        <a:bodyPr/>
        <a:lstStyle/>
        <a:p>
          <a:endParaRPr lang="en-GB"/>
        </a:p>
      </dgm:t>
    </dgm:pt>
    <dgm:pt modelId="{172B347F-6A6D-424D-A78F-A723240E54DC}">
      <dgm:prSet phldrT="[Text]" custT="1"/>
      <dgm:spPr/>
      <dgm:t>
        <a:bodyPr/>
        <a:lstStyle/>
        <a:p>
          <a:pPr algn="ctr"/>
          <a:r>
            <a:rPr lang="en-GB" sz="1100" dirty="0" smtClean="0"/>
            <a:t>Remove risk of exacerbations caused by anxieties and stress by supporting self care, promoting self management and creating trust</a:t>
          </a:r>
        </a:p>
        <a:p>
          <a:pPr algn="ctr"/>
          <a:endParaRPr lang="en-GB" sz="1100" dirty="0">
            <a:solidFill>
              <a:schemeClr val="bg1"/>
            </a:solidFill>
          </a:endParaRPr>
        </a:p>
      </dgm:t>
    </dgm:pt>
    <dgm:pt modelId="{4EB72A44-420C-4582-835C-ED523FD506C2}" type="parTrans" cxnId="{5B8D16B2-085F-4FFE-9611-DAC1D9848BF8}">
      <dgm:prSet/>
      <dgm:spPr/>
      <dgm:t>
        <a:bodyPr/>
        <a:lstStyle/>
        <a:p>
          <a:endParaRPr lang="en-GB" sz="3600"/>
        </a:p>
      </dgm:t>
    </dgm:pt>
    <dgm:pt modelId="{691FF910-4FED-4B1E-8A2A-608BCC7F2CF8}" type="sibTrans" cxnId="{5B8D16B2-085F-4FFE-9611-DAC1D9848BF8}">
      <dgm:prSet/>
      <dgm:spPr/>
      <dgm:t>
        <a:bodyPr/>
        <a:lstStyle/>
        <a:p>
          <a:endParaRPr lang="en-GB" sz="3600"/>
        </a:p>
      </dgm:t>
    </dgm:pt>
    <dgm:pt modelId="{09D73453-9648-4F57-BB3B-103B15860112}">
      <dgm:prSet custT="1"/>
      <dgm:spPr/>
      <dgm:t>
        <a:bodyPr/>
        <a:lstStyle/>
        <a:p>
          <a:r>
            <a:rPr lang="en-GB" sz="1100" dirty="0" smtClean="0"/>
            <a:t>Work with community support teams/link workers to follow up  missed appointments</a:t>
          </a:r>
          <a:endParaRPr lang="en-GB" sz="1100" dirty="0"/>
        </a:p>
      </dgm:t>
    </dgm:pt>
    <dgm:pt modelId="{4C02B537-0FA9-42A9-9DA0-B9C115083B6D}" type="parTrans" cxnId="{7C794983-01BC-44CF-A3DF-7AADE40ED307}">
      <dgm:prSet/>
      <dgm:spPr/>
      <dgm:t>
        <a:bodyPr/>
        <a:lstStyle/>
        <a:p>
          <a:endParaRPr lang="en-GB" dirty="0"/>
        </a:p>
      </dgm:t>
    </dgm:pt>
    <dgm:pt modelId="{4525B01C-67E4-46FE-9967-7A2621EBFEC9}" type="sibTrans" cxnId="{7C794983-01BC-44CF-A3DF-7AADE40ED307}">
      <dgm:prSet/>
      <dgm:spPr/>
      <dgm:t>
        <a:bodyPr/>
        <a:lstStyle/>
        <a:p>
          <a:endParaRPr lang="en-GB"/>
        </a:p>
      </dgm:t>
    </dgm:pt>
    <dgm:pt modelId="{B152956A-AE7E-4AD8-AB61-67A67C6AE989}">
      <dgm:prSet custT="1"/>
      <dgm:spPr/>
      <dgm:t>
        <a:bodyPr/>
        <a:lstStyle/>
        <a:p>
          <a:r>
            <a:rPr lang="en-GB" sz="1200" dirty="0" smtClean="0"/>
            <a:t>Making Every Contact Count </a:t>
          </a:r>
          <a:r>
            <a:rPr lang="en-GB" sz="2000" dirty="0" smtClean="0"/>
            <a:t>(MECC)</a:t>
          </a:r>
          <a:endParaRPr lang="en-GB" sz="2000" dirty="0"/>
        </a:p>
      </dgm:t>
    </dgm:pt>
    <dgm:pt modelId="{728344C2-3A8C-44B9-983E-711A2DD9C02E}" type="parTrans" cxnId="{70C65B80-A525-4221-B80A-8C3ECB37302B}">
      <dgm:prSet/>
      <dgm:spPr/>
      <dgm:t>
        <a:bodyPr/>
        <a:lstStyle/>
        <a:p>
          <a:endParaRPr lang="en-GB" dirty="0"/>
        </a:p>
      </dgm:t>
    </dgm:pt>
    <dgm:pt modelId="{D1F5F4EF-6709-4C29-B9BD-838B1CEE50DF}" type="sibTrans" cxnId="{70C65B80-A525-4221-B80A-8C3ECB37302B}">
      <dgm:prSet/>
      <dgm:spPr/>
      <dgm:t>
        <a:bodyPr/>
        <a:lstStyle/>
        <a:p>
          <a:endParaRPr lang="en-GB"/>
        </a:p>
      </dgm:t>
    </dgm:pt>
    <dgm:pt modelId="{5B93A17D-D3EC-47E7-B8E6-B4D4CAD59A8D}">
      <dgm:prSet custT="1"/>
      <dgm:spPr/>
      <dgm:t>
        <a:bodyPr/>
        <a:lstStyle/>
        <a:p>
          <a:r>
            <a:rPr lang="en-GB" sz="1100" dirty="0" smtClean="0"/>
            <a:t>Provide on-going reassurance and general support, develop a system strategy that develops trust in health and care</a:t>
          </a:r>
          <a:endParaRPr lang="en-GB" sz="1100" dirty="0"/>
        </a:p>
      </dgm:t>
    </dgm:pt>
    <dgm:pt modelId="{BA001DEC-C27A-4B0F-A10E-50D68F9C3E45}" type="parTrans" cxnId="{5CA32AEF-89AE-4CC6-9149-423737F5B862}">
      <dgm:prSet/>
      <dgm:spPr/>
      <dgm:t>
        <a:bodyPr/>
        <a:lstStyle/>
        <a:p>
          <a:endParaRPr lang="en-GB" dirty="0"/>
        </a:p>
      </dgm:t>
    </dgm:pt>
    <dgm:pt modelId="{6C7D0257-3184-4CEF-A736-FAF2001DF9A0}" type="sibTrans" cxnId="{5CA32AEF-89AE-4CC6-9149-423737F5B862}">
      <dgm:prSet/>
      <dgm:spPr/>
      <dgm:t>
        <a:bodyPr/>
        <a:lstStyle/>
        <a:p>
          <a:endParaRPr lang="en-GB"/>
        </a:p>
      </dgm:t>
    </dgm:pt>
    <dgm:pt modelId="{9CF4A045-5636-4348-B3B2-0E728E0A2B01}">
      <dgm:prSet/>
      <dgm:spPr/>
      <dgm:t>
        <a:bodyPr/>
        <a:lstStyle/>
        <a:p>
          <a:r>
            <a:rPr lang="en-GB" dirty="0" smtClean="0"/>
            <a:t>Model unmet need, to prevent further escalation</a:t>
          </a:r>
          <a:endParaRPr lang="en-GB" dirty="0"/>
        </a:p>
      </dgm:t>
    </dgm:pt>
    <dgm:pt modelId="{4596F533-0F01-44C0-8A08-34B6A5698CFB}" type="parTrans" cxnId="{379AB590-A844-4F1A-8400-50DC99AEB945}">
      <dgm:prSet/>
      <dgm:spPr/>
      <dgm:t>
        <a:bodyPr/>
        <a:lstStyle/>
        <a:p>
          <a:endParaRPr lang="en-GB" dirty="0"/>
        </a:p>
      </dgm:t>
    </dgm:pt>
    <dgm:pt modelId="{2490CF28-9D1C-4D4B-B27C-F9F4846E302A}" type="sibTrans" cxnId="{379AB590-A844-4F1A-8400-50DC99AEB945}">
      <dgm:prSet/>
      <dgm:spPr/>
      <dgm:t>
        <a:bodyPr/>
        <a:lstStyle/>
        <a:p>
          <a:endParaRPr lang="en-GB"/>
        </a:p>
      </dgm:t>
    </dgm:pt>
    <dgm:pt modelId="{BA30D2C9-5BC9-42ED-AD0D-652160B8F2C7}">
      <dgm:prSet custT="1"/>
      <dgm:spPr/>
      <dgm:t>
        <a:bodyPr/>
        <a:lstStyle/>
        <a:p>
          <a:r>
            <a:rPr lang="en-GB" sz="1000" dirty="0" smtClean="0">
              <a:latin typeface="Arial" panose="020B0604020202020204" pitchFamily="34" charset="0"/>
              <a:cs typeface="Arial" panose="020B0604020202020204" pitchFamily="34" charset="0"/>
            </a:rPr>
            <a:t>Targeted support for:- </a:t>
          </a:r>
        </a:p>
        <a:p>
          <a:r>
            <a:rPr lang="en-GB" sz="1000" dirty="0" smtClean="0">
              <a:latin typeface="Arial" panose="020B0604020202020204" pitchFamily="34" charset="0"/>
              <a:cs typeface="Arial" panose="020B0604020202020204" pitchFamily="34" charset="0"/>
            </a:rPr>
            <a:t>Those dependent on technology for disease management, oxygen dependent, dependent on ventricular assist devices, on  chronic dialysis, immunosuppressed, transplant patients, end-stage chronic disease, pregnancy, and those with BMI ≥40 kg/m2. </a:t>
          </a:r>
          <a:endParaRPr lang="en-GB" sz="1000" dirty="0">
            <a:latin typeface="Arial" panose="020B0604020202020204" pitchFamily="34" charset="0"/>
            <a:cs typeface="Arial" panose="020B0604020202020204" pitchFamily="34" charset="0"/>
          </a:endParaRPr>
        </a:p>
      </dgm:t>
    </dgm:pt>
    <dgm:pt modelId="{25247A64-DBC9-4A60-BFCB-B9CC57E9167A}" type="parTrans" cxnId="{18DBAFBE-08CC-4D7B-A902-85F6115A5CA3}">
      <dgm:prSet/>
      <dgm:spPr/>
      <dgm:t>
        <a:bodyPr/>
        <a:lstStyle/>
        <a:p>
          <a:endParaRPr lang="en-GB"/>
        </a:p>
      </dgm:t>
    </dgm:pt>
    <dgm:pt modelId="{D61137A6-C0F2-4924-96B6-FD1EF460D14D}" type="sibTrans" cxnId="{18DBAFBE-08CC-4D7B-A902-85F6115A5CA3}">
      <dgm:prSet/>
      <dgm:spPr/>
      <dgm:t>
        <a:bodyPr/>
        <a:lstStyle/>
        <a:p>
          <a:endParaRPr lang="en-GB"/>
        </a:p>
      </dgm:t>
    </dgm:pt>
    <dgm:pt modelId="{B54CF1E2-E2E7-4A3D-8731-FE7CA6F28D76}">
      <dgm:prSet/>
      <dgm:spPr/>
      <dgm:t>
        <a:bodyPr/>
        <a:lstStyle/>
        <a:p>
          <a:r>
            <a:rPr lang="en-GB" dirty="0" smtClean="0"/>
            <a:t>prepare for winter months.  Focus on Hypertension, diabetes and respiratory services</a:t>
          </a:r>
          <a:endParaRPr lang="en-GB" dirty="0"/>
        </a:p>
      </dgm:t>
    </dgm:pt>
    <dgm:pt modelId="{B8D423BF-8918-4A5D-B2C0-DA1A54EDD030}" type="sibTrans" cxnId="{0DEF2F42-C196-448D-B0FB-7D4E91B56C19}">
      <dgm:prSet/>
      <dgm:spPr/>
      <dgm:t>
        <a:bodyPr/>
        <a:lstStyle/>
        <a:p>
          <a:endParaRPr lang="en-GB"/>
        </a:p>
      </dgm:t>
    </dgm:pt>
    <dgm:pt modelId="{FA60A94A-CF78-4132-BBBC-7354AC18ACEE}" type="parTrans" cxnId="{0DEF2F42-C196-448D-B0FB-7D4E91B56C19}">
      <dgm:prSet/>
      <dgm:spPr/>
      <dgm:t>
        <a:bodyPr/>
        <a:lstStyle/>
        <a:p>
          <a:endParaRPr lang="en-GB" dirty="0"/>
        </a:p>
      </dgm:t>
    </dgm:pt>
    <dgm:pt modelId="{D598D07F-00CA-4D2B-AB0C-8629E03FB4B4}">
      <dgm:prSet custT="1"/>
      <dgm:spPr/>
      <dgm:t>
        <a:bodyPr/>
        <a:lstStyle/>
        <a:p>
          <a:r>
            <a:rPr lang="en-GB" sz="1200" dirty="0" smtClean="0"/>
            <a:t>Ensure provision of mental and emotional wellbeing self-care information (e.g. 5 ways to wellbeing</a:t>
          </a:r>
          <a:endParaRPr lang="en-GB" sz="1200" dirty="0"/>
        </a:p>
      </dgm:t>
    </dgm:pt>
    <dgm:pt modelId="{BE027EFA-A139-44B3-973C-0217105864DE}" type="parTrans" cxnId="{BC42293A-DE03-45DA-8F73-9B6186BA1915}">
      <dgm:prSet/>
      <dgm:spPr/>
      <dgm:t>
        <a:bodyPr/>
        <a:lstStyle/>
        <a:p>
          <a:endParaRPr lang="en-GB"/>
        </a:p>
      </dgm:t>
    </dgm:pt>
    <dgm:pt modelId="{CE6BEEB3-0CCD-4ECC-9605-406FDDC99EE6}" type="sibTrans" cxnId="{BC42293A-DE03-45DA-8F73-9B6186BA1915}">
      <dgm:prSet/>
      <dgm:spPr/>
      <dgm:t>
        <a:bodyPr/>
        <a:lstStyle/>
        <a:p>
          <a:endParaRPr lang="en-GB"/>
        </a:p>
      </dgm:t>
    </dgm:pt>
    <dgm:pt modelId="{350DFF6F-D770-4BAB-B4A1-1AADBBFBA1C7}" type="pres">
      <dgm:prSet presAssocID="{680B2F8F-08C2-4435-830B-D02ECBC40078}" presName="Name0" presStyleCnt="0">
        <dgm:presLayoutVars>
          <dgm:chMax val="1"/>
          <dgm:dir/>
          <dgm:animLvl val="ctr"/>
          <dgm:resizeHandles val="exact"/>
        </dgm:presLayoutVars>
      </dgm:prSet>
      <dgm:spPr/>
      <dgm:t>
        <a:bodyPr/>
        <a:lstStyle/>
        <a:p>
          <a:endParaRPr lang="en-GB"/>
        </a:p>
      </dgm:t>
    </dgm:pt>
    <dgm:pt modelId="{08EC0C4F-49CA-4EFF-A6AB-859AC81909A5}" type="pres">
      <dgm:prSet presAssocID="{172B347F-6A6D-424D-A78F-A723240E54DC}" presName="centerShape" presStyleLbl="node0" presStyleIdx="0" presStyleCnt="1" custScaleX="145912" custScaleY="128962"/>
      <dgm:spPr/>
      <dgm:t>
        <a:bodyPr/>
        <a:lstStyle/>
        <a:p>
          <a:endParaRPr lang="en-GB"/>
        </a:p>
      </dgm:t>
    </dgm:pt>
    <dgm:pt modelId="{AFCC32A3-B767-48B0-8A12-228080C20AAF}" type="pres">
      <dgm:prSet presAssocID="{BE027EFA-A139-44B3-973C-0217105864DE}" presName="parTrans" presStyleLbl="sibTrans2D1" presStyleIdx="0" presStyleCnt="7"/>
      <dgm:spPr/>
      <dgm:t>
        <a:bodyPr/>
        <a:lstStyle/>
        <a:p>
          <a:endParaRPr lang="en-GB"/>
        </a:p>
      </dgm:t>
    </dgm:pt>
    <dgm:pt modelId="{B7DFBAEC-A357-457A-94C1-B7AE6C736927}" type="pres">
      <dgm:prSet presAssocID="{BE027EFA-A139-44B3-973C-0217105864DE}" presName="connectorText" presStyleLbl="sibTrans2D1" presStyleIdx="0" presStyleCnt="7"/>
      <dgm:spPr/>
      <dgm:t>
        <a:bodyPr/>
        <a:lstStyle/>
        <a:p>
          <a:endParaRPr lang="en-GB"/>
        </a:p>
      </dgm:t>
    </dgm:pt>
    <dgm:pt modelId="{1638B86B-EA30-4EC1-9417-B30E04596564}" type="pres">
      <dgm:prSet presAssocID="{D598D07F-00CA-4D2B-AB0C-8629E03FB4B4}" presName="node" presStyleLbl="node1" presStyleIdx="0" presStyleCnt="7" custScaleX="119721" custScaleY="104634">
        <dgm:presLayoutVars>
          <dgm:bulletEnabled val="1"/>
        </dgm:presLayoutVars>
      </dgm:prSet>
      <dgm:spPr/>
      <dgm:t>
        <a:bodyPr/>
        <a:lstStyle/>
        <a:p>
          <a:endParaRPr lang="en-GB"/>
        </a:p>
      </dgm:t>
    </dgm:pt>
    <dgm:pt modelId="{20CBCE94-A69F-4610-BA56-1D73BC1466D9}" type="pres">
      <dgm:prSet presAssocID="{FA60A94A-CF78-4132-BBBC-7354AC18ACEE}" presName="parTrans" presStyleLbl="sibTrans2D1" presStyleIdx="1" presStyleCnt="7"/>
      <dgm:spPr/>
      <dgm:t>
        <a:bodyPr/>
        <a:lstStyle/>
        <a:p>
          <a:endParaRPr lang="en-GB"/>
        </a:p>
      </dgm:t>
    </dgm:pt>
    <dgm:pt modelId="{CF649C0F-0077-481F-941B-E25AA798FFA2}" type="pres">
      <dgm:prSet presAssocID="{FA60A94A-CF78-4132-BBBC-7354AC18ACEE}" presName="connectorText" presStyleLbl="sibTrans2D1" presStyleIdx="1" presStyleCnt="7"/>
      <dgm:spPr/>
      <dgm:t>
        <a:bodyPr/>
        <a:lstStyle/>
        <a:p>
          <a:endParaRPr lang="en-GB"/>
        </a:p>
      </dgm:t>
    </dgm:pt>
    <dgm:pt modelId="{A84FAB61-5AFF-41C4-96E4-563C7F6E5788}" type="pres">
      <dgm:prSet presAssocID="{B54CF1E2-E2E7-4A3D-8731-FE7CA6F28D76}" presName="node" presStyleLbl="node1" presStyleIdx="1" presStyleCnt="7" custScaleX="129986" custScaleY="112688">
        <dgm:presLayoutVars>
          <dgm:bulletEnabled val="1"/>
        </dgm:presLayoutVars>
      </dgm:prSet>
      <dgm:spPr/>
      <dgm:t>
        <a:bodyPr/>
        <a:lstStyle/>
        <a:p>
          <a:endParaRPr lang="en-GB"/>
        </a:p>
      </dgm:t>
    </dgm:pt>
    <dgm:pt modelId="{A6DD4F8B-1CCE-4170-BD2D-97E44CFD4E5B}" type="pres">
      <dgm:prSet presAssocID="{BA001DEC-C27A-4B0F-A10E-50D68F9C3E45}" presName="parTrans" presStyleLbl="sibTrans2D1" presStyleIdx="2" presStyleCnt="7"/>
      <dgm:spPr/>
      <dgm:t>
        <a:bodyPr/>
        <a:lstStyle/>
        <a:p>
          <a:endParaRPr lang="en-GB"/>
        </a:p>
      </dgm:t>
    </dgm:pt>
    <dgm:pt modelId="{C2AF15D8-1BA8-4EA2-B63B-974ED90FB515}" type="pres">
      <dgm:prSet presAssocID="{BA001DEC-C27A-4B0F-A10E-50D68F9C3E45}" presName="connectorText" presStyleLbl="sibTrans2D1" presStyleIdx="2" presStyleCnt="7"/>
      <dgm:spPr/>
      <dgm:t>
        <a:bodyPr/>
        <a:lstStyle/>
        <a:p>
          <a:endParaRPr lang="en-GB"/>
        </a:p>
      </dgm:t>
    </dgm:pt>
    <dgm:pt modelId="{3D774BEE-8D0E-4FA8-93E1-D23A23234ED6}" type="pres">
      <dgm:prSet presAssocID="{5B93A17D-D3EC-47E7-B8E6-B4D4CAD59A8D}" presName="node" presStyleLbl="node1" presStyleIdx="2" presStyleCnt="7" custScaleX="130797" custScaleY="127663">
        <dgm:presLayoutVars>
          <dgm:bulletEnabled val="1"/>
        </dgm:presLayoutVars>
      </dgm:prSet>
      <dgm:spPr/>
      <dgm:t>
        <a:bodyPr/>
        <a:lstStyle/>
        <a:p>
          <a:endParaRPr lang="en-GB"/>
        </a:p>
      </dgm:t>
    </dgm:pt>
    <dgm:pt modelId="{02856032-C7C7-4F34-A9B5-7BDB86738101}" type="pres">
      <dgm:prSet presAssocID="{728344C2-3A8C-44B9-983E-711A2DD9C02E}" presName="parTrans" presStyleLbl="sibTrans2D1" presStyleIdx="3" presStyleCnt="7"/>
      <dgm:spPr/>
      <dgm:t>
        <a:bodyPr/>
        <a:lstStyle/>
        <a:p>
          <a:endParaRPr lang="en-GB"/>
        </a:p>
      </dgm:t>
    </dgm:pt>
    <dgm:pt modelId="{F5105E05-F7D2-4F1F-AA0E-095B6D6115A4}" type="pres">
      <dgm:prSet presAssocID="{728344C2-3A8C-44B9-983E-711A2DD9C02E}" presName="connectorText" presStyleLbl="sibTrans2D1" presStyleIdx="3" presStyleCnt="7"/>
      <dgm:spPr/>
      <dgm:t>
        <a:bodyPr/>
        <a:lstStyle/>
        <a:p>
          <a:endParaRPr lang="en-GB"/>
        </a:p>
      </dgm:t>
    </dgm:pt>
    <dgm:pt modelId="{7242B4F2-C495-42F8-8778-4C5942CA2B55}" type="pres">
      <dgm:prSet presAssocID="{B152956A-AE7E-4AD8-AB61-67A67C6AE989}" presName="node" presStyleLbl="node1" presStyleIdx="3" presStyleCnt="7" custScaleX="119897" custScaleY="118381">
        <dgm:presLayoutVars>
          <dgm:bulletEnabled val="1"/>
        </dgm:presLayoutVars>
      </dgm:prSet>
      <dgm:spPr/>
      <dgm:t>
        <a:bodyPr/>
        <a:lstStyle/>
        <a:p>
          <a:endParaRPr lang="en-GB"/>
        </a:p>
      </dgm:t>
    </dgm:pt>
    <dgm:pt modelId="{B0581091-2008-4F94-AED5-5AE207B42CEC}" type="pres">
      <dgm:prSet presAssocID="{4C02B537-0FA9-42A9-9DA0-B9C115083B6D}" presName="parTrans" presStyleLbl="sibTrans2D1" presStyleIdx="4" presStyleCnt="7"/>
      <dgm:spPr/>
      <dgm:t>
        <a:bodyPr/>
        <a:lstStyle/>
        <a:p>
          <a:endParaRPr lang="en-GB"/>
        </a:p>
      </dgm:t>
    </dgm:pt>
    <dgm:pt modelId="{DA8C1427-66C4-4B6F-9F38-2795E7E3A3F1}" type="pres">
      <dgm:prSet presAssocID="{4C02B537-0FA9-42A9-9DA0-B9C115083B6D}" presName="connectorText" presStyleLbl="sibTrans2D1" presStyleIdx="4" presStyleCnt="7"/>
      <dgm:spPr/>
      <dgm:t>
        <a:bodyPr/>
        <a:lstStyle/>
        <a:p>
          <a:endParaRPr lang="en-GB"/>
        </a:p>
      </dgm:t>
    </dgm:pt>
    <dgm:pt modelId="{E86FEFD3-1040-40A5-BC74-C79DB196C1F2}" type="pres">
      <dgm:prSet presAssocID="{09D73453-9648-4F57-BB3B-103B15860112}" presName="node" presStyleLbl="node1" presStyleIdx="4" presStyleCnt="7" custScaleX="131484" custScaleY="130389">
        <dgm:presLayoutVars>
          <dgm:bulletEnabled val="1"/>
        </dgm:presLayoutVars>
      </dgm:prSet>
      <dgm:spPr/>
      <dgm:t>
        <a:bodyPr/>
        <a:lstStyle/>
        <a:p>
          <a:endParaRPr lang="en-GB"/>
        </a:p>
      </dgm:t>
    </dgm:pt>
    <dgm:pt modelId="{8DE4D815-BF6F-4427-84DB-BFD0AB4015F0}" type="pres">
      <dgm:prSet presAssocID="{4596F533-0F01-44C0-8A08-34B6A5698CFB}" presName="parTrans" presStyleLbl="sibTrans2D1" presStyleIdx="5" presStyleCnt="7"/>
      <dgm:spPr/>
      <dgm:t>
        <a:bodyPr/>
        <a:lstStyle/>
        <a:p>
          <a:endParaRPr lang="en-GB"/>
        </a:p>
      </dgm:t>
    </dgm:pt>
    <dgm:pt modelId="{8590567D-63A0-4DE4-A887-0096DE0270B1}" type="pres">
      <dgm:prSet presAssocID="{4596F533-0F01-44C0-8A08-34B6A5698CFB}" presName="connectorText" presStyleLbl="sibTrans2D1" presStyleIdx="5" presStyleCnt="7"/>
      <dgm:spPr/>
      <dgm:t>
        <a:bodyPr/>
        <a:lstStyle/>
        <a:p>
          <a:endParaRPr lang="en-GB"/>
        </a:p>
      </dgm:t>
    </dgm:pt>
    <dgm:pt modelId="{18E0A24E-BACD-4509-BFAE-D20F2BC2207B}" type="pres">
      <dgm:prSet presAssocID="{9CF4A045-5636-4348-B3B2-0E728E0A2B01}" presName="node" presStyleLbl="node1" presStyleIdx="5" presStyleCnt="7" custScaleX="141576" custScaleY="113954">
        <dgm:presLayoutVars>
          <dgm:bulletEnabled val="1"/>
        </dgm:presLayoutVars>
      </dgm:prSet>
      <dgm:spPr/>
      <dgm:t>
        <a:bodyPr/>
        <a:lstStyle/>
        <a:p>
          <a:endParaRPr lang="en-GB"/>
        </a:p>
      </dgm:t>
    </dgm:pt>
    <dgm:pt modelId="{5B87795F-4103-425E-9E7D-12E81A012569}" type="pres">
      <dgm:prSet presAssocID="{25247A64-DBC9-4A60-BFCB-B9CC57E9167A}" presName="parTrans" presStyleLbl="sibTrans2D1" presStyleIdx="6" presStyleCnt="7"/>
      <dgm:spPr/>
      <dgm:t>
        <a:bodyPr/>
        <a:lstStyle/>
        <a:p>
          <a:endParaRPr lang="en-GB"/>
        </a:p>
      </dgm:t>
    </dgm:pt>
    <dgm:pt modelId="{26A7AFFD-0F8D-4DD5-8677-6EF3CBD90351}" type="pres">
      <dgm:prSet presAssocID="{25247A64-DBC9-4A60-BFCB-B9CC57E9167A}" presName="connectorText" presStyleLbl="sibTrans2D1" presStyleIdx="6" presStyleCnt="7"/>
      <dgm:spPr/>
      <dgm:t>
        <a:bodyPr/>
        <a:lstStyle/>
        <a:p>
          <a:endParaRPr lang="en-GB"/>
        </a:p>
      </dgm:t>
    </dgm:pt>
    <dgm:pt modelId="{AB00A9AC-AC06-4F54-B751-41FC33F98021}" type="pres">
      <dgm:prSet presAssocID="{BA30D2C9-5BC9-42ED-AD0D-652160B8F2C7}" presName="node" presStyleLbl="node1" presStyleIdx="6" presStyleCnt="7" custScaleX="149253" custScaleY="138728">
        <dgm:presLayoutVars>
          <dgm:bulletEnabled val="1"/>
        </dgm:presLayoutVars>
      </dgm:prSet>
      <dgm:spPr/>
      <dgm:t>
        <a:bodyPr/>
        <a:lstStyle/>
        <a:p>
          <a:endParaRPr lang="en-GB"/>
        </a:p>
      </dgm:t>
    </dgm:pt>
  </dgm:ptLst>
  <dgm:cxnLst>
    <dgm:cxn modelId="{9451D459-99C1-40F8-880E-B14FB1699A7E}" type="presOf" srcId="{FA60A94A-CF78-4132-BBBC-7354AC18ACEE}" destId="{20CBCE94-A69F-4610-BA56-1D73BC1466D9}" srcOrd="0" destOrd="0" presId="urn:microsoft.com/office/officeart/2005/8/layout/radial5"/>
    <dgm:cxn modelId="{FEE893C9-D373-41F1-8DEC-EE30DA4A463E}" type="presOf" srcId="{5B93A17D-D3EC-47E7-B8E6-B4D4CAD59A8D}" destId="{3D774BEE-8D0E-4FA8-93E1-D23A23234ED6}" srcOrd="0" destOrd="0" presId="urn:microsoft.com/office/officeart/2005/8/layout/radial5"/>
    <dgm:cxn modelId="{7C794983-01BC-44CF-A3DF-7AADE40ED307}" srcId="{172B347F-6A6D-424D-A78F-A723240E54DC}" destId="{09D73453-9648-4F57-BB3B-103B15860112}" srcOrd="4" destOrd="0" parTransId="{4C02B537-0FA9-42A9-9DA0-B9C115083B6D}" sibTransId="{4525B01C-67E4-46FE-9967-7A2621EBFEC9}"/>
    <dgm:cxn modelId="{6D5655A2-1DF9-497A-B5A8-493F9C09A5F8}" type="presOf" srcId="{BA001DEC-C27A-4B0F-A10E-50D68F9C3E45}" destId="{A6DD4F8B-1CCE-4170-BD2D-97E44CFD4E5B}" srcOrd="0" destOrd="0" presId="urn:microsoft.com/office/officeart/2005/8/layout/radial5"/>
    <dgm:cxn modelId="{42714D9C-E159-4030-8ED7-B67909196E42}" type="presOf" srcId="{25247A64-DBC9-4A60-BFCB-B9CC57E9167A}" destId="{5B87795F-4103-425E-9E7D-12E81A012569}" srcOrd="0" destOrd="0" presId="urn:microsoft.com/office/officeart/2005/8/layout/radial5"/>
    <dgm:cxn modelId="{46ADC763-3FD3-4006-8F85-667C61012E11}" type="presOf" srcId="{BA30D2C9-5BC9-42ED-AD0D-652160B8F2C7}" destId="{AB00A9AC-AC06-4F54-B751-41FC33F98021}" srcOrd="0" destOrd="0" presId="urn:microsoft.com/office/officeart/2005/8/layout/radial5"/>
    <dgm:cxn modelId="{379AB590-A844-4F1A-8400-50DC99AEB945}" srcId="{172B347F-6A6D-424D-A78F-A723240E54DC}" destId="{9CF4A045-5636-4348-B3B2-0E728E0A2B01}" srcOrd="5" destOrd="0" parTransId="{4596F533-0F01-44C0-8A08-34B6A5698CFB}" sibTransId="{2490CF28-9D1C-4D4B-B27C-F9F4846E302A}"/>
    <dgm:cxn modelId="{9E1FEC9D-2ABD-463A-9E62-73DC9C9DB69B}" type="presOf" srcId="{4C02B537-0FA9-42A9-9DA0-B9C115083B6D}" destId="{B0581091-2008-4F94-AED5-5AE207B42CEC}" srcOrd="0" destOrd="0" presId="urn:microsoft.com/office/officeart/2005/8/layout/radial5"/>
    <dgm:cxn modelId="{AB312AD5-7425-4AF6-9364-6F1D2F22EAB0}" type="presOf" srcId="{728344C2-3A8C-44B9-983E-711A2DD9C02E}" destId="{F5105E05-F7D2-4F1F-AA0E-095B6D6115A4}" srcOrd="1" destOrd="0" presId="urn:microsoft.com/office/officeart/2005/8/layout/radial5"/>
    <dgm:cxn modelId="{1A3BD55D-618A-409D-A516-D78BFF620AA5}" type="presOf" srcId="{4C02B537-0FA9-42A9-9DA0-B9C115083B6D}" destId="{DA8C1427-66C4-4B6F-9F38-2795E7E3A3F1}" srcOrd="1" destOrd="0" presId="urn:microsoft.com/office/officeart/2005/8/layout/radial5"/>
    <dgm:cxn modelId="{70C65B80-A525-4221-B80A-8C3ECB37302B}" srcId="{172B347F-6A6D-424D-A78F-A723240E54DC}" destId="{B152956A-AE7E-4AD8-AB61-67A67C6AE989}" srcOrd="3" destOrd="0" parTransId="{728344C2-3A8C-44B9-983E-711A2DD9C02E}" sibTransId="{D1F5F4EF-6709-4C29-B9BD-838B1CEE50DF}"/>
    <dgm:cxn modelId="{C4145F9A-1B73-4008-AC1A-F759A27B3D2E}" type="presOf" srcId="{4596F533-0F01-44C0-8A08-34B6A5698CFB}" destId="{8590567D-63A0-4DE4-A887-0096DE0270B1}" srcOrd="1" destOrd="0" presId="urn:microsoft.com/office/officeart/2005/8/layout/radial5"/>
    <dgm:cxn modelId="{609B466C-F6C9-4717-8E4E-7CD04ED3792C}" type="presOf" srcId="{BE027EFA-A139-44B3-973C-0217105864DE}" destId="{AFCC32A3-B767-48B0-8A12-228080C20AAF}" srcOrd="0" destOrd="0" presId="urn:microsoft.com/office/officeart/2005/8/layout/radial5"/>
    <dgm:cxn modelId="{AA5CD23A-D548-48FD-BACE-C31EBBE28295}" type="presOf" srcId="{B152956A-AE7E-4AD8-AB61-67A67C6AE989}" destId="{7242B4F2-C495-42F8-8778-4C5942CA2B55}" srcOrd="0" destOrd="0" presId="urn:microsoft.com/office/officeart/2005/8/layout/radial5"/>
    <dgm:cxn modelId="{CD142490-8C7C-4BC6-A2B6-664BF9139227}" type="presOf" srcId="{680B2F8F-08C2-4435-830B-D02ECBC40078}" destId="{350DFF6F-D770-4BAB-B4A1-1AADBBFBA1C7}" srcOrd="0" destOrd="0" presId="urn:microsoft.com/office/officeart/2005/8/layout/radial5"/>
    <dgm:cxn modelId="{F221607E-62D9-4D4F-B4EB-DFA2CF46B8C5}" type="presOf" srcId="{172B347F-6A6D-424D-A78F-A723240E54DC}" destId="{08EC0C4F-49CA-4EFF-A6AB-859AC81909A5}" srcOrd="0" destOrd="0" presId="urn:microsoft.com/office/officeart/2005/8/layout/radial5"/>
    <dgm:cxn modelId="{6E8CC0B0-7048-41DA-BCE9-7B49EAAC4E18}" type="presOf" srcId="{728344C2-3A8C-44B9-983E-711A2DD9C02E}" destId="{02856032-C7C7-4F34-A9B5-7BDB86738101}" srcOrd="0" destOrd="0" presId="urn:microsoft.com/office/officeart/2005/8/layout/radial5"/>
    <dgm:cxn modelId="{5CA32AEF-89AE-4CC6-9149-423737F5B862}" srcId="{172B347F-6A6D-424D-A78F-A723240E54DC}" destId="{5B93A17D-D3EC-47E7-B8E6-B4D4CAD59A8D}" srcOrd="2" destOrd="0" parTransId="{BA001DEC-C27A-4B0F-A10E-50D68F9C3E45}" sibTransId="{6C7D0257-3184-4CEF-A736-FAF2001DF9A0}"/>
    <dgm:cxn modelId="{4987C4CC-AAF6-4939-B72B-402CBAF9845A}" type="presOf" srcId="{9CF4A045-5636-4348-B3B2-0E728E0A2B01}" destId="{18E0A24E-BACD-4509-BFAE-D20F2BC2207B}" srcOrd="0" destOrd="0" presId="urn:microsoft.com/office/officeart/2005/8/layout/radial5"/>
    <dgm:cxn modelId="{82BEBCB6-344E-44D2-BEFC-51E678BCB2D8}" type="presOf" srcId="{25247A64-DBC9-4A60-BFCB-B9CC57E9167A}" destId="{26A7AFFD-0F8D-4DD5-8677-6EF3CBD90351}" srcOrd="1" destOrd="0" presId="urn:microsoft.com/office/officeart/2005/8/layout/radial5"/>
    <dgm:cxn modelId="{5B8D16B2-085F-4FFE-9611-DAC1D9848BF8}" srcId="{680B2F8F-08C2-4435-830B-D02ECBC40078}" destId="{172B347F-6A6D-424D-A78F-A723240E54DC}" srcOrd="0" destOrd="0" parTransId="{4EB72A44-420C-4582-835C-ED523FD506C2}" sibTransId="{691FF910-4FED-4B1E-8A2A-608BCC7F2CF8}"/>
    <dgm:cxn modelId="{312D4298-E2A9-40C5-8CEB-1AB97381C549}" type="presOf" srcId="{B54CF1E2-E2E7-4A3D-8731-FE7CA6F28D76}" destId="{A84FAB61-5AFF-41C4-96E4-563C7F6E5788}" srcOrd="0" destOrd="0" presId="urn:microsoft.com/office/officeart/2005/8/layout/radial5"/>
    <dgm:cxn modelId="{54B6281C-A9E6-47A6-96E5-8CE965CC1893}" type="presOf" srcId="{BE027EFA-A139-44B3-973C-0217105864DE}" destId="{B7DFBAEC-A357-457A-94C1-B7AE6C736927}" srcOrd="1" destOrd="0" presId="urn:microsoft.com/office/officeart/2005/8/layout/radial5"/>
    <dgm:cxn modelId="{9F8D569B-7055-4B14-85A0-F2C364A428FA}" type="presOf" srcId="{4596F533-0F01-44C0-8A08-34B6A5698CFB}" destId="{8DE4D815-BF6F-4427-84DB-BFD0AB4015F0}" srcOrd="0" destOrd="0" presId="urn:microsoft.com/office/officeart/2005/8/layout/radial5"/>
    <dgm:cxn modelId="{3E4909A5-1D4C-4582-A08B-A15E7FD516F8}" type="presOf" srcId="{09D73453-9648-4F57-BB3B-103B15860112}" destId="{E86FEFD3-1040-40A5-BC74-C79DB196C1F2}" srcOrd="0" destOrd="0" presId="urn:microsoft.com/office/officeart/2005/8/layout/radial5"/>
    <dgm:cxn modelId="{398A2FA2-7C28-4EFF-AA49-7D43CD5393BC}" type="presOf" srcId="{D598D07F-00CA-4D2B-AB0C-8629E03FB4B4}" destId="{1638B86B-EA30-4EC1-9417-B30E04596564}" srcOrd="0" destOrd="0" presId="urn:microsoft.com/office/officeart/2005/8/layout/radial5"/>
    <dgm:cxn modelId="{BC42293A-DE03-45DA-8F73-9B6186BA1915}" srcId="{172B347F-6A6D-424D-A78F-A723240E54DC}" destId="{D598D07F-00CA-4D2B-AB0C-8629E03FB4B4}" srcOrd="0" destOrd="0" parTransId="{BE027EFA-A139-44B3-973C-0217105864DE}" sibTransId="{CE6BEEB3-0CCD-4ECC-9605-406FDDC99EE6}"/>
    <dgm:cxn modelId="{85499E47-5AA0-4D03-AE14-F7F997A45759}" type="presOf" srcId="{BA001DEC-C27A-4B0F-A10E-50D68F9C3E45}" destId="{C2AF15D8-1BA8-4EA2-B63B-974ED90FB515}" srcOrd="1" destOrd="0" presId="urn:microsoft.com/office/officeart/2005/8/layout/radial5"/>
    <dgm:cxn modelId="{530C6B54-008C-4CF5-993B-47643A653F6F}" type="presOf" srcId="{FA60A94A-CF78-4132-BBBC-7354AC18ACEE}" destId="{CF649C0F-0077-481F-941B-E25AA798FFA2}" srcOrd="1" destOrd="0" presId="urn:microsoft.com/office/officeart/2005/8/layout/radial5"/>
    <dgm:cxn modelId="{0DEF2F42-C196-448D-B0FB-7D4E91B56C19}" srcId="{172B347F-6A6D-424D-A78F-A723240E54DC}" destId="{B54CF1E2-E2E7-4A3D-8731-FE7CA6F28D76}" srcOrd="1" destOrd="0" parTransId="{FA60A94A-CF78-4132-BBBC-7354AC18ACEE}" sibTransId="{B8D423BF-8918-4A5D-B2C0-DA1A54EDD030}"/>
    <dgm:cxn modelId="{18DBAFBE-08CC-4D7B-A902-85F6115A5CA3}" srcId="{172B347F-6A6D-424D-A78F-A723240E54DC}" destId="{BA30D2C9-5BC9-42ED-AD0D-652160B8F2C7}" srcOrd="6" destOrd="0" parTransId="{25247A64-DBC9-4A60-BFCB-B9CC57E9167A}" sibTransId="{D61137A6-C0F2-4924-96B6-FD1EF460D14D}"/>
    <dgm:cxn modelId="{59C3F03D-DAAA-4AE1-BEF3-41702A3C74B1}" type="presParOf" srcId="{350DFF6F-D770-4BAB-B4A1-1AADBBFBA1C7}" destId="{08EC0C4F-49CA-4EFF-A6AB-859AC81909A5}" srcOrd="0" destOrd="0" presId="urn:microsoft.com/office/officeart/2005/8/layout/radial5"/>
    <dgm:cxn modelId="{342F618C-8918-4F78-BE06-81FF735C9517}" type="presParOf" srcId="{350DFF6F-D770-4BAB-B4A1-1AADBBFBA1C7}" destId="{AFCC32A3-B767-48B0-8A12-228080C20AAF}" srcOrd="1" destOrd="0" presId="urn:microsoft.com/office/officeart/2005/8/layout/radial5"/>
    <dgm:cxn modelId="{ABD71502-5CE0-4544-BFAF-4E32EF8C8108}" type="presParOf" srcId="{AFCC32A3-B767-48B0-8A12-228080C20AAF}" destId="{B7DFBAEC-A357-457A-94C1-B7AE6C736927}" srcOrd="0" destOrd="0" presId="urn:microsoft.com/office/officeart/2005/8/layout/radial5"/>
    <dgm:cxn modelId="{0A0AC0FA-C0E5-4332-B6A8-502E86AAF8DE}" type="presParOf" srcId="{350DFF6F-D770-4BAB-B4A1-1AADBBFBA1C7}" destId="{1638B86B-EA30-4EC1-9417-B30E04596564}" srcOrd="2" destOrd="0" presId="urn:microsoft.com/office/officeart/2005/8/layout/radial5"/>
    <dgm:cxn modelId="{C42B05F3-F3E4-4EC3-9D5D-6CFCE3A2C8DC}" type="presParOf" srcId="{350DFF6F-D770-4BAB-B4A1-1AADBBFBA1C7}" destId="{20CBCE94-A69F-4610-BA56-1D73BC1466D9}" srcOrd="3" destOrd="0" presId="urn:microsoft.com/office/officeart/2005/8/layout/radial5"/>
    <dgm:cxn modelId="{4F5800B9-A48B-4FD6-89EE-6091572267DA}" type="presParOf" srcId="{20CBCE94-A69F-4610-BA56-1D73BC1466D9}" destId="{CF649C0F-0077-481F-941B-E25AA798FFA2}" srcOrd="0" destOrd="0" presId="urn:microsoft.com/office/officeart/2005/8/layout/radial5"/>
    <dgm:cxn modelId="{991E3215-83E5-4048-9AF3-B9F82896E686}" type="presParOf" srcId="{350DFF6F-D770-4BAB-B4A1-1AADBBFBA1C7}" destId="{A84FAB61-5AFF-41C4-96E4-563C7F6E5788}" srcOrd="4" destOrd="0" presId="urn:microsoft.com/office/officeart/2005/8/layout/radial5"/>
    <dgm:cxn modelId="{DE6340EA-6AC4-4ED6-BD8B-761C775313E2}" type="presParOf" srcId="{350DFF6F-D770-4BAB-B4A1-1AADBBFBA1C7}" destId="{A6DD4F8B-1CCE-4170-BD2D-97E44CFD4E5B}" srcOrd="5" destOrd="0" presId="urn:microsoft.com/office/officeart/2005/8/layout/radial5"/>
    <dgm:cxn modelId="{B3912645-7874-4FBB-BF0B-0F02C79F2DB6}" type="presParOf" srcId="{A6DD4F8B-1CCE-4170-BD2D-97E44CFD4E5B}" destId="{C2AF15D8-1BA8-4EA2-B63B-974ED90FB515}" srcOrd="0" destOrd="0" presId="urn:microsoft.com/office/officeart/2005/8/layout/radial5"/>
    <dgm:cxn modelId="{646B0EE2-7FE8-4281-A620-A34DBA2B4D73}" type="presParOf" srcId="{350DFF6F-D770-4BAB-B4A1-1AADBBFBA1C7}" destId="{3D774BEE-8D0E-4FA8-93E1-D23A23234ED6}" srcOrd="6" destOrd="0" presId="urn:microsoft.com/office/officeart/2005/8/layout/radial5"/>
    <dgm:cxn modelId="{1AE5D636-FD27-4E87-A4ED-B99C905DC163}" type="presParOf" srcId="{350DFF6F-D770-4BAB-B4A1-1AADBBFBA1C7}" destId="{02856032-C7C7-4F34-A9B5-7BDB86738101}" srcOrd="7" destOrd="0" presId="urn:microsoft.com/office/officeart/2005/8/layout/radial5"/>
    <dgm:cxn modelId="{B1658012-84E2-4047-AEAC-0A8442698516}" type="presParOf" srcId="{02856032-C7C7-4F34-A9B5-7BDB86738101}" destId="{F5105E05-F7D2-4F1F-AA0E-095B6D6115A4}" srcOrd="0" destOrd="0" presId="urn:microsoft.com/office/officeart/2005/8/layout/radial5"/>
    <dgm:cxn modelId="{6C601626-0F0F-4A63-BD31-75ACA2C81DD4}" type="presParOf" srcId="{350DFF6F-D770-4BAB-B4A1-1AADBBFBA1C7}" destId="{7242B4F2-C495-42F8-8778-4C5942CA2B55}" srcOrd="8" destOrd="0" presId="urn:microsoft.com/office/officeart/2005/8/layout/radial5"/>
    <dgm:cxn modelId="{8A61D358-3420-454B-B80A-4B9A85AD5120}" type="presParOf" srcId="{350DFF6F-D770-4BAB-B4A1-1AADBBFBA1C7}" destId="{B0581091-2008-4F94-AED5-5AE207B42CEC}" srcOrd="9" destOrd="0" presId="urn:microsoft.com/office/officeart/2005/8/layout/radial5"/>
    <dgm:cxn modelId="{7D7CAA57-C8A1-469F-A9F5-480F40BF60C9}" type="presParOf" srcId="{B0581091-2008-4F94-AED5-5AE207B42CEC}" destId="{DA8C1427-66C4-4B6F-9F38-2795E7E3A3F1}" srcOrd="0" destOrd="0" presId="urn:microsoft.com/office/officeart/2005/8/layout/radial5"/>
    <dgm:cxn modelId="{DF03298F-E1E2-4486-97A3-43C9A1C1FF40}" type="presParOf" srcId="{350DFF6F-D770-4BAB-B4A1-1AADBBFBA1C7}" destId="{E86FEFD3-1040-40A5-BC74-C79DB196C1F2}" srcOrd="10" destOrd="0" presId="urn:microsoft.com/office/officeart/2005/8/layout/radial5"/>
    <dgm:cxn modelId="{3E328C96-E333-4894-B990-8D9F794F33CB}" type="presParOf" srcId="{350DFF6F-D770-4BAB-B4A1-1AADBBFBA1C7}" destId="{8DE4D815-BF6F-4427-84DB-BFD0AB4015F0}" srcOrd="11" destOrd="0" presId="urn:microsoft.com/office/officeart/2005/8/layout/radial5"/>
    <dgm:cxn modelId="{796760CF-494F-45C5-9AE9-48AB2C44C382}" type="presParOf" srcId="{8DE4D815-BF6F-4427-84DB-BFD0AB4015F0}" destId="{8590567D-63A0-4DE4-A887-0096DE0270B1}" srcOrd="0" destOrd="0" presId="urn:microsoft.com/office/officeart/2005/8/layout/radial5"/>
    <dgm:cxn modelId="{0E08A967-5432-45EB-8781-89E9CA88D3C5}" type="presParOf" srcId="{350DFF6F-D770-4BAB-B4A1-1AADBBFBA1C7}" destId="{18E0A24E-BACD-4509-BFAE-D20F2BC2207B}" srcOrd="12" destOrd="0" presId="urn:microsoft.com/office/officeart/2005/8/layout/radial5"/>
    <dgm:cxn modelId="{77605A26-E4D5-49D0-91C4-032F445D42E6}" type="presParOf" srcId="{350DFF6F-D770-4BAB-B4A1-1AADBBFBA1C7}" destId="{5B87795F-4103-425E-9E7D-12E81A012569}" srcOrd="13" destOrd="0" presId="urn:microsoft.com/office/officeart/2005/8/layout/radial5"/>
    <dgm:cxn modelId="{C514DDF7-FA48-4574-A9B3-9E2456D4D2D9}" type="presParOf" srcId="{5B87795F-4103-425E-9E7D-12E81A012569}" destId="{26A7AFFD-0F8D-4DD5-8677-6EF3CBD90351}" srcOrd="0" destOrd="0" presId="urn:microsoft.com/office/officeart/2005/8/layout/radial5"/>
    <dgm:cxn modelId="{412045EF-CD90-432A-8E37-5EACB349B831}" type="presParOf" srcId="{350DFF6F-D770-4BAB-B4A1-1AADBBFBA1C7}" destId="{AB00A9AC-AC06-4F54-B751-41FC33F98021}"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80B2F8F-08C2-4435-830B-D02ECBC40078}" type="doc">
      <dgm:prSet loTypeId="urn:microsoft.com/office/officeart/2005/8/layout/radial5" loCatId="relationship" qsTypeId="urn:microsoft.com/office/officeart/2005/8/quickstyle/simple1" qsCatId="simple" csTypeId="urn:microsoft.com/office/officeart/2005/8/colors/colorful1" csCatId="colorful" phldr="1"/>
      <dgm:spPr/>
      <dgm:t>
        <a:bodyPr/>
        <a:lstStyle/>
        <a:p>
          <a:endParaRPr lang="en-GB"/>
        </a:p>
      </dgm:t>
    </dgm:pt>
    <dgm:pt modelId="{172B347F-6A6D-424D-A78F-A723240E54DC}">
      <dgm:prSet phldrT="[Text]" custT="1"/>
      <dgm:spPr/>
      <dgm:t>
        <a:bodyPr/>
        <a:lstStyle/>
        <a:p>
          <a:pPr algn="ctr"/>
          <a:r>
            <a:rPr lang="en-GB" sz="1100" dirty="0" smtClean="0"/>
            <a:t>Adopt the three phased approach</a:t>
          </a:r>
        </a:p>
        <a:p>
          <a:pPr algn="ctr"/>
          <a:r>
            <a:rPr lang="en-GB" sz="1100" dirty="0" smtClean="0"/>
            <a:t>1. Preparation</a:t>
          </a:r>
        </a:p>
        <a:p>
          <a:pPr algn="ctr"/>
          <a:r>
            <a:rPr lang="en-GB" sz="1100" dirty="0" smtClean="0"/>
            <a:t>2. Active</a:t>
          </a:r>
        </a:p>
        <a:p>
          <a:pPr algn="ctr"/>
          <a:r>
            <a:rPr lang="en-GB" sz="1100" dirty="0" smtClean="0"/>
            <a:t>3. Recovery</a:t>
          </a:r>
        </a:p>
      </dgm:t>
    </dgm:pt>
    <dgm:pt modelId="{4EB72A44-420C-4582-835C-ED523FD506C2}" type="parTrans" cxnId="{5B8D16B2-085F-4FFE-9611-DAC1D9848BF8}">
      <dgm:prSet/>
      <dgm:spPr/>
      <dgm:t>
        <a:bodyPr/>
        <a:lstStyle/>
        <a:p>
          <a:endParaRPr lang="en-GB" sz="3600"/>
        </a:p>
      </dgm:t>
    </dgm:pt>
    <dgm:pt modelId="{691FF910-4FED-4B1E-8A2A-608BCC7F2CF8}" type="sibTrans" cxnId="{5B8D16B2-085F-4FFE-9611-DAC1D9848BF8}">
      <dgm:prSet/>
      <dgm:spPr/>
      <dgm:t>
        <a:bodyPr/>
        <a:lstStyle/>
        <a:p>
          <a:endParaRPr lang="en-GB" sz="3600"/>
        </a:p>
      </dgm:t>
    </dgm:pt>
    <dgm:pt modelId="{09D73453-9648-4F57-BB3B-103B15860112}">
      <dgm:prSet custT="1"/>
      <dgm:spPr/>
      <dgm:t>
        <a:bodyPr/>
        <a:lstStyle/>
        <a:p>
          <a:r>
            <a:rPr lang="en-GB" sz="1200" dirty="0" smtClean="0"/>
            <a:t>Plan for fatigue, directly following the peak.. </a:t>
          </a:r>
          <a:endParaRPr lang="en-GB" sz="1200" dirty="0"/>
        </a:p>
      </dgm:t>
    </dgm:pt>
    <dgm:pt modelId="{4C02B537-0FA9-42A9-9DA0-B9C115083B6D}" type="parTrans" cxnId="{7C794983-01BC-44CF-A3DF-7AADE40ED307}">
      <dgm:prSet/>
      <dgm:spPr/>
      <dgm:t>
        <a:bodyPr/>
        <a:lstStyle/>
        <a:p>
          <a:endParaRPr lang="en-GB" dirty="0"/>
        </a:p>
      </dgm:t>
    </dgm:pt>
    <dgm:pt modelId="{4525B01C-67E4-46FE-9967-7A2621EBFEC9}" type="sibTrans" cxnId="{7C794983-01BC-44CF-A3DF-7AADE40ED307}">
      <dgm:prSet/>
      <dgm:spPr/>
      <dgm:t>
        <a:bodyPr/>
        <a:lstStyle/>
        <a:p>
          <a:endParaRPr lang="en-GB"/>
        </a:p>
      </dgm:t>
    </dgm:pt>
    <dgm:pt modelId="{B152956A-AE7E-4AD8-AB61-67A67C6AE989}">
      <dgm:prSet custT="1"/>
      <dgm:spPr/>
      <dgm:t>
        <a:bodyPr/>
        <a:lstStyle/>
        <a:p>
          <a:r>
            <a:rPr lang="en-GB" sz="1200" dirty="0" smtClean="0"/>
            <a:t>Offer outreach, peer to peer support for key workers and frontline staff</a:t>
          </a:r>
          <a:endParaRPr lang="en-GB" sz="1200" dirty="0"/>
        </a:p>
      </dgm:t>
    </dgm:pt>
    <dgm:pt modelId="{728344C2-3A8C-44B9-983E-711A2DD9C02E}" type="parTrans" cxnId="{70C65B80-A525-4221-B80A-8C3ECB37302B}">
      <dgm:prSet/>
      <dgm:spPr/>
      <dgm:t>
        <a:bodyPr/>
        <a:lstStyle/>
        <a:p>
          <a:endParaRPr lang="en-GB" dirty="0"/>
        </a:p>
      </dgm:t>
    </dgm:pt>
    <dgm:pt modelId="{D1F5F4EF-6709-4C29-B9BD-838B1CEE50DF}" type="sibTrans" cxnId="{70C65B80-A525-4221-B80A-8C3ECB37302B}">
      <dgm:prSet/>
      <dgm:spPr/>
      <dgm:t>
        <a:bodyPr/>
        <a:lstStyle/>
        <a:p>
          <a:endParaRPr lang="en-GB"/>
        </a:p>
      </dgm:t>
    </dgm:pt>
    <dgm:pt modelId="{5B93A17D-D3EC-47E7-B8E6-B4D4CAD59A8D}">
      <dgm:prSet custT="1"/>
      <dgm:spPr/>
      <dgm:t>
        <a:bodyPr/>
        <a:lstStyle/>
        <a:p>
          <a:r>
            <a:rPr lang="en-GB" sz="1200" dirty="0" smtClean="0"/>
            <a:t>Ensure staff receive regular communications and intelligence to feel informed, involved and valued</a:t>
          </a:r>
          <a:endParaRPr lang="en-GB" sz="1200" dirty="0"/>
        </a:p>
      </dgm:t>
    </dgm:pt>
    <dgm:pt modelId="{BA001DEC-C27A-4B0F-A10E-50D68F9C3E45}" type="parTrans" cxnId="{5CA32AEF-89AE-4CC6-9149-423737F5B862}">
      <dgm:prSet/>
      <dgm:spPr/>
      <dgm:t>
        <a:bodyPr/>
        <a:lstStyle/>
        <a:p>
          <a:endParaRPr lang="en-GB" dirty="0"/>
        </a:p>
      </dgm:t>
    </dgm:pt>
    <dgm:pt modelId="{6C7D0257-3184-4CEF-A736-FAF2001DF9A0}" type="sibTrans" cxnId="{5CA32AEF-89AE-4CC6-9149-423737F5B862}">
      <dgm:prSet/>
      <dgm:spPr/>
      <dgm:t>
        <a:bodyPr/>
        <a:lstStyle/>
        <a:p>
          <a:endParaRPr lang="en-GB"/>
        </a:p>
      </dgm:t>
    </dgm:pt>
    <dgm:pt modelId="{9CF4A045-5636-4348-B3B2-0E728E0A2B01}">
      <dgm:prSet custT="1"/>
      <dgm:spPr/>
      <dgm:t>
        <a:bodyPr/>
        <a:lstStyle/>
        <a:p>
          <a:r>
            <a:rPr lang="en-GB" sz="1200" dirty="0" smtClean="0"/>
            <a:t>Ensure a rigorous risk assessment is carried out for all staff</a:t>
          </a:r>
          <a:endParaRPr lang="en-GB" sz="1200" dirty="0"/>
        </a:p>
      </dgm:t>
    </dgm:pt>
    <dgm:pt modelId="{4596F533-0F01-44C0-8A08-34B6A5698CFB}" type="parTrans" cxnId="{379AB590-A844-4F1A-8400-50DC99AEB945}">
      <dgm:prSet/>
      <dgm:spPr/>
      <dgm:t>
        <a:bodyPr/>
        <a:lstStyle/>
        <a:p>
          <a:endParaRPr lang="en-GB" dirty="0"/>
        </a:p>
      </dgm:t>
    </dgm:pt>
    <dgm:pt modelId="{2490CF28-9D1C-4D4B-B27C-F9F4846E302A}" type="sibTrans" cxnId="{379AB590-A844-4F1A-8400-50DC99AEB945}">
      <dgm:prSet/>
      <dgm:spPr/>
      <dgm:t>
        <a:bodyPr/>
        <a:lstStyle/>
        <a:p>
          <a:endParaRPr lang="en-GB"/>
        </a:p>
      </dgm:t>
    </dgm:pt>
    <dgm:pt modelId="{F6957EEF-D21C-436E-B807-2BC20612C74B}">
      <dgm:prSet/>
      <dgm:spPr/>
      <dgm:t>
        <a:bodyPr/>
        <a:lstStyle/>
        <a:p>
          <a:r>
            <a:rPr lang="en-GB" dirty="0" smtClean="0"/>
            <a:t>Watch for burnout.  Ensure that responsibilities and requests are being equally shared among the workforce</a:t>
          </a:r>
          <a:endParaRPr lang="en-GB" dirty="0"/>
        </a:p>
      </dgm:t>
    </dgm:pt>
    <dgm:pt modelId="{B7879962-16B4-4678-BB76-D3EC53836F67}" type="parTrans" cxnId="{3AEB6CA7-4B52-4461-84F2-39EB04ABDA75}">
      <dgm:prSet/>
      <dgm:spPr/>
      <dgm:t>
        <a:bodyPr/>
        <a:lstStyle/>
        <a:p>
          <a:endParaRPr lang="en-GB" dirty="0"/>
        </a:p>
      </dgm:t>
    </dgm:pt>
    <dgm:pt modelId="{4107804D-E414-4E6F-A1B1-43E9E6D1F9E4}" type="sibTrans" cxnId="{3AEB6CA7-4B52-4461-84F2-39EB04ABDA75}">
      <dgm:prSet/>
      <dgm:spPr/>
      <dgm:t>
        <a:bodyPr/>
        <a:lstStyle/>
        <a:p>
          <a:endParaRPr lang="en-GB"/>
        </a:p>
      </dgm:t>
    </dgm:pt>
    <dgm:pt modelId="{5739E22D-7C1A-404E-9188-DC6103354F40}">
      <dgm:prSet custT="1"/>
      <dgm:spPr/>
      <dgm:t>
        <a:bodyPr/>
        <a:lstStyle/>
        <a:p>
          <a:r>
            <a:rPr lang="en-GB" sz="1200" dirty="0" smtClean="0"/>
            <a:t>Ensure mental health awareness and suicide awareness training is </a:t>
          </a:r>
          <a:r>
            <a:rPr lang="en-GB" sz="1200" dirty="0" err="1" smtClean="0"/>
            <a:t>avaible</a:t>
          </a:r>
          <a:r>
            <a:rPr lang="en-GB" sz="1200" dirty="0" smtClean="0"/>
            <a:t> for frontline workers </a:t>
          </a:r>
          <a:endParaRPr lang="en-GB" sz="1200" dirty="0"/>
        </a:p>
      </dgm:t>
    </dgm:pt>
    <dgm:pt modelId="{EC8A4A21-14F8-41F7-96F0-3089559DD25D}" type="parTrans" cxnId="{0C88C0EE-D08F-45D1-9BC3-AC5BE4FC1DD0}">
      <dgm:prSet/>
      <dgm:spPr/>
      <dgm:t>
        <a:bodyPr/>
        <a:lstStyle/>
        <a:p>
          <a:endParaRPr lang="en-GB"/>
        </a:p>
      </dgm:t>
    </dgm:pt>
    <dgm:pt modelId="{F3F08D05-4EE9-4B5C-864A-B86C80AD1650}" type="sibTrans" cxnId="{0C88C0EE-D08F-45D1-9BC3-AC5BE4FC1DD0}">
      <dgm:prSet/>
      <dgm:spPr/>
      <dgm:t>
        <a:bodyPr/>
        <a:lstStyle/>
        <a:p>
          <a:endParaRPr lang="en-GB"/>
        </a:p>
      </dgm:t>
    </dgm:pt>
    <dgm:pt modelId="{CB22F48B-A4E3-444C-B6AC-C581ED2AEE4B}" type="pres">
      <dgm:prSet presAssocID="{680B2F8F-08C2-4435-830B-D02ECBC40078}" presName="Name0" presStyleCnt="0">
        <dgm:presLayoutVars>
          <dgm:chMax val="1"/>
          <dgm:dir/>
          <dgm:animLvl val="ctr"/>
          <dgm:resizeHandles val="exact"/>
        </dgm:presLayoutVars>
      </dgm:prSet>
      <dgm:spPr/>
      <dgm:t>
        <a:bodyPr/>
        <a:lstStyle/>
        <a:p>
          <a:endParaRPr lang="en-GB"/>
        </a:p>
      </dgm:t>
    </dgm:pt>
    <dgm:pt modelId="{668F627D-6668-403C-A61B-B26807EB8177}" type="pres">
      <dgm:prSet presAssocID="{172B347F-6A6D-424D-A78F-A723240E54DC}" presName="centerShape" presStyleLbl="node0" presStyleIdx="0" presStyleCnt="1" custScaleX="139686" custScaleY="137592"/>
      <dgm:spPr/>
      <dgm:t>
        <a:bodyPr/>
        <a:lstStyle/>
        <a:p>
          <a:endParaRPr lang="en-GB"/>
        </a:p>
      </dgm:t>
    </dgm:pt>
    <dgm:pt modelId="{24F937F9-B71A-448A-A5C0-B2EDEF439DF9}" type="pres">
      <dgm:prSet presAssocID="{BA001DEC-C27A-4B0F-A10E-50D68F9C3E45}" presName="parTrans" presStyleLbl="sibTrans2D1" presStyleIdx="0" presStyleCnt="6"/>
      <dgm:spPr/>
      <dgm:t>
        <a:bodyPr/>
        <a:lstStyle/>
        <a:p>
          <a:endParaRPr lang="en-GB"/>
        </a:p>
      </dgm:t>
    </dgm:pt>
    <dgm:pt modelId="{A384AEB2-CB4C-4116-B53A-2BC52B3F7C5E}" type="pres">
      <dgm:prSet presAssocID="{BA001DEC-C27A-4B0F-A10E-50D68F9C3E45}" presName="connectorText" presStyleLbl="sibTrans2D1" presStyleIdx="0" presStyleCnt="6"/>
      <dgm:spPr/>
      <dgm:t>
        <a:bodyPr/>
        <a:lstStyle/>
        <a:p>
          <a:endParaRPr lang="en-GB"/>
        </a:p>
      </dgm:t>
    </dgm:pt>
    <dgm:pt modelId="{F6E9FD02-D998-4854-A530-DACB62C411D4}" type="pres">
      <dgm:prSet presAssocID="{5B93A17D-D3EC-47E7-B8E6-B4D4CAD59A8D}" presName="node" presStyleLbl="node1" presStyleIdx="0" presStyleCnt="6">
        <dgm:presLayoutVars>
          <dgm:bulletEnabled val="1"/>
        </dgm:presLayoutVars>
      </dgm:prSet>
      <dgm:spPr/>
      <dgm:t>
        <a:bodyPr/>
        <a:lstStyle/>
        <a:p>
          <a:endParaRPr lang="en-GB"/>
        </a:p>
      </dgm:t>
    </dgm:pt>
    <dgm:pt modelId="{843D3D0F-38A8-404F-9D07-15F9046BB166}" type="pres">
      <dgm:prSet presAssocID="{EC8A4A21-14F8-41F7-96F0-3089559DD25D}" presName="parTrans" presStyleLbl="sibTrans2D1" presStyleIdx="1" presStyleCnt="6"/>
      <dgm:spPr/>
      <dgm:t>
        <a:bodyPr/>
        <a:lstStyle/>
        <a:p>
          <a:endParaRPr lang="en-GB"/>
        </a:p>
      </dgm:t>
    </dgm:pt>
    <dgm:pt modelId="{755ECB8A-0518-4C59-81EC-A29BDBBD1E09}" type="pres">
      <dgm:prSet presAssocID="{EC8A4A21-14F8-41F7-96F0-3089559DD25D}" presName="connectorText" presStyleLbl="sibTrans2D1" presStyleIdx="1" presStyleCnt="6"/>
      <dgm:spPr/>
      <dgm:t>
        <a:bodyPr/>
        <a:lstStyle/>
        <a:p>
          <a:endParaRPr lang="en-GB"/>
        </a:p>
      </dgm:t>
    </dgm:pt>
    <dgm:pt modelId="{BA8AF100-F04F-40D1-B786-EA131EFD44B3}" type="pres">
      <dgm:prSet presAssocID="{5739E22D-7C1A-404E-9188-DC6103354F40}" presName="node" presStyleLbl="node1" presStyleIdx="1" presStyleCnt="6">
        <dgm:presLayoutVars>
          <dgm:bulletEnabled val="1"/>
        </dgm:presLayoutVars>
      </dgm:prSet>
      <dgm:spPr/>
      <dgm:t>
        <a:bodyPr/>
        <a:lstStyle/>
        <a:p>
          <a:endParaRPr lang="en-GB"/>
        </a:p>
      </dgm:t>
    </dgm:pt>
    <dgm:pt modelId="{DE16DA7F-4C9D-46D9-9625-F7DD4A2ABC7A}" type="pres">
      <dgm:prSet presAssocID="{728344C2-3A8C-44B9-983E-711A2DD9C02E}" presName="parTrans" presStyleLbl="sibTrans2D1" presStyleIdx="2" presStyleCnt="6"/>
      <dgm:spPr/>
      <dgm:t>
        <a:bodyPr/>
        <a:lstStyle/>
        <a:p>
          <a:endParaRPr lang="en-GB"/>
        </a:p>
      </dgm:t>
    </dgm:pt>
    <dgm:pt modelId="{5D977892-915A-45E6-B00F-C5796875FDF7}" type="pres">
      <dgm:prSet presAssocID="{728344C2-3A8C-44B9-983E-711A2DD9C02E}" presName="connectorText" presStyleLbl="sibTrans2D1" presStyleIdx="2" presStyleCnt="6"/>
      <dgm:spPr/>
      <dgm:t>
        <a:bodyPr/>
        <a:lstStyle/>
        <a:p>
          <a:endParaRPr lang="en-GB"/>
        </a:p>
      </dgm:t>
    </dgm:pt>
    <dgm:pt modelId="{D5B82A44-10A0-401D-948C-3F1D7511527D}" type="pres">
      <dgm:prSet presAssocID="{B152956A-AE7E-4AD8-AB61-67A67C6AE989}" presName="node" presStyleLbl="node1" presStyleIdx="2" presStyleCnt="6">
        <dgm:presLayoutVars>
          <dgm:bulletEnabled val="1"/>
        </dgm:presLayoutVars>
      </dgm:prSet>
      <dgm:spPr/>
      <dgm:t>
        <a:bodyPr/>
        <a:lstStyle/>
        <a:p>
          <a:endParaRPr lang="en-GB"/>
        </a:p>
      </dgm:t>
    </dgm:pt>
    <dgm:pt modelId="{4749510B-1861-44A4-B5A3-20FBC08E3D08}" type="pres">
      <dgm:prSet presAssocID="{4C02B537-0FA9-42A9-9DA0-B9C115083B6D}" presName="parTrans" presStyleLbl="sibTrans2D1" presStyleIdx="3" presStyleCnt="6"/>
      <dgm:spPr/>
      <dgm:t>
        <a:bodyPr/>
        <a:lstStyle/>
        <a:p>
          <a:endParaRPr lang="en-GB"/>
        </a:p>
      </dgm:t>
    </dgm:pt>
    <dgm:pt modelId="{F6F161C1-824F-40BC-9BA8-E71F1594E043}" type="pres">
      <dgm:prSet presAssocID="{4C02B537-0FA9-42A9-9DA0-B9C115083B6D}" presName="connectorText" presStyleLbl="sibTrans2D1" presStyleIdx="3" presStyleCnt="6"/>
      <dgm:spPr/>
      <dgm:t>
        <a:bodyPr/>
        <a:lstStyle/>
        <a:p>
          <a:endParaRPr lang="en-GB"/>
        </a:p>
      </dgm:t>
    </dgm:pt>
    <dgm:pt modelId="{FED012CB-4E8A-4D0F-BB9B-A6584017F6E0}" type="pres">
      <dgm:prSet presAssocID="{09D73453-9648-4F57-BB3B-103B15860112}" presName="node" presStyleLbl="node1" presStyleIdx="3" presStyleCnt="6">
        <dgm:presLayoutVars>
          <dgm:bulletEnabled val="1"/>
        </dgm:presLayoutVars>
      </dgm:prSet>
      <dgm:spPr/>
      <dgm:t>
        <a:bodyPr/>
        <a:lstStyle/>
        <a:p>
          <a:endParaRPr lang="en-GB"/>
        </a:p>
      </dgm:t>
    </dgm:pt>
    <dgm:pt modelId="{C50B8F0B-7DF2-4393-81B0-FE5F37030FC6}" type="pres">
      <dgm:prSet presAssocID="{B7879962-16B4-4678-BB76-D3EC53836F67}" presName="parTrans" presStyleLbl="sibTrans2D1" presStyleIdx="4" presStyleCnt="6"/>
      <dgm:spPr/>
      <dgm:t>
        <a:bodyPr/>
        <a:lstStyle/>
        <a:p>
          <a:endParaRPr lang="en-GB"/>
        </a:p>
      </dgm:t>
    </dgm:pt>
    <dgm:pt modelId="{D5FED9FE-08E9-4BCC-A90B-B266E5A8768E}" type="pres">
      <dgm:prSet presAssocID="{B7879962-16B4-4678-BB76-D3EC53836F67}" presName="connectorText" presStyleLbl="sibTrans2D1" presStyleIdx="4" presStyleCnt="6"/>
      <dgm:spPr/>
      <dgm:t>
        <a:bodyPr/>
        <a:lstStyle/>
        <a:p>
          <a:endParaRPr lang="en-GB"/>
        </a:p>
      </dgm:t>
    </dgm:pt>
    <dgm:pt modelId="{500EA241-CBAB-4C05-90E6-2A57E64ABD05}" type="pres">
      <dgm:prSet presAssocID="{F6957EEF-D21C-436E-B807-2BC20612C74B}" presName="node" presStyleLbl="node1" presStyleIdx="4" presStyleCnt="6">
        <dgm:presLayoutVars>
          <dgm:bulletEnabled val="1"/>
        </dgm:presLayoutVars>
      </dgm:prSet>
      <dgm:spPr/>
      <dgm:t>
        <a:bodyPr/>
        <a:lstStyle/>
        <a:p>
          <a:endParaRPr lang="en-GB"/>
        </a:p>
      </dgm:t>
    </dgm:pt>
    <dgm:pt modelId="{620A86E5-BBD6-472A-92BB-96648E734B90}" type="pres">
      <dgm:prSet presAssocID="{4596F533-0F01-44C0-8A08-34B6A5698CFB}" presName="parTrans" presStyleLbl="sibTrans2D1" presStyleIdx="5" presStyleCnt="6"/>
      <dgm:spPr/>
      <dgm:t>
        <a:bodyPr/>
        <a:lstStyle/>
        <a:p>
          <a:endParaRPr lang="en-GB"/>
        </a:p>
      </dgm:t>
    </dgm:pt>
    <dgm:pt modelId="{D812E0F9-6363-43C4-8951-99C2806EBC0D}" type="pres">
      <dgm:prSet presAssocID="{4596F533-0F01-44C0-8A08-34B6A5698CFB}" presName="connectorText" presStyleLbl="sibTrans2D1" presStyleIdx="5" presStyleCnt="6"/>
      <dgm:spPr/>
      <dgm:t>
        <a:bodyPr/>
        <a:lstStyle/>
        <a:p>
          <a:endParaRPr lang="en-GB"/>
        </a:p>
      </dgm:t>
    </dgm:pt>
    <dgm:pt modelId="{3A61D157-E3C3-4D2A-B741-092DD3314CEB}" type="pres">
      <dgm:prSet presAssocID="{9CF4A045-5636-4348-B3B2-0E728E0A2B01}" presName="node" presStyleLbl="node1" presStyleIdx="5" presStyleCnt="6">
        <dgm:presLayoutVars>
          <dgm:bulletEnabled val="1"/>
        </dgm:presLayoutVars>
      </dgm:prSet>
      <dgm:spPr/>
      <dgm:t>
        <a:bodyPr/>
        <a:lstStyle/>
        <a:p>
          <a:endParaRPr lang="en-GB"/>
        </a:p>
      </dgm:t>
    </dgm:pt>
  </dgm:ptLst>
  <dgm:cxnLst>
    <dgm:cxn modelId="{D85242DD-F625-4789-9725-4B9A3035BAB0}" type="presOf" srcId="{B7879962-16B4-4678-BB76-D3EC53836F67}" destId="{D5FED9FE-08E9-4BCC-A90B-B266E5A8768E}" srcOrd="1" destOrd="0" presId="urn:microsoft.com/office/officeart/2005/8/layout/radial5"/>
    <dgm:cxn modelId="{3AEB6CA7-4B52-4461-84F2-39EB04ABDA75}" srcId="{172B347F-6A6D-424D-A78F-A723240E54DC}" destId="{F6957EEF-D21C-436E-B807-2BC20612C74B}" srcOrd="4" destOrd="0" parTransId="{B7879962-16B4-4678-BB76-D3EC53836F67}" sibTransId="{4107804D-E414-4E6F-A1B1-43E9E6D1F9E4}"/>
    <dgm:cxn modelId="{379AB590-A844-4F1A-8400-50DC99AEB945}" srcId="{172B347F-6A6D-424D-A78F-A723240E54DC}" destId="{9CF4A045-5636-4348-B3B2-0E728E0A2B01}" srcOrd="5" destOrd="0" parTransId="{4596F533-0F01-44C0-8A08-34B6A5698CFB}" sibTransId="{2490CF28-9D1C-4D4B-B27C-F9F4846E302A}"/>
    <dgm:cxn modelId="{5B8D16B2-085F-4FFE-9611-DAC1D9848BF8}" srcId="{680B2F8F-08C2-4435-830B-D02ECBC40078}" destId="{172B347F-6A6D-424D-A78F-A723240E54DC}" srcOrd="0" destOrd="0" parTransId="{4EB72A44-420C-4582-835C-ED523FD506C2}" sibTransId="{691FF910-4FED-4B1E-8A2A-608BCC7F2CF8}"/>
    <dgm:cxn modelId="{0C88C0EE-D08F-45D1-9BC3-AC5BE4FC1DD0}" srcId="{172B347F-6A6D-424D-A78F-A723240E54DC}" destId="{5739E22D-7C1A-404E-9188-DC6103354F40}" srcOrd="1" destOrd="0" parTransId="{EC8A4A21-14F8-41F7-96F0-3089559DD25D}" sibTransId="{F3F08D05-4EE9-4B5C-864A-B86C80AD1650}"/>
    <dgm:cxn modelId="{25A8A4B4-94A1-4675-B1C7-1802C495416C}" type="presOf" srcId="{EC8A4A21-14F8-41F7-96F0-3089559DD25D}" destId="{843D3D0F-38A8-404F-9D07-15F9046BB166}" srcOrd="0" destOrd="0" presId="urn:microsoft.com/office/officeart/2005/8/layout/radial5"/>
    <dgm:cxn modelId="{4D7F01EC-1F86-4663-9E76-7A7DDAF5BACE}" type="presOf" srcId="{4596F533-0F01-44C0-8A08-34B6A5698CFB}" destId="{620A86E5-BBD6-472A-92BB-96648E734B90}" srcOrd="0" destOrd="0" presId="urn:microsoft.com/office/officeart/2005/8/layout/radial5"/>
    <dgm:cxn modelId="{46A6D664-F3B3-4A8C-AF6F-99510D0BC492}" type="presOf" srcId="{680B2F8F-08C2-4435-830B-D02ECBC40078}" destId="{CB22F48B-A4E3-444C-B6AC-C581ED2AEE4B}" srcOrd="0" destOrd="0" presId="urn:microsoft.com/office/officeart/2005/8/layout/radial5"/>
    <dgm:cxn modelId="{CAE3FC49-1E4E-49FE-B1F5-23D999AC0759}" type="presOf" srcId="{BA001DEC-C27A-4B0F-A10E-50D68F9C3E45}" destId="{A384AEB2-CB4C-4116-B53A-2BC52B3F7C5E}" srcOrd="1" destOrd="0" presId="urn:microsoft.com/office/officeart/2005/8/layout/radial5"/>
    <dgm:cxn modelId="{AA53B206-B319-4C5F-870C-49C7DEF0BD5A}" type="presOf" srcId="{BA001DEC-C27A-4B0F-A10E-50D68F9C3E45}" destId="{24F937F9-B71A-448A-A5C0-B2EDEF439DF9}" srcOrd="0" destOrd="0" presId="urn:microsoft.com/office/officeart/2005/8/layout/radial5"/>
    <dgm:cxn modelId="{8BCBE82E-7DDD-4C9B-B234-A9C832EC7E20}" type="presOf" srcId="{5739E22D-7C1A-404E-9188-DC6103354F40}" destId="{BA8AF100-F04F-40D1-B786-EA131EFD44B3}" srcOrd="0" destOrd="0" presId="urn:microsoft.com/office/officeart/2005/8/layout/radial5"/>
    <dgm:cxn modelId="{134A16F7-4D82-49E1-9553-E378EBE2237E}" type="presOf" srcId="{728344C2-3A8C-44B9-983E-711A2DD9C02E}" destId="{DE16DA7F-4C9D-46D9-9625-F7DD4A2ABC7A}" srcOrd="0" destOrd="0" presId="urn:microsoft.com/office/officeart/2005/8/layout/radial5"/>
    <dgm:cxn modelId="{47A78468-5384-42AE-97FD-5110E1587AB5}" type="presOf" srcId="{B7879962-16B4-4678-BB76-D3EC53836F67}" destId="{C50B8F0B-7DF2-4393-81B0-FE5F37030FC6}" srcOrd="0" destOrd="0" presId="urn:microsoft.com/office/officeart/2005/8/layout/radial5"/>
    <dgm:cxn modelId="{7C794983-01BC-44CF-A3DF-7AADE40ED307}" srcId="{172B347F-6A6D-424D-A78F-A723240E54DC}" destId="{09D73453-9648-4F57-BB3B-103B15860112}" srcOrd="3" destOrd="0" parTransId="{4C02B537-0FA9-42A9-9DA0-B9C115083B6D}" sibTransId="{4525B01C-67E4-46FE-9967-7A2621EBFEC9}"/>
    <dgm:cxn modelId="{3AF70192-FE56-4B23-A61D-25F08DD18164}" type="presOf" srcId="{09D73453-9648-4F57-BB3B-103B15860112}" destId="{FED012CB-4E8A-4D0F-BB9B-A6584017F6E0}" srcOrd="0" destOrd="0" presId="urn:microsoft.com/office/officeart/2005/8/layout/radial5"/>
    <dgm:cxn modelId="{C2563FE5-0DBF-48D3-A348-7EC0B610F70A}" type="presOf" srcId="{9CF4A045-5636-4348-B3B2-0E728E0A2B01}" destId="{3A61D157-E3C3-4D2A-B741-092DD3314CEB}" srcOrd="0" destOrd="0" presId="urn:microsoft.com/office/officeart/2005/8/layout/radial5"/>
    <dgm:cxn modelId="{ECD9CAE6-1A43-4F7E-A7FD-92858D220CEA}" type="presOf" srcId="{EC8A4A21-14F8-41F7-96F0-3089559DD25D}" destId="{755ECB8A-0518-4C59-81EC-A29BDBBD1E09}" srcOrd="1" destOrd="0" presId="urn:microsoft.com/office/officeart/2005/8/layout/radial5"/>
    <dgm:cxn modelId="{71737DC0-476E-4FE5-8787-4AF68A3D37B4}" type="presOf" srcId="{F6957EEF-D21C-436E-B807-2BC20612C74B}" destId="{500EA241-CBAB-4C05-90E6-2A57E64ABD05}" srcOrd="0" destOrd="0" presId="urn:microsoft.com/office/officeart/2005/8/layout/radial5"/>
    <dgm:cxn modelId="{148107B7-C4F8-40CB-B4CB-D9C4ED25564C}" type="presOf" srcId="{4C02B537-0FA9-42A9-9DA0-B9C115083B6D}" destId="{F6F161C1-824F-40BC-9BA8-E71F1594E043}" srcOrd="1" destOrd="0" presId="urn:microsoft.com/office/officeart/2005/8/layout/radial5"/>
    <dgm:cxn modelId="{4A3ED571-F443-4FEF-BA7A-595AC6623BAC}" type="presOf" srcId="{B152956A-AE7E-4AD8-AB61-67A67C6AE989}" destId="{D5B82A44-10A0-401D-948C-3F1D7511527D}" srcOrd="0" destOrd="0" presId="urn:microsoft.com/office/officeart/2005/8/layout/radial5"/>
    <dgm:cxn modelId="{3760DF78-C8C4-4977-A7B8-1948F83056A5}" type="presOf" srcId="{728344C2-3A8C-44B9-983E-711A2DD9C02E}" destId="{5D977892-915A-45E6-B00F-C5796875FDF7}" srcOrd="1" destOrd="0" presId="urn:microsoft.com/office/officeart/2005/8/layout/radial5"/>
    <dgm:cxn modelId="{9EF6B531-4ADC-48F4-ABBF-19D892D36C97}" type="presOf" srcId="{4596F533-0F01-44C0-8A08-34B6A5698CFB}" destId="{D812E0F9-6363-43C4-8951-99C2806EBC0D}" srcOrd="1" destOrd="0" presId="urn:microsoft.com/office/officeart/2005/8/layout/radial5"/>
    <dgm:cxn modelId="{70C65B80-A525-4221-B80A-8C3ECB37302B}" srcId="{172B347F-6A6D-424D-A78F-A723240E54DC}" destId="{B152956A-AE7E-4AD8-AB61-67A67C6AE989}" srcOrd="2" destOrd="0" parTransId="{728344C2-3A8C-44B9-983E-711A2DD9C02E}" sibTransId="{D1F5F4EF-6709-4C29-B9BD-838B1CEE50DF}"/>
    <dgm:cxn modelId="{A1716328-3005-4777-9E35-F044ADE90063}" type="presOf" srcId="{172B347F-6A6D-424D-A78F-A723240E54DC}" destId="{668F627D-6668-403C-A61B-B26807EB8177}" srcOrd="0" destOrd="0" presId="urn:microsoft.com/office/officeart/2005/8/layout/radial5"/>
    <dgm:cxn modelId="{5437DA85-F299-491E-8BB8-F62614E67A33}" type="presOf" srcId="{4C02B537-0FA9-42A9-9DA0-B9C115083B6D}" destId="{4749510B-1861-44A4-B5A3-20FBC08E3D08}" srcOrd="0" destOrd="0" presId="urn:microsoft.com/office/officeart/2005/8/layout/radial5"/>
    <dgm:cxn modelId="{5CA32AEF-89AE-4CC6-9149-423737F5B862}" srcId="{172B347F-6A6D-424D-A78F-A723240E54DC}" destId="{5B93A17D-D3EC-47E7-B8E6-B4D4CAD59A8D}" srcOrd="0" destOrd="0" parTransId="{BA001DEC-C27A-4B0F-A10E-50D68F9C3E45}" sibTransId="{6C7D0257-3184-4CEF-A736-FAF2001DF9A0}"/>
    <dgm:cxn modelId="{4ED5C7BD-5AD2-4870-8B97-26586999D4A2}" type="presOf" srcId="{5B93A17D-D3EC-47E7-B8E6-B4D4CAD59A8D}" destId="{F6E9FD02-D998-4854-A530-DACB62C411D4}" srcOrd="0" destOrd="0" presId="urn:microsoft.com/office/officeart/2005/8/layout/radial5"/>
    <dgm:cxn modelId="{9E8653BF-9C3B-4490-A3CE-4D25319F55D4}" type="presParOf" srcId="{CB22F48B-A4E3-444C-B6AC-C581ED2AEE4B}" destId="{668F627D-6668-403C-A61B-B26807EB8177}" srcOrd="0" destOrd="0" presId="urn:microsoft.com/office/officeart/2005/8/layout/radial5"/>
    <dgm:cxn modelId="{3A3283DE-19ED-4021-A0E1-41EA2DA514C5}" type="presParOf" srcId="{CB22F48B-A4E3-444C-B6AC-C581ED2AEE4B}" destId="{24F937F9-B71A-448A-A5C0-B2EDEF439DF9}" srcOrd="1" destOrd="0" presId="urn:microsoft.com/office/officeart/2005/8/layout/radial5"/>
    <dgm:cxn modelId="{4D7318BE-6685-4C42-A5A8-06C1E348CD99}" type="presParOf" srcId="{24F937F9-B71A-448A-A5C0-B2EDEF439DF9}" destId="{A384AEB2-CB4C-4116-B53A-2BC52B3F7C5E}" srcOrd="0" destOrd="0" presId="urn:microsoft.com/office/officeart/2005/8/layout/radial5"/>
    <dgm:cxn modelId="{CE362452-CF52-412E-8C82-C04C44B38379}" type="presParOf" srcId="{CB22F48B-A4E3-444C-B6AC-C581ED2AEE4B}" destId="{F6E9FD02-D998-4854-A530-DACB62C411D4}" srcOrd="2" destOrd="0" presId="urn:microsoft.com/office/officeart/2005/8/layout/radial5"/>
    <dgm:cxn modelId="{CE524F31-DB77-493B-8EB7-E6082F679E19}" type="presParOf" srcId="{CB22F48B-A4E3-444C-B6AC-C581ED2AEE4B}" destId="{843D3D0F-38A8-404F-9D07-15F9046BB166}" srcOrd="3" destOrd="0" presId="urn:microsoft.com/office/officeart/2005/8/layout/radial5"/>
    <dgm:cxn modelId="{3EDA0C52-84FC-4A5D-8556-9DD3396D9AF3}" type="presParOf" srcId="{843D3D0F-38A8-404F-9D07-15F9046BB166}" destId="{755ECB8A-0518-4C59-81EC-A29BDBBD1E09}" srcOrd="0" destOrd="0" presId="urn:microsoft.com/office/officeart/2005/8/layout/radial5"/>
    <dgm:cxn modelId="{90051B96-EA44-4DED-997E-F14043CF33A2}" type="presParOf" srcId="{CB22F48B-A4E3-444C-B6AC-C581ED2AEE4B}" destId="{BA8AF100-F04F-40D1-B786-EA131EFD44B3}" srcOrd="4" destOrd="0" presId="urn:microsoft.com/office/officeart/2005/8/layout/radial5"/>
    <dgm:cxn modelId="{8A458B8A-DA84-4CD7-B504-17BE4ECBBCA7}" type="presParOf" srcId="{CB22F48B-A4E3-444C-B6AC-C581ED2AEE4B}" destId="{DE16DA7F-4C9D-46D9-9625-F7DD4A2ABC7A}" srcOrd="5" destOrd="0" presId="urn:microsoft.com/office/officeart/2005/8/layout/radial5"/>
    <dgm:cxn modelId="{4FFD3D58-5CA5-4713-8A99-A7DF74D62DAF}" type="presParOf" srcId="{DE16DA7F-4C9D-46D9-9625-F7DD4A2ABC7A}" destId="{5D977892-915A-45E6-B00F-C5796875FDF7}" srcOrd="0" destOrd="0" presId="urn:microsoft.com/office/officeart/2005/8/layout/radial5"/>
    <dgm:cxn modelId="{6359A5AC-058D-4803-B22C-CF4F5045D945}" type="presParOf" srcId="{CB22F48B-A4E3-444C-B6AC-C581ED2AEE4B}" destId="{D5B82A44-10A0-401D-948C-3F1D7511527D}" srcOrd="6" destOrd="0" presId="urn:microsoft.com/office/officeart/2005/8/layout/radial5"/>
    <dgm:cxn modelId="{E23E24AA-B258-4A06-8E69-6605D682A555}" type="presParOf" srcId="{CB22F48B-A4E3-444C-B6AC-C581ED2AEE4B}" destId="{4749510B-1861-44A4-B5A3-20FBC08E3D08}" srcOrd="7" destOrd="0" presId="urn:microsoft.com/office/officeart/2005/8/layout/radial5"/>
    <dgm:cxn modelId="{088582AF-8C30-4925-B4B8-7686AE601DDF}" type="presParOf" srcId="{4749510B-1861-44A4-B5A3-20FBC08E3D08}" destId="{F6F161C1-824F-40BC-9BA8-E71F1594E043}" srcOrd="0" destOrd="0" presId="urn:microsoft.com/office/officeart/2005/8/layout/radial5"/>
    <dgm:cxn modelId="{40FC710E-6FFF-44B6-A560-BA1B4B53FC0C}" type="presParOf" srcId="{CB22F48B-A4E3-444C-B6AC-C581ED2AEE4B}" destId="{FED012CB-4E8A-4D0F-BB9B-A6584017F6E0}" srcOrd="8" destOrd="0" presId="urn:microsoft.com/office/officeart/2005/8/layout/radial5"/>
    <dgm:cxn modelId="{7E534068-6C4A-4FB6-95D5-063A86B605C4}" type="presParOf" srcId="{CB22F48B-A4E3-444C-B6AC-C581ED2AEE4B}" destId="{C50B8F0B-7DF2-4393-81B0-FE5F37030FC6}" srcOrd="9" destOrd="0" presId="urn:microsoft.com/office/officeart/2005/8/layout/radial5"/>
    <dgm:cxn modelId="{CCFC3FDA-3821-4257-A57F-7CE5716A4D86}" type="presParOf" srcId="{C50B8F0B-7DF2-4393-81B0-FE5F37030FC6}" destId="{D5FED9FE-08E9-4BCC-A90B-B266E5A8768E}" srcOrd="0" destOrd="0" presId="urn:microsoft.com/office/officeart/2005/8/layout/radial5"/>
    <dgm:cxn modelId="{5FAE05CE-6F69-4860-9152-3F317178FE65}" type="presParOf" srcId="{CB22F48B-A4E3-444C-B6AC-C581ED2AEE4B}" destId="{500EA241-CBAB-4C05-90E6-2A57E64ABD05}" srcOrd="10" destOrd="0" presId="urn:microsoft.com/office/officeart/2005/8/layout/radial5"/>
    <dgm:cxn modelId="{FF8BA42E-5596-4AE6-93EC-06F66F92498E}" type="presParOf" srcId="{CB22F48B-A4E3-444C-B6AC-C581ED2AEE4B}" destId="{620A86E5-BBD6-472A-92BB-96648E734B90}" srcOrd="11" destOrd="0" presId="urn:microsoft.com/office/officeart/2005/8/layout/radial5"/>
    <dgm:cxn modelId="{BD26B4AF-358A-4A53-865A-BB3FD8EC175A}" type="presParOf" srcId="{620A86E5-BBD6-472A-92BB-96648E734B90}" destId="{D812E0F9-6363-43C4-8951-99C2806EBC0D}" srcOrd="0" destOrd="0" presId="urn:microsoft.com/office/officeart/2005/8/layout/radial5"/>
    <dgm:cxn modelId="{1B15FE14-FF7F-4529-89A1-347EBA6CC656}" type="presParOf" srcId="{CB22F48B-A4E3-444C-B6AC-C581ED2AEE4B}" destId="{3A61D157-E3C3-4D2A-B741-092DD3314CEB}"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8F8DE-8AAF-4AA6-9A46-16DCF3BBA4AB}">
      <dsp:nvSpPr>
        <dsp:cNvPr id="0" name=""/>
        <dsp:cNvSpPr/>
      </dsp:nvSpPr>
      <dsp:spPr>
        <a:xfrm>
          <a:off x="3849648" y="2295804"/>
          <a:ext cx="1150002" cy="10981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GB" sz="1050" kern="1200" dirty="0" smtClean="0">
              <a:solidFill>
                <a:schemeClr val="bg1"/>
              </a:solidFill>
              <a:effectLst/>
              <a:latin typeface="Calibri"/>
            </a:rPr>
            <a:t>Identify and support cohort  during and  after COVID-19</a:t>
          </a:r>
          <a:endParaRPr lang="en-GB" sz="1050" kern="1200" dirty="0">
            <a:solidFill>
              <a:schemeClr val="bg1"/>
            </a:solidFill>
          </a:endParaRPr>
        </a:p>
      </dsp:txBody>
      <dsp:txXfrm>
        <a:off x="4018062" y="2456625"/>
        <a:ext cx="813174" cy="776515"/>
      </dsp:txXfrm>
    </dsp:sp>
    <dsp:sp modelId="{DC192E7D-FB01-49BD-8B5F-425D76BC7017}">
      <dsp:nvSpPr>
        <dsp:cNvPr id="0" name=""/>
        <dsp:cNvSpPr/>
      </dsp:nvSpPr>
      <dsp:spPr>
        <a:xfrm rot="16200000">
          <a:off x="4123557" y="1513059"/>
          <a:ext cx="602184" cy="46337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kern="1200" dirty="0"/>
        </a:p>
      </dsp:txBody>
      <dsp:txXfrm>
        <a:off x="4193064" y="1675242"/>
        <a:ext cx="463171" cy="278026"/>
      </dsp:txXfrm>
    </dsp:sp>
    <dsp:sp modelId="{5B2BD823-7133-44E4-97DB-328E548F3303}">
      <dsp:nvSpPr>
        <dsp:cNvPr id="0" name=""/>
        <dsp:cNvSpPr/>
      </dsp:nvSpPr>
      <dsp:spPr>
        <a:xfrm>
          <a:off x="3842024" y="-62391"/>
          <a:ext cx="1165249" cy="122199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0">
            <a:lnSpc>
              <a:spcPct val="90000"/>
            </a:lnSpc>
            <a:spcBef>
              <a:spcPct val="0"/>
            </a:spcBef>
            <a:spcAft>
              <a:spcPct val="35000"/>
            </a:spcAft>
          </a:pPr>
          <a:r>
            <a:rPr lang="en-GB" sz="900" u="none" kern="1200" dirty="0" smtClean="0">
              <a:solidFill>
                <a:schemeClr val="bg1"/>
              </a:solidFill>
              <a:effectLst/>
              <a:latin typeface="Calibri"/>
            </a:rPr>
            <a:t>Provide or signpost information on how to begin a safe return to normality – slow transition</a:t>
          </a:r>
          <a:endParaRPr lang="en-GB" sz="900" kern="1200" dirty="0">
            <a:solidFill>
              <a:schemeClr val="bg1"/>
            </a:solidFill>
            <a:effectLst/>
            <a:latin typeface="Calibri"/>
          </a:endParaRPr>
        </a:p>
      </dsp:txBody>
      <dsp:txXfrm>
        <a:off x="4012671" y="116567"/>
        <a:ext cx="823955" cy="864083"/>
      </dsp:txXfrm>
    </dsp:sp>
    <dsp:sp modelId="{8CB00A9B-92B4-4426-B8D3-6A6D5285C627}">
      <dsp:nvSpPr>
        <dsp:cNvPr id="0" name=""/>
        <dsp:cNvSpPr/>
      </dsp:nvSpPr>
      <dsp:spPr>
        <a:xfrm rot="18360000">
          <a:off x="4776378" y="1693764"/>
          <a:ext cx="632549" cy="46337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a:off x="4805030" y="1842672"/>
        <a:ext cx="493536" cy="278026"/>
      </dsp:txXfrm>
    </dsp:sp>
    <dsp:sp modelId="{BDF2C83D-2C6B-4F29-AF9F-0C8A4EA2595F}">
      <dsp:nvSpPr>
        <dsp:cNvPr id="0" name=""/>
        <dsp:cNvSpPr/>
      </dsp:nvSpPr>
      <dsp:spPr>
        <a:xfrm>
          <a:off x="5229214" y="442006"/>
          <a:ext cx="1090301" cy="109030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smtClean="0"/>
            <a:t>Begin the conversations of returning to school</a:t>
          </a:r>
          <a:endParaRPr lang="en-GB" sz="1000" kern="1200" dirty="0"/>
        </a:p>
      </dsp:txBody>
      <dsp:txXfrm>
        <a:off x="5388885" y="601677"/>
        <a:ext cx="770959" cy="770959"/>
      </dsp:txXfrm>
    </dsp:sp>
    <dsp:sp modelId="{374FFCCD-20B3-405A-A687-59FE506824A8}">
      <dsp:nvSpPr>
        <dsp:cNvPr id="0" name=""/>
        <dsp:cNvSpPr/>
      </dsp:nvSpPr>
      <dsp:spPr>
        <a:xfrm rot="20520000">
          <a:off x="5183755" y="2272328"/>
          <a:ext cx="579936" cy="46337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a:off x="5187157" y="2386483"/>
        <a:ext cx="440923" cy="278026"/>
      </dsp:txXfrm>
    </dsp:sp>
    <dsp:sp modelId="{7047BFA1-97A2-46DE-8C78-EBE43B1BB47C}">
      <dsp:nvSpPr>
        <dsp:cNvPr id="0" name=""/>
        <dsp:cNvSpPr/>
      </dsp:nvSpPr>
      <dsp:spPr>
        <a:xfrm>
          <a:off x="5978669" y="1507281"/>
          <a:ext cx="1259734" cy="125602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GB" sz="800" kern="1200" dirty="0" smtClean="0"/>
            <a:t>Begin the conversation of returning to work (if COVID-19 friendly) from 1</a:t>
          </a:r>
          <a:r>
            <a:rPr lang="en-GB" sz="800" kern="1200" baseline="30000" dirty="0" smtClean="0"/>
            <a:t>st</a:t>
          </a:r>
          <a:r>
            <a:rPr lang="en-GB" sz="800" kern="1200" dirty="0" smtClean="0"/>
            <a:t> August.  Enable support  and information to prepare for this transition</a:t>
          </a:r>
          <a:endParaRPr lang="en-GB" sz="800" kern="1200" dirty="0"/>
        </a:p>
      </dsp:txBody>
      <dsp:txXfrm>
        <a:off x="6163153" y="1691222"/>
        <a:ext cx="890766" cy="888145"/>
      </dsp:txXfrm>
    </dsp:sp>
    <dsp:sp modelId="{6FFBDC92-F432-48B2-B60C-F3CDC068D5C4}">
      <dsp:nvSpPr>
        <dsp:cNvPr id="0" name=""/>
        <dsp:cNvSpPr/>
      </dsp:nvSpPr>
      <dsp:spPr>
        <a:xfrm rot="1080000">
          <a:off x="5186078" y="2955832"/>
          <a:ext cx="586207" cy="46337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kern="1200" dirty="0"/>
        </a:p>
      </dsp:txBody>
      <dsp:txXfrm>
        <a:off x="5189480" y="3027029"/>
        <a:ext cx="447194" cy="278026"/>
      </dsp:txXfrm>
    </dsp:sp>
    <dsp:sp modelId="{67E040E9-CC0C-46DE-9046-44E3B47A6266}">
      <dsp:nvSpPr>
        <dsp:cNvPr id="0" name=""/>
        <dsp:cNvSpPr/>
      </dsp:nvSpPr>
      <dsp:spPr>
        <a:xfrm>
          <a:off x="5985608" y="2979211"/>
          <a:ext cx="1245855" cy="115051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0">
            <a:lnSpc>
              <a:spcPct val="90000"/>
            </a:lnSpc>
            <a:spcBef>
              <a:spcPct val="0"/>
            </a:spcBef>
            <a:spcAft>
              <a:spcPct val="35000"/>
            </a:spcAft>
          </a:pPr>
          <a:r>
            <a:rPr lang="en-GB" sz="900" u="none" kern="1200" dirty="0" smtClean="0">
              <a:solidFill>
                <a:schemeClr val="bg1"/>
              </a:solidFill>
              <a:effectLst/>
              <a:latin typeface="Calibri"/>
            </a:rPr>
            <a:t>Ensure recovery information is available in alternative formats, languages, braille talking books etc..</a:t>
          </a:r>
          <a:endParaRPr lang="en-GB" sz="900" u="none" kern="1200" dirty="0">
            <a:solidFill>
              <a:schemeClr val="bg1"/>
            </a:solidFill>
            <a:effectLst/>
            <a:latin typeface="Calibri"/>
          </a:endParaRPr>
        </a:p>
      </dsp:txBody>
      <dsp:txXfrm>
        <a:off x="6168059" y="3147701"/>
        <a:ext cx="880953" cy="813539"/>
      </dsp:txXfrm>
    </dsp:sp>
    <dsp:sp modelId="{5F9BAAC8-3123-47FC-9CA9-D78A6CC26CB5}">
      <dsp:nvSpPr>
        <dsp:cNvPr id="0" name=""/>
        <dsp:cNvSpPr/>
      </dsp:nvSpPr>
      <dsp:spPr>
        <a:xfrm rot="3240000">
          <a:off x="4774969" y="3505089"/>
          <a:ext cx="595359" cy="463378"/>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kern="1200" dirty="0"/>
        </a:p>
      </dsp:txBody>
      <dsp:txXfrm>
        <a:off x="4803621" y="3541533"/>
        <a:ext cx="456346" cy="278026"/>
      </dsp:txXfrm>
    </dsp:sp>
    <dsp:sp modelId="{1F800807-071E-4AD3-8342-BC433504E687}">
      <dsp:nvSpPr>
        <dsp:cNvPr id="0" name=""/>
        <dsp:cNvSpPr/>
      </dsp:nvSpPr>
      <dsp:spPr>
        <a:xfrm>
          <a:off x="5148003" y="4092884"/>
          <a:ext cx="1252723" cy="1219447"/>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rtl="0">
            <a:lnSpc>
              <a:spcPct val="90000"/>
            </a:lnSpc>
            <a:spcBef>
              <a:spcPct val="0"/>
            </a:spcBef>
            <a:spcAft>
              <a:spcPct val="35000"/>
            </a:spcAft>
          </a:pPr>
          <a:r>
            <a:rPr lang="en-GB" sz="800" u="none" kern="1200" dirty="0" smtClean="0">
              <a:solidFill>
                <a:schemeClr val="bg1"/>
              </a:solidFill>
              <a:effectLst/>
              <a:latin typeface="Calibri"/>
            </a:rPr>
            <a:t>Ensure those identified as isolated, shielded, vulnerable are linked to appropriate services, community groups, voluntary services, Housing etc. </a:t>
          </a:r>
          <a:endParaRPr lang="en-GB" sz="800" u="none" kern="1200" dirty="0">
            <a:solidFill>
              <a:schemeClr val="bg1"/>
            </a:solidFill>
            <a:effectLst/>
            <a:latin typeface="Calibri"/>
          </a:endParaRPr>
        </a:p>
      </dsp:txBody>
      <dsp:txXfrm>
        <a:off x="5331460" y="4271468"/>
        <a:ext cx="885809" cy="862279"/>
      </dsp:txXfrm>
    </dsp:sp>
    <dsp:sp modelId="{93E2C4F1-90E2-4230-B0E8-6BB1451694F5}">
      <dsp:nvSpPr>
        <dsp:cNvPr id="0" name=""/>
        <dsp:cNvSpPr/>
      </dsp:nvSpPr>
      <dsp:spPr>
        <a:xfrm rot="5380140">
          <a:off x="4129605" y="3713878"/>
          <a:ext cx="602805" cy="46337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kern="1200" dirty="0"/>
        </a:p>
      </dsp:txBody>
      <dsp:txXfrm>
        <a:off x="4198710" y="3737049"/>
        <a:ext cx="463792" cy="278026"/>
      </dsp:txXfrm>
    </dsp:sp>
    <dsp:sp modelId="{6B8FB9A4-CE7F-4773-8759-AA595C040E55}">
      <dsp:nvSpPr>
        <dsp:cNvPr id="0" name=""/>
        <dsp:cNvSpPr/>
      </dsp:nvSpPr>
      <dsp:spPr>
        <a:xfrm>
          <a:off x="3846017" y="4531292"/>
          <a:ext cx="1183795" cy="121973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rtl="0">
            <a:lnSpc>
              <a:spcPct val="90000"/>
            </a:lnSpc>
            <a:spcBef>
              <a:spcPct val="0"/>
            </a:spcBef>
            <a:spcAft>
              <a:spcPct val="35000"/>
            </a:spcAft>
          </a:pPr>
          <a:r>
            <a:rPr lang="en-GB" sz="800" u="none" kern="1200" dirty="0" smtClean="0">
              <a:solidFill>
                <a:schemeClr val="bg1"/>
              </a:solidFill>
              <a:effectLst/>
              <a:latin typeface="Calibri"/>
            </a:rPr>
            <a:t>Ensure existing services and support networks in place to manage anxiety and stress of COVID-19 prepare for 5-20% increase</a:t>
          </a:r>
          <a:endParaRPr lang="en-GB" sz="800" u="none" kern="1200" dirty="0">
            <a:solidFill>
              <a:schemeClr val="bg1"/>
            </a:solidFill>
          </a:endParaRPr>
        </a:p>
      </dsp:txBody>
      <dsp:txXfrm>
        <a:off x="4019380" y="4709917"/>
        <a:ext cx="837069" cy="862481"/>
      </dsp:txXfrm>
    </dsp:sp>
    <dsp:sp modelId="{83C936A6-DF86-41F2-8FF7-B8331DFABC48}">
      <dsp:nvSpPr>
        <dsp:cNvPr id="0" name=""/>
        <dsp:cNvSpPr/>
      </dsp:nvSpPr>
      <dsp:spPr>
        <a:xfrm rot="7560000">
          <a:off x="3468978" y="3512215"/>
          <a:ext cx="604985" cy="46337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rot="10800000">
        <a:off x="3579339" y="3548659"/>
        <a:ext cx="465972" cy="278026"/>
      </dsp:txXfrm>
    </dsp:sp>
    <dsp:sp modelId="{9BAB89EE-044C-46EF-B262-A08D1F18D483}">
      <dsp:nvSpPr>
        <dsp:cNvPr id="0" name=""/>
        <dsp:cNvSpPr/>
      </dsp:nvSpPr>
      <dsp:spPr>
        <a:xfrm>
          <a:off x="2425151" y="4128531"/>
          <a:ext cx="1299563" cy="114815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t>Encourage developing  support bubbles to manage anxieties and stress  of “recovery</a:t>
          </a:r>
        </a:p>
        <a:p>
          <a:pPr lvl="0" algn="ctr" defTabSz="400050">
            <a:lnSpc>
              <a:spcPct val="90000"/>
            </a:lnSpc>
            <a:spcBef>
              <a:spcPct val="0"/>
            </a:spcBef>
            <a:spcAft>
              <a:spcPct val="35000"/>
            </a:spcAft>
          </a:pPr>
          <a:r>
            <a:rPr lang="en-GB" sz="900" kern="1200" dirty="0" smtClean="0"/>
            <a:t>/normality”</a:t>
          </a:r>
          <a:endParaRPr lang="en-GB" sz="900" kern="1200" dirty="0"/>
        </a:p>
      </dsp:txBody>
      <dsp:txXfrm>
        <a:off x="2615468" y="4296674"/>
        <a:ext cx="918929" cy="811867"/>
      </dsp:txXfrm>
    </dsp:sp>
    <dsp:sp modelId="{F9FB5B0A-C50D-494C-AD44-02BD38497662}">
      <dsp:nvSpPr>
        <dsp:cNvPr id="0" name=""/>
        <dsp:cNvSpPr/>
      </dsp:nvSpPr>
      <dsp:spPr>
        <a:xfrm rot="9720000">
          <a:off x="3094855" y="2952150"/>
          <a:ext cx="573186" cy="46337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rot="10800000">
        <a:off x="3230466" y="3023347"/>
        <a:ext cx="434173" cy="278026"/>
      </dsp:txXfrm>
    </dsp:sp>
    <dsp:sp modelId="{C97542B4-D0E5-47B0-94FE-7CBA6CF26CE8}">
      <dsp:nvSpPr>
        <dsp:cNvPr id="0" name=""/>
        <dsp:cNvSpPr/>
      </dsp:nvSpPr>
      <dsp:spPr>
        <a:xfrm>
          <a:off x="1594420" y="2945929"/>
          <a:ext cx="1292683" cy="121708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GB" sz="800" b="0" i="0" kern="1200" dirty="0" smtClean="0"/>
            <a:t>From 6</a:t>
          </a:r>
          <a:r>
            <a:rPr lang="en-GB" sz="800" b="0" i="0" kern="1200" baseline="30000" dirty="0" smtClean="0"/>
            <a:t>th</a:t>
          </a:r>
          <a:r>
            <a:rPr lang="en-GB" sz="800" b="0" i="0" kern="1200" dirty="0" smtClean="0"/>
            <a:t> July encourage cohort to socialise/ meet in a group of up to 6 people outdoors, including people from different households, while maintaining strict social distancing</a:t>
          </a:r>
          <a:endParaRPr lang="en-GB" sz="800" kern="1200" dirty="0"/>
        </a:p>
      </dsp:txBody>
      <dsp:txXfrm>
        <a:off x="1783729" y="3124166"/>
        <a:ext cx="914065" cy="860607"/>
      </dsp:txXfrm>
    </dsp:sp>
    <dsp:sp modelId="{AF4072F0-B91B-4116-8398-740CA2E7DBBB}">
      <dsp:nvSpPr>
        <dsp:cNvPr id="0" name=""/>
        <dsp:cNvSpPr/>
      </dsp:nvSpPr>
      <dsp:spPr>
        <a:xfrm rot="11880000">
          <a:off x="3092834" y="2273820"/>
          <a:ext cx="574661" cy="46337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rot="10800000">
        <a:off x="3228445" y="2387975"/>
        <a:ext cx="435648" cy="278026"/>
      </dsp:txXfrm>
    </dsp:sp>
    <dsp:sp modelId="{B7F1FC98-B15B-49B3-87F4-7C11B9DE36A1}">
      <dsp:nvSpPr>
        <dsp:cNvPr id="0" name=""/>
        <dsp:cNvSpPr/>
      </dsp:nvSpPr>
      <dsp:spPr>
        <a:xfrm>
          <a:off x="1601605" y="1491002"/>
          <a:ext cx="1278313" cy="128858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b="0" i="0" kern="1200" dirty="0" smtClean="0"/>
            <a:t>Encourage  cohort to keep active stressing importance of being COVID-19 safe</a:t>
          </a:r>
          <a:endParaRPr lang="en-GB" sz="1000" kern="1200" dirty="0"/>
        </a:p>
      </dsp:txBody>
      <dsp:txXfrm>
        <a:off x="1788810" y="1679711"/>
        <a:ext cx="903903" cy="911165"/>
      </dsp:txXfrm>
    </dsp:sp>
    <dsp:sp modelId="{FF2DECC8-7F23-4585-9458-98289E1E7D96}">
      <dsp:nvSpPr>
        <dsp:cNvPr id="0" name=""/>
        <dsp:cNvSpPr/>
      </dsp:nvSpPr>
      <dsp:spPr>
        <a:xfrm rot="14040000">
          <a:off x="3440370" y="1693764"/>
          <a:ext cx="632549" cy="463378"/>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rot="10800000">
        <a:off x="3550731" y="1842672"/>
        <a:ext cx="493536" cy="278026"/>
      </dsp:txXfrm>
    </dsp:sp>
    <dsp:sp modelId="{C64E15F8-629F-4005-9D37-27BE992682CB}">
      <dsp:nvSpPr>
        <dsp:cNvPr id="0" name=""/>
        <dsp:cNvSpPr/>
      </dsp:nvSpPr>
      <dsp:spPr>
        <a:xfrm>
          <a:off x="2529781" y="442006"/>
          <a:ext cx="1090301" cy="109030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t>Encourage mental and emotional wellbeing/self care info such as 5 ways to wellbeing</a:t>
          </a:r>
          <a:endParaRPr lang="en-GB" sz="900" kern="1200" dirty="0"/>
        </a:p>
      </dsp:txBody>
      <dsp:txXfrm>
        <a:off x="2689452" y="601677"/>
        <a:ext cx="770959" cy="770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3830C-4B05-4EBD-BFA9-012D477483F4}">
      <dsp:nvSpPr>
        <dsp:cNvPr id="0" name=""/>
        <dsp:cNvSpPr/>
      </dsp:nvSpPr>
      <dsp:spPr>
        <a:xfrm>
          <a:off x="4382127" y="2115737"/>
          <a:ext cx="1500434" cy="13621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GB" sz="1050" kern="1200" dirty="0" smtClean="0"/>
            <a:t>Support families to meet the  financial challenges COVID-19 has presented in the short and longer term </a:t>
          </a:r>
          <a:endParaRPr lang="en-GB" sz="1050" kern="1200" dirty="0">
            <a:solidFill>
              <a:schemeClr val="bg1"/>
            </a:solidFill>
          </a:endParaRPr>
        </a:p>
      </dsp:txBody>
      <dsp:txXfrm>
        <a:off x="4601860" y="2315212"/>
        <a:ext cx="1060968" cy="963153"/>
      </dsp:txXfrm>
    </dsp:sp>
    <dsp:sp modelId="{F387EFA4-7A1F-4133-9DC5-157BAF09D1A9}">
      <dsp:nvSpPr>
        <dsp:cNvPr id="0" name=""/>
        <dsp:cNvSpPr/>
      </dsp:nvSpPr>
      <dsp:spPr>
        <a:xfrm rot="16239631">
          <a:off x="4968999" y="1555414"/>
          <a:ext cx="349772" cy="48061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dirty="0"/>
        </a:p>
      </dsp:txBody>
      <dsp:txXfrm>
        <a:off x="5020860" y="1703999"/>
        <a:ext cx="244840" cy="288367"/>
      </dsp:txXfrm>
    </dsp:sp>
    <dsp:sp modelId="{5502A996-2951-4407-BC7E-4188C0AFFF30}">
      <dsp:nvSpPr>
        <dsp:cNvPr id="0" name=""/>
        <dsp:cNvSpPr/>
      </dsp:nvSpPr>
      <dsp:spPr>
        <a:xfrm>
          <a:off x="4338557" y="-189344"/>
          <a:ext cx="1637458" cy="164527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smtClean="0"/>
            <a:t>Provide clear information/sign posting on how to manage debt </a:t>
          </a:r>
        </a:p>
      </dsp:txBody>
      <dsp:txXfrm>
        <a:off x="4578357" y="51600"/>
        <a:ext cx="1157858" cy="1163382"/>
      </dsp:txXfrm>
    </dsp:sp>
    <dsp:sp modelId="{E1274795-B1EE-4647-B377-C5FA6B74BA1E}">
      <dsp:nvSpPr>
        <dsp:cNvPr id="0" name=""/>
        <dsp:cNvSpPr/>
      </dsp:nvSpPr>
      <dsp:spPr>
        <a:xfrm rot="18900000">
          <a:off x="5688258" y="1824957"/>
          <a:ext cx="351222" cy="48061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dirty="0"/>
        </a:p>
      </dsp:txBody>
      <dsp:txXfrm>
        <a:off x="5703689" y="1958332"/>
        <a:ext cx="245855" cy="288367"/>
      </dsp:txXfrm>
    </dsp:sp>
    <dsp:sp modelId="{BBD95205-CCBC-408B-B5C6-6B951EA3EAA0}">
      <dsp:nvSpPr>
        <dsp:cNvPr id="0" name=""/>
        <dsp:cNvSpPr/>
      </dsp:nvSpPr>
      <dsp:spPr>
        <a:xfrm>
          <a:off x="5878431" y="475275"/>
          <a:ext cx="1567474" cy="158337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smtClean="0"/>
            <a:t>Signposting people who have found themselves redundant or unemployed to community advisory services</a:t>
          </a:r>
          <a:endParaRPr lang="en-GB" sz="1000" kern="1200" dirty="0"/>
        </a:p>
      </dsp:txBody>
      <dsp:txXfrm>
        <a:off x="6107982" y="707155"/>
        <a:ext cx="1108372" cy="1119617"/>
      </dsp:txXfrm>
    </dsp:sp>
    <dsp:sp modelId="{92993302-CCED-4EF9-9BA3-F0BC159D068B}">
      <dsp:nvSpPr>
        <dsp:cNvPr id="0" name=""/>
        <dsp:cNvSpPr/>
      </dsp:nvSpPr>
      <dsp:spPr>
        <a:xfrm>
          <a:off x="6010605" y="2556482"/>
          <a:ext cx="308467" cy="48061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dirty="0"/>
        </a:p>
      </dsp:txBody>
      <dsp:txXfrm>
        <a:off x="6010605" y="2652604"/>
        <a:ext cx="215927" cy="288367"/>
      </dsp:txXfrm>
    </dsp:sp>
    <dsp:sp modelId="{776BE141-234E-4D5B-BE54-4F2D28A11E92}">
      <dsp:nvSpPr>
        <dsp:cNvPr id="0" name=""/>
        <dsp:cNvSpPr/>
      </dsp:nvSpPr>
      <dsp:spPr>
        <a:xfrm>
          <a:off x="6464575" y="1988363"/>
          <a:ext cx="1662534" cy="161684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t>Promote /signpost  how to make expenditure changes, i.e.. changing energy suppliers, eating on a budget, managing credit cards etc.</a:t>
          </a:r>
          <a:endParaRPr lang="en-GB" sz="900" kern="1200" dirty="0"/>
        </a:p>
      </dsp:txBody>
      <dsp:txXfrm>
        <a:off x="6708047" y="2225145"/>
        <a:ext cx="1175590" cy="1143285"/>
      </dsp:txXfrm>
    </dsp:sp>
    <dsp:sp modelId="{C9EBD3EB-CE56-4DFF-8E2F-52293912F6DB}">
      <dsp:nvSpPr>
        <dsp:cNvPr id="0" name=""/>
        <dsp:cNvSpPr/>
      </dsp:nvSpPr>
      <dsp:spPr>
        <a:xfrm rot="2700000">
          <a:off x="5687012" y="3282527"/>
          <a:ext cx="342752" cy="48061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dirty="0"/>
        </a:p>
      </dsp:txBody>
      <dsp:txXfrm>
        <a:off x="5702071" y="3342295"/>
        <a:ext cx="239926" cy="288367"/>
      </dsp:txXfrm>
    </dsp:sp>
    <dsp:sp modelId="{385A0845-861F-4631-BD32-AC04BFE371E9}">
      <dsp:nvSpPr>
        <dsp:cNvPr id="0" name=""/>
        <dsp:cNvSpPr/>
      </dsp:nvSpPr>
      <dsp:spPr>
        <a:xfrm>
          <a:off x="5833573" y="3545756"/>
          <a:ext cx="1657190" cy="156171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GB" sz="1050" kern="1200" dirty="0" smtClean="0"/>
            <a:t> Provide mental help support to manage financial stress and anxieties</a:t>
          </a:r>
          <a:endParaRPr lang="en-GB" sz="1050" kern="1200" dirty="0"/>
        </a:p>
      </dsp:txBody>
      <dsp:txXfrm>
        <a:off x="6076263" y="3774463"/>
        <a:ext cx="1171810" cy="1104297"/>
      </dsp:txXfrm>
    </dsp:sp>
    <dsp:sp modelId="{3482E2CC-E680-4F61-889F-3FA60F123E1A}">
      <dsp:nvSpPr>
        <dsp:cNvPr id="0" name=""/>
        <dsp:cNvSpPr/>
      </dsp:nvSpPr>
      <dsp:spPr>
        <a:xfrm rot="5400000">
          <a:off x="4960808" y="3551477"/>
          <a:ext cx="343071" cy="480611"/>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dirty="0"/>
        </a:p>
      </dsp:txBody>
      <dsp:txXfrm>
        <a:off x="5012269" y="3596139"/>
        <a:ext cx="240150" cy="288367"/>
      </dsp:txXfrm>
    </dsp:sp>
    <dsp:sp modelId="{8B551083-76E0-4156-A09F-766E4A5D18AE}">
      <dsp:nvSpPr>
        <dsp:cNvPr id="0" name=""/>
        <dsp:cNvSpPr/>
      </dsp:nvSpPr>
      <dsp:spPr>
        <a:xfrm>
          <a:off x="4265722" y="4125145"/>
          <a:ext cx="1733243" cy="167028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Offer guidance/signpost on how to respond to rent/mortgage arrears</a:t>
          </a:r>
          <a:endParaRPr lang="en-GB" sz="1100" kern="1200" dirty="0"/>
        </a:p>
      </dsp:txBody>
      <dsp:txXfrm>
        <a:off x="4519550" y="4369752"/>
        <a:ext cx="1225587" cy="1181067"/>
      </dsp:txXfrm>
    </dsp:sp>
    <dsp:sp modelId="{56062945-C3AF-47AC-AA12-972E7F9D1E24}">
      <dsp:nvSpPr>
        <dsp:cNvPr id="0" name=""/>
        <dsp:cNvSpPr/>
      </dsp:nvSpPr>
      <dsp:spPr>
        <a:xfrm rot="8271220">
          <a:off x="4157392" y="3268493"/>
          <a:ext cx="376466" cy="48061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dirty="0"/>
        </a:p>
      </dsp:txBody>
      <dsp:txXfrm rot="10800000">
        <a:off x="4255731" y="3326722"/>
        <a:ext cx="263526" cy="288367"/>
      </dsp:txXfrm>
    </dsp:sp>
    <dsp:sp modelId="{272AB975-62C5-42E4-9919-611EBFBE1093}">
      <dsp:nvSpPr>
        <dsp:cNvPr id="0" name=""/>
        <dsp:cNvSpPr/>
      </dsp:nvSpPr>
      <dsp:spPr>
        <a:xfrm>
          <a:off x="2548018" y="3516909"/>
          <a:ext cx="1787999" cy="161938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smtClean="0"/>
            <a:t>Offer support/signpost guidance on how to manage credit card debt/everyday loan risks</a:t>
          </a:r>
          <a:endParaRPr lang="en-GB" sz="1000" kern="1200" dirty="0"/>
        </a:p>
      </dsp:txBody>
      <dsp:txXfrm>
        <a:off x="2809864" y="3754062"/>
        <a:ext cx="1264307" cy="1145074"/>
      </dsp:txXfrm>
    </dsp:sp>
    <dsp:sp modelId="{AC5D43FC-056A-4602-B415-4C35415FC64E}">
      <dsp:nvSpPr>
        <dsp:cNvPr id="0" name=""/>
        <dsp:cNvSpPr/>
      </dsp:nvSpPr>
      <dsp:spPr>
        <a:xfrm rot="10800000">
          <a:off x="3998940" y="2556482"/>
          <a:ext cx="270785" cy="48061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dirty="0"/>
        </a:p>
      </dsp:txBody>
      <dsp:txXfrm rot="10800000">
        <a:off x="4080175" y="2652604"/>
        <a:ext cx="189550" cy="288367"/>
      </dsp:txXfrm>
    </dsp:sp>
    <dsp:sp modelId="{1AC91C69-1812-44B5-BD5D-35E12BE10A00}">
      <dsp:nvSpPr>
        <dsp:cNvPr id="0" name=""/>
        <dsp:cNvSpPr/>
      </dsp:nvSpPr>
      <dsp:spPr>
        <a:xfrm>
          <a:off x="2066482" y="2006372"/>
          <a:ext cx="1804728" cy="158083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solidFill>
              <a:effectLst/>
              <a:latin typeface="Calibri"/>
            </a:rPr>
            <a:t>Monitor uptake of  universal credit, </a:t>
          </a:r>
          <a:r>
            <a:rPr lang="en-GB" sz="1400" kern="1200" dirty="0" smtClean="0"/>
            <a:t> </a:t>
          </a:r>
          <a:endParaRPr lang="en-GB" sz="1400" kern="1200" dirty="0"/>
        </a:p>
      </dsp:txBody>
      <dsp:txXfrm>
        <a:off x="2330778" y="2237880"/>
        <a:ext cx="1276136" cy="1117817"/>
      </dsp:txXfrm>
    </dsp:sp>
    <dsp:sp modelId="{9E34690A-399A-4568-A49C-DC030D031877}">
      <dsp:nvSpPr>
        <dsp:cNvPr id="0" name=""/>
        <dsp:cNvSpPr/>
      </dsp:nvSpPr>
      <dsp:spPr>
        <a:xfrm rot="13412156">
          <a:off x="4211643" y="1846012"/>
          <a:ext cx="345923" cy="48061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dirty="0"/>
        </a:p>
      </dsp:txBody>
      <dsp:txXfrm rot="10800000">
        <a:off x="4301148" y="1977875"/>
        <a:ext cx="242146" cy="288367"/>
      </dsp:txXfrm>
    </dsp:sp>
    <dsp:sp modelId="{4FE34865-9E11-41A2-8E4C-FC7FA946E182}">
      <dsp:nvSpPr>
        <dsp:cNvPr id="0" name=""/>
        <dsp:cNvSpPr/>
      </dsp:nvSpPr>
      <dsp:spPr>
        <a:xfrm>
          <a:off x="2628275" y="452699"/>
          <a:ext cx="1787999" cy="162854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GB" sz="1050" kern="1200" dirty="0" smtClean="0"/>
            <a:t>Identify proportion of population living on credit and whether this in communities has increased</a:t>
          </a:r>
          <a:endParaRPr lang="en-GB" sz="1050" kern="1200" dirty="0"/>
        </a:p>
      </dsp:txBody>
      <dsp:txXfrm>
        <a:off x="2890121" y="691193"/>
        <a:ext cx="1264307" cy="11515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2BC6B-088B-4C36-8FCE-AAAF7BB59140}">
      <dsp:nvSpPr>
        <dsp:cNvPr id="0" name=""/>
        <dsp:cNvSpPr/>
      </dsp:nvSpPr>
      <dsp:spPr>
        <a:xfrm>
          <a:off x="3935402" y="1821140"/>
          <a:ext cx="1455149" cy="137760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GB" sz="1050" kern="1200" dirty="0" smtClean="0">
              <a:solidFill>
                <a:schemeClr val="bg1"/>
              </a:solidFill>
              <a:effectLst/>
              <a:latin typeface="Calibri"/>
            </a:rPr>
            <a:t>Support families to manage the stresses of living, working and surviving  through a pandemic</a:t>
          </a:r>
          <a:endParaRPr lang="en-GB" sz="1050" kern="1200" dirty="0">
            <a:solidFill>
              <a:schemeClr val="bg1"/>
            </a:solidFill>
          </a:endParaRPr>
        </a:p>
      </dsp:txBody>
      <dsp:txXfrm>
        <a:off x="4148504" y="2022886"/>
        <a:ext cx="1028945" cy="974115"/>
      </dsp:txXfrm>
    </dsp:sp>
    <dsp:sp modelId="{3C79F204-3B5F-4965-BE61-F0005B818A0C}">
      <dsp:nvSpPr>
        <dsp:cNvPr id="0" name=""/>
        <dsp:cNvSpPr/>
      </dsp:nvSpPr>
      <dsp:spPr>
        <a:xfrm rot="16200000">
          <a:off x="4506220" y="1371604"/>
          <a:ext cx="313513" cy="32528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dirty="0"/>
        </a:p>
      </dsp:txBody>
      <dsp:txXfrm>
        <a:off x="4553247" y="1483688"/>
        <a:ext cx="219459" cy="195170"/>
      </dsp:txXfrm>
    </dsp:sp>
    <dsp:sp modelId="{7DB0ADB7-F6DE-4042-B15C-56AEA75585BE}">
      <dsp:nvSpPr>
        <dsp:cNvPr id="0" name=""/>
        <dsp:cNvSpPr/>
      </dsp:nvSpPr>
      <dsp:spPr>
        <a:xfrm>
          <a:off x="3910721" y="-103389"/>
          <a:ext cx="1504511" cy="133299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t>Identify those families where digital exclusion may have impacted schooling, and offer reassurance regarding “catch up” </a:t>
          </a:r>
          <a:endParaRPr lang="en-GB" sz="900" kern="1200" dirty="0"/>
        </a:p>
      </dsp:txBody>
      <dsp:txXfrm>
        <a:off x="4131052" y="91824"/>
        <a:ext cx="1063849" cy="942569"/>
      </dsp:txXfrm>
    </dsp:sp>
    <dsp:sp modelId="{D3B20B00-1FE1-42A8-8AC3-3B80BBC977F1}">
      <dsp:nvSpPr>
        <dsp:cNvPr id="0" name=""/>
        <dsp:cNvSpPr/>
      </dsp:nvSpPr>
      <dsp:spPr>
        <a:xfrm rot="18900000">
          <a:off x="5202102" y="1675850"/>
          <a:ext cx="264653" cy="32528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dirty="0"/>
        </a:p>
      </dsp:txBody>
      <dsp:txXfrm>
        <a:off x="5213729" y="1768978"/>
        <a:ext cx="185257" cy="195170"/>
      </dsp:txXfrm>
    </dsp:sp>
    <dsp:sp modelId="{6896667B-EA1A-4C34-B900-B464D2984808}">
      <dsp:nvSpPr>
        <dsp:cNvPr id="0" name=""/>
        <dsp:cNvSpPr/>
      </dsp:nvSpPr>
      <dsp:spPr>
        <a:xfrm>
          <a:off x="5283862" y="407933"/>
          <a:ext cx="1511471" cy="145077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Communicate support packages available i.e.. free school meals, etc..  </a:t>
          </a:r>
          <a:endParaRPr lang="en-GB" sz="1200" kern="1200" dirty="0"/>
        </a:p>
      </dsp:txBody>
      <dsp:txXfrm>
        <a:off x="5505212" y="620395"/>
        <a:ext cx="1068771" cy="1025855"/>
      </dsp:txXfrm>
    </dsp:sp>
    <dsp:sp modelId="{F56ABF94-1B04-458B-819D-A2D06F79F908}">
      <dsp:nvSpPr>
        <dsp:cNvPr id="0" name=""/>
        <dsp:cNvSpPr/>
      </dsp:nvSpPr>
      <dsp:spPr>
        <a:xfrm>
          <a:off x="5504484" y="2347302"/>
          <a:ext cx="274472" cy="32528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dirty="0"/>
        </a:p>
      </dsp:txBody>
      <dsp:txXfrm>
        <a:off x="5504484" y="2412359"/>
        <a:ext cx="192130" cy="195170"/>
      </dsp:txXfrm>
    </dsp:sp>
    <dsp:sp modelId="{4E5168A6-365C-42E9-B009-0493AC20C94C}">
      <dsp:nvSpPr>
        <dsp:cNvPr id="0" name=""/>
        <dsp:cNvSpPr/>
      </dsp:nvSpPr>
      <dsp:spPr>
        <a:xfrm>
          <a:off x="5908425" y="1852559"/>
          <a:ext cx="1402776" cy="131477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GB" sz="1050" kern="1200" dirty="0" smtClean="0"/>
            <a:t>Signpost to food bank services</a:t>
          </a:r>
        </a:p>
      </dsp:txBody>
      <dsp:txXfrm>
        <a:off x="6113857" y="2045103"/>
        <a:ext cx="991912" cy="929682"/>
      </dsp:txXfrm>
    </dsp:sp>
    <dsp:sp modelId="{6B2C3022-2942-45F8-97D9-3E1167EC1DE3}">
      <dsp:nvSpPr>
        <dsp:cNvPr id="0" name=""/>
        <dsp:cNvSpPr/>
      </dsp:nvSpPr>
      <dsp:spPr>
        <a:xfrm rot="2700000">
          <a:off x="5203153" y="3023378"/>
          <a:ext cx="271799" cy="32528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dirty="0"/>
        </a:p>
      </dsp:txBody>
      <dsp:txXfrm>
        <a:off x="5215094" y="3059606"/>
        <a:ext cx="190259" cy="195170"/>
      </dsp:txXfrm>
    </dsp:sp>
    <dsp:sp modelId="{0F43D40E-B55C-458F-ADC3-664E3A92CD85}">
      <dsp:nvSpPr>
        <dsp:cNvPr id="0" name=""/>
        <dsp:cNvSpPr/>
      </dsp:nvSpPr>
      <dsp:spPr>
        <a:xfrm>
          <a:off x="5325312" y="3146962"/>
          <a:ext cx="1428571" cy="147920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n-GB" sz="1000" u="none" kern="1200" dirty="0" smtClean="0">
              <a:solidFill>
                <a:schemeClr val="bg1"/>
              </a:solidFill>
              <a:effectLst/>
              <a:latin typeface="Calibri"/>
            </a:rPr>
            <a:t>Signpost and communicate how to access support in relation to anxieties' for children and families in returning to “normal”  </a:t>
          </a:r>
          <a:endParaRPr lang="en-GB" sz="1000" kern="1200" dirty="0">
            <a:solidFill>
              <a:schemeClr val="bg1"/>
            </a:solidFill>
            <a:effectLst/>
            <a:latin typeface="Calibri"/>
          </a:endParaRPr>
        </a:p>
      </dsp:txBody>
      <dsp:txXfrm>
        <a:off x="5534521" y="3363587"/>
        <a:ext cx="1010153" cy="1045956"/>
      </dsp:txXfrm>
    </dsp:sp>
    <dsp:sp modelId="{88FF11ED-9FEE-4549-95BE-DA53DD26012D}">
      <dsp:nvSpPr>
        <dsp:cNvPr id="0" name=""/>
        <dsp:cNvSpPr/>
      </dsp:nvSpPr>
      <dsp:spPr>
        <a:xfrm rot="5400000">
          <a:off x="4526243" y="3286355"/>
          <a:ext cx="273468" cy="325284"/>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dirty="0"/>
        </a:p>
      </dsp:txBody>
      <dsp:txXfrm>
        <a:off x="4567263" y="3310392"/>
        <a:ext cx="191428" cy="195170"/>
      </dsp:txXfrm>
    </dsp:sp>
    <dsp:sp modelId="{BD27239B-5E28-43A2-A00C-6483B3182008}">
      <dsp:nvSpPr>
        <dsp:cNvPr id="0" name=""/>
        <dsp:cNvSpPr/>
      </dsp:nvSpPr>
      <dsp:spPr>
        <a:xfrm>
          <a:off x="3924845" y="3714726"/>
          <a:ext cx="1476264" cy="148410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rtl="0">
            <a:lnSpc>
              <a:spcPct val="90000"/>
            </a:lnSpc>
            <a:spcBef>
              <a:spcPct val="0"/>
            </a:spcBef>
            <a:spcAft>
              <a:spcPct val="35000"/>
            </a:spcAft>
          </a:pPr>
          <a:r>
            <a:rPr lang="en-GB" sz="1050" u="none" kern="1200" dirty="0" smtClean="0">
              <a:solidFill>
                <a:schemeClr val="bg1"/>
              </a:solidFill>
              <a:effectLst/>
              <a:latin typeface="Calibri"/>
            </a:rPr>
            <a:t>Signposting co-parenting families to support and information on how to manage childcare during and after COVID-19</a:t>
          </a:r>
          <a:endParaRPr lang="en-GB" sz="1050" u="none" kern="1200" dirty="0">
            <a:solidFill>
              <a:schemeClr val="bg1"/>
            </a:solidFill>
            <a:effectLst/>
            <a:latin typeface="Calibri"/>
          </a:endParaRPr>
        </a:p>
      </dsp:txBody>
      <dsp:txXfrm>
        <a:off x="4141039" y="3932069"/>
        <a:ext cx="1043876" cy="1049423"/>
      </dsp:txXfrm>
    </dsp:sp>
    <dsp:sp modelId="{D20E0BFC-1CB0-4960-8A2B-4BFDA74B5250}">
      <dsp:nvSpPr>
        <dsp:cNvPr id="0" name=""/>
        <dsp:cNvSpPr/>
      </dsp:nvSpPr>
      <dsp:spPr>
        <a:xfrm rot="8100000">
          <a:off x="3870867" y="3012172"/>
          <a:ext cx="254481" cy="32528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dirty="0"/>
        </a:p>
      </dsp:txBody>
      <dsp:txXfrm rot="10800000">
        <a:off x="3936031" y="3050237"/>
        <a:ext cx="178137" cy="195170"/>
      </dsp:txXfrm>
    </dsp:sp>
    <dsp:sp modelId="{90AB7598-CA5E-4371-9C13-185616398582}">
      <dsp:nvSpPr>
        <dsp:cNvPr id="0" name=""/>
        <dsp:cNvSpPr/>
      </dsp:nvSpPr>
      <dsp:spPr>
        <a:xfrm>
          <a:off x="2492752" y="3157492"/>
          <a:ext cx="1587207" cy="145814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GB" sz="1200" u="none" kern="1200" dirty="0" smtClean="0">
              <a:solidFill>
                <a:schemeClr val="bg1"/>
              </a:solidFill>
              <a:effectLst/>
              <a:latin typeface="Calibri"/>
            </a:rPr>
            <a:t>Signpost to sites offering financial guidance and support for families </a:t>
          </a:r>
          <a:endParaRPr lang="en-GB" sz="1200" u="none" kern="1200" dirty="0">
            <a:solidFill>
              <a:schemeClr val="bg1"/>
            </a:solidFill>
            <a:effectLst/>
            <a:latin typeface="Calibri"/>
          </a:endParaRPr>
        </a:p>
      </dsp:txBody>
      <dsp:txXfrm>
        <a:off x="2725193" y="3371033"/>
        <a:ext cx="1122325" cy="1031064"/>
      </dsp:txXfrm>
    </dsp:sp>
    <dsp:sp modelId="{9CC8165A-1C0D-46FF-93A5-98796008B61E}">
      <dsp:nvSpPr>
        <dsp:cNvPr id="0" name=""/>
        <dsp:cNvSpPr/>
      </dsp:nvSpPr>
      <dsp:spPr>
        <a:xfrm rot="10800000">
          <a:off x="3592642" y="2347302"/>
          <a:ext cx="242217" cy="32528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dirty="0"/>
        </a:p>
      </dsp:txBody>
      <dsp:txXfrm rot="10800000">
        <a:off x="3665307" y="2412359"/>
        <a:ext cx="169552" cy="195170"/>
      </dsp:txXfrm>
    </dsp:sp>
    <dsp:sp modelId="{45E37680-E7CA-4700-9723-6B5702C15998}">
      <dsp:nvSpPr>
        <dsp:cNvPr id="0" name=""/>
        <dsp:cNvSpPr/>
      </dsp:nvSpPr>
      <dsp:spPr>
        <a:xfrm>
          <a:off x="1953893" y="1825245"/>
          <a:ext cx="1524494" cy="136939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smtClean="0"/>
            <a:t>Encourage families to become more active, moving away from Zoom/Social media (which has for the past few months been a social lifeline </a:t>
          </a:r>
          <a:endParaRPr lang="en-GB" sz="1000" kern="1200" dirty="0"/>
        </a:p>
      </dsp:txBody>
      <dsp:txXfrm>
        <a:off x="2177150" y="2025789"/>
        <a:ext cx="1077980" cy="968310"/>
      </dsp:txXfrm>
    </dsp:sp>
    <dsp:sp modelId="{3DFC708C-4F1A-49F1-A376-9E8C4C4DE82E}">
      <dsp:nvSpPr>
        <dsp:cNvPr id="0" name=""/>
        <dsp:cNvSpPr/>
      </dsp:nvSpPr>
      <dsp:spPr>
        <a:xfrm rot="13500000">
          <a:off x="3865663" y="1679497"/>
          <a:ext cx="259017" cy="32528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dirty="0"/>
        </a:p>
      </dsp:txBody>
      <dsp:txXfrm rot="10800000">
        <a:off x="3931988" y="1772027"/>
        <a:ext cx="181312" cy="195170"/>
      </dsp:txXfrm>
    </dsp:sp>
    <dsp:sp modelId="{33E0C607-E09E-4916-81C0-DF2335B4FEC3}">
      <dsp:nvSpPr>
        <dsp:cNvPr id="0" name=""/>
        <dsp:cNvSpPr/>
      </dsp:nvSpPr>
      <dsp:spPr>
        <a:xfrm>
          <a:off x="2512939" y="403395"/>
          <a:ext cx="1546834" cy="145985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GB" sz="1200" u="none" kern="1200" dirty="0" smtClean="0">
              <a:solidFill>
                <a:schemeClr val="bg1"/>
              </a:solidFill>
              <a:effectLst/>
              <a:latin typeface="Calibri"/>
            </a:rPr>
            <a:t>Communicate services to help families manage anxiety and stress of home schooling </a:t>
          </a:r>
          <a:endParaRPr lang="en-GB" sz="1200" u="none" kern="1200" dirty="0">
            <a:solidFill>
              <a:schemeClr val="bg1"/>
            </a:solidFill>
          </a:endParaRPr>
        </a:p>
      </dsp:txBody>
      <dsp:txXfrm>
        <a:off x="2739468" y="617186"/>
        <a:ext cx="1093776" cy="10322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2E9399-F131-4B35-87F5-2A80B208946B}">
      <dsp:nvSpPr>
        <dsp:cNvPr id="0" name=""/>
        <dsp:cNvSpPr/>
      </dsp:nvSpPr>
      <dsp:spPr>
        <a:xfrm>
          <a:off x="3117717" y="1892194"/>
          <a:ext cx="1525599" cy="14690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Supporting our population  to cope with bereavement during and after a pandemic</a:t>
          </a:r>
          <a:endParaRPr lang="en-GB" sz="1200" kern="1200" dirty="0"/>
        </a:p>
      </dsp:txBody>
      <dsp:txXfrm>
        <a:off x="3341136" y="2107337"/>
        <a:ext cx="1078761" cy="1038805"/>
      </dsp:txXfrm>
    </dsp:sp>
    <dsp:sp modelId="{07A4CBD5-7925-490B-8B4C-B6227A89DF11}">
      <dsp:nvSpPr>
        <dsp:cNvPr id="0" name=""/>
        <dsp:cNvSpPr/>
      </dsp:nvSpPr>
      <dsp:spPr>
        <a:xfrm rot="16200000">
          <a:off x="3751169" y="1404956"/>
          <a:ext cx="258695" cy="50101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a:off x="3789973" y="1543962"/>
        <a:ext cx="181087" cy="300608"/>
      </dsp:txXfrm>
    </dsp:sp>
    <dsp:sp modelId="{093B2701-987B-4A69-9321-8E2F0C7D7B3E}">
      <dsp:nvSpPr>
        <dsp:cNvPr id="0" name=""/>
        <dsp:cNvSpPr/>
      </dsp:nvSpPr>
      <dsp:spPr>
        <a:xfrm>
          <a:off x="3119305" y="-127099"/>
          <a:ext cx="1522422" cy="153118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Provide support on  potential experiences of  bereavement through first and potential 2</a:t>
          </a:r>
          <a:r>
            <a:rPr lang="en-GB" sz="1200" kern="1200" baseline="30000" dirty="0" smtClean="0"/>
            <a:t>nd</a:t>
          </a:r>
          <a:r>
            <a:rPr lang="en-GB" sz="1200" kern="1200" dirty="0" smtClean="0"/>
            <a:t> wave pandemic</a:t>
          </a:r>
          <a:endParaRPr lang="en-GB" sz="1200" kern="1200" dirty="0"/>
        </a:p>
      </dsp:txBody>
      <dsp:txXfrm>
        <a:off x="3342259" y="97138"/>
        <a:ext cx="1076514" cy="1082714"/>
      </dsp:txXfrm>
    </dsp:sp>
    <dsp:sp modelId="{CAF4C592-4F1F-4C7C-B712-53A9F6BAE4D4}">
      <dsp:nvSpPr>
        <dsp:cNvPr id="0" name=""/>
        <dsp:cNvSpPr/>
      </dsp:nvSpPr>
      <dsp:spPr>
        <a:xfrm rot="18935856">
          <a:off x="4448413" y="1714704"/>
          <a:ext cx="215156" cy="50101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a:off x="4457629" y="1837488"/>
        <a:ext cx="150609" cy="300608"/>
      </dsp:txXfrm>
    </dsp:sp>
    <dsp:sp modelId="{3789D0FB-142F-4C1F-ADE8-ABABE967FE6A}">
      <dsp:nvSpPr>
        <dsp:cNvPr id="0" name=""/>
        <dsp:cNvSpPr/>
      </dsp:nvSpPr>
      <dsp:spPr>
        <a:xfrm>
          <a:off x="4484459" y="496451"/>
          <a:ext cx="1552606" cy="155707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Signpost  bereavement support for families of  suicide</a:t>
          </a:r>
          <a:endParaRPr lang="en-GB" sz="1400" kern="1200" dirty="0"/>
        </a:p>
      </dsp:txBody>
      <dsp:txXfrm>
        <a:off x="4711833" y="724480"/>
        <a:ext cx="1097858" cy="1101018"/>
      </dsp:txXfrm>
    </dsp:sp>
    <dsp:sp modelId="{3506C9DC-BCF6-414A-8F56-6C357293D999}">
      <dsp:nvSpPr>
        <dsp:cNvPr id="0" name=""/>
        <dsp:cNvSpPr/>
      </dsp:nvSpPr>
      <dsp:spPr>
        <a:xfrm rot="520714">
          <a:off x="4663903" y="2501466"/>
          <a:ext cx="74125" cy="50101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a:off x="4664030" y="2599990"/>
        <a:ext cx="51888" cy="300608"/>
      </dsp:txXfrm>
    </dsp:sp>
    <dsp:sp modelId="{9A358274-AC7F-4025-9CB4-4AA8A2280D1B}">
      <dsp:nvSpPr>
        <dsp:cNvPr id="0" name=""/>
        <dsp:cNvSpPr/>
      </dsp:nvSpPr>
      <dsp:spPr>
        <a:xfrm>
          <a:off x="4760269" y="2075203"/>
          <a:ext cx="1778831" cy="164316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Providing mental help support to manage stress and anxiety for those who have suffered a bereavement</a:t>
          </a:r>
          <a:endParaRPr lang="en-GB" sz="1200" kern="1200" dirty="0"/>
        </a:p>
      </dsp:txBody>
      <dsp:txXfrm>
        <a:off x="5020773" y="2315838"/>
        <a:ext cx="1257823" cy="1161890"/>
      </dsp:txXfrm>
    </dsp:sp>
    <dsp:sp modelId="{D340F663-2502-4EB7-A371-96A93513564F}">
      <dsp:nvSpPr>
        <dsp:cNvPr id="0" name=""/>
        <dsp:cNvSpPr/>
      </dsp:nvSpPr>
      <dsp:spPr>
        <a:xfrm rot="3925738">
          <a:off x="4173550" y="3148416"/>
          <a:ext cx="120055" cy="50101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4184070" y="3232241"/>
        <a:ext cx="84039" cy="300608"/>
      </dsp:txXfrm>
    </dsp:sp>
    <dsp:sp modelId="{BD50E797-E56C-408F-8968-3CE8E7183CB1}">
      <dsp:nvSpPr>
        <dsp:cNvPr id="0" name=""/>
        <dsp:cNvSpPr/>
      </dsp:nvSpPr>
      <dsp:spPr>
        <a:xfrm>
          <a:off x="3738718" y="3440281"/>
          <a:ext cx="1778831" cy="164316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Target extra support and  specialist counselling to most vulnerable and those with on-going difficulties</a:t>
          </a:r>
          <a:endParaRPr lang="en-GB" sz="1200" kern="1200" dirty="0"/>
        </a:p>
      </dsp:txBody>
      <dsp:txXfrm>
        <a:off x="3999222" y="3680916"/>
        <a:ext cx="1257823" cy="1161890"/>
      </dsp:txXfrm>
    </dsp:sp>
    <dsp:sp modelId="{9E8831A7-B1A4-43D6-B950-9E8155CF7928}">
      <dsp:nvSpPr>
        <dsp:cNvPr id="0" name=""/>
        <dsp:cNvSpPr/>
      </dsp:nvSpPr>
      <dsp:spPr>
        <a:xfrm rot="7513313">
          <a:off x="3250754" y="3129819"/>
          <a:ext cx="195470" cy="501012"/>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rot="10800000">
        <a:off x="3296985" y="3206068"/>
        <a:ext cx="136829" cy="300608"/>
      </dsp:txXfrm>
    </dsp:sp>
    <dsp:sp modelId="{AB066712-1571-40EA-9673-3129CEAB55A9}">
      <dsp:nvSpPr>
        <dsp:cNvPr id="0" name=""/>
        <dsp:cNvSpPr/>
      </dsp:nvSpPr>
      <dsp:spPr>
        <a:xfrm>
          <a:off x="1868391" y="3405101"/>
          <a:ext cx="1776471" cy="1627126"/>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Tailored bereavement support for families where the death was attributed to COVID-19 </a:t>
          </a:r>
        </a:p>
        <a:p>
          <a:pPr lvl="0" algn="ctr" defTabSz="533400">
            <a:lnSpc>
              <a:spcPct val="90000"/>
            </a:lnSpc>
            <a:spcBef>
              <a:spcPct val="0"/>
            </a:spcBef>
            <a:spcAft>
              <a:spcPct val="35000"/>
            </a:spcAft>
          </a:pPr>
          <a:r>
            <a:rPr lang="en-GB" sz="1200" kern="1200" dirty="0" smtClean="0"/>
            <a:t>Unable to say goodbye</a:t>
          </a:r>
          <a:endParaRPr lang="en-GB" sz="1200" kern="1200" dirty="0"/>
        </a:p>
      </dsp:txBody>
      <dsp:txXfrm>
        <a:off x="2128549" y="3643388"/>
        <a:ext cx="1256155" cy="1150552"/>
      </dsp:txXfrm>
    </dsp:sp>
    <dsp:sp modelId="{01EAFF58-0249-47FB-BED2-A6E4B8DB9530}">
      <dsp:nvSpPr>
        <dsp:cNvPr id="0" name=""/>
        <dsp:cNvSpPr/>
      </dsp:nvSpPr>
      <dsp:spPr>
        <a:xfrm rot="10581269">
          <a:off x="2914304" y="2433170"/>
          <a:ext cx="145110" cy="50101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rot="10800000">
        <a:off x="2957793" y="2531988"/>
        <a:ext cx="101577" cy="300608"/>
      </dsp:txXfrm>
    </dsp:sp>
    <dsp:sp modelId="{E2D2BD4A-6AC4-4169-B29F-EDA1959FA109}">
      <dsp:nvSpPr>
        <dsp:cNvPr id="0" name=""/>
        <dsp:cNvSpPr/>
      </dsp:nvSpPr>
      <dsp:spPr>
        <a:xfrm>
          <a:off x="1183872" y="1988212"/>
          <a:ext cx="1664300" cy="151463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Providing financial guidance to manage funeral costs. </a:t>
          </a:r>
          <a:endParaRPr lang="en-GB" sz="1400" kern="1200" dirty="0"/>
        </a:p>
      </dsp:txBody>
      <dsp:txXfrm>
        <a:off x="1427603" y="2210025"/>
        <a:ext cx="1176838" cy="1071011"/>
      </dsp:txXfrm>
    </dsp:sp>
    <dsp:sp modelId="{53BA3FC5-914A-4B92-A057-4ACDE91F0120}">
      <dsp:nvSpPr>
        <dsp:cNvPr id="0" name=""/>
        <dsp:cNvSpPr/>
      </dsp:nvSpPr>
      <dsp:spPr>
        <a:xfrm rot="13543740">
          <a:off x="3064846" y="1671764"/>
          <a:ext cx="257807" cy="50101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rot="10800000">
        <a:off x="3130511" y="1799656"/>
        <a:ext cx="180465" cy="300608"/>
      </dsp:txXfrm>
    </dsp:sp>
    <dsp:sp modelId="{7365F111-8A29-4DBD-B539-DE8343E66113}">
      <dsp:nvSpPr>
        <dsp:cNvPr id="0" name=""/>
        <dsp:cNvSpPr/>
      </dsp:nvSpPr>
      <dsp:spPr>
        <a:xfrm>
          <a:off x="1685110" y="421529"/>
          <a:ext cx="1582340" cy="152955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Offer guidance</a:t>
          </a:r>
        </a:p>
        <a:p>
          <a:pPr lvl="0" algn="ctr" defTabSz="533400">
            <a:lnSpc>
              <a:spcPct val="90000"/>
            </a:lnSpc>
            <a:spcBef>
              <a:spcPct val="0"/>
            </a:spcBef>
            <a:spcAft>
              <a:spcPct val="35000"/>
            </a:spcAft>
          </a:pPr>
          <a:r>
            <a:rPr lang="en-GB" sz="1200" kern="1200" dirty="0" smtClean="0"/>
            <a:t>/signposting on how to manage  anticipatory bereavement </a:t>
          </a:r>
          <a:endParaRPr lang="en-GB" sz="1200" kern="1200" dirty="0"/>
        </a:p>
      </dsp:txBody>
      <dsp:txXfrm>
        <a:off x="1916838" y="645527"/>
        <a:ext cx="1118884" cy="10815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BD3FC-EA92-4651-B1B6-3713070A53F9}">
      <dsp:nvSpPr>
        <dsp:cNvPr id="0" name=""/>
        <dsp:cNvSpPr/>
      </dsp:nvSpPr>
      <dsp:spPr>
        <a:xfrm>
          <a:off x="3602049" y="2162548"/>
          <a:ext cx="1707837" cy="15187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Ensure information is easily accessible in multiple languages and formats</a:t>
          </a:r>
          <a:endParaRPr lang="en-GB" sz="1100" kern="1200" dirty="0"/>
        </a:p>
      </dsp:txBody>
      <dsp:txXfrm>
        <a:off x="3852156" y="2384971"/>
        <a:ext cx="1207623" cy="1073953"/>
      </dsp:txXfrm>
    </dsp:sp>
    <dsp:sp modelId="{DC1E38F8-A874-4850-8608-29A66616A624}">
      <dsp:nvSpPr>
        <dsp:cNvPr id="0" name=""/>
        <dsp:cNvSpPr/>
      </dsp:nvSpPr>
      <dsp:spPr>
        <a:xfrm rot="16422493">
          <a:off x="4324649" y="1614794"/>
          <a:ext cx="409365" cy="35037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a:off x="4373806" y="1737315"/>
        <a:ext cx="304252" cy="210226"/>
      </dsp:txXfrm>
    </dsp:sp>
    <dsp:sp modelId="{461EBF76-7ACB-4966-A614-C432049D66D3}">
      <dsp:nvSpPr>
        <dsp:cNvPr id="0" name=""/>
        <dsp:cNvSpPr/>
      </dsp:nvSpPr>
      <dsp:spPr>
        <a:xfrm>
          <a:off x="3748746" y="-142389"/>
          <a:ext cx="1712052" cy="153672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Work with community groups to  co-create support bubbles for individuals who have had a mental health diagnosis</a:t>
          </a:r>
          <a:endParaRPr lang="en-GB" sz="1100" kern="1200" dirty="0"/>
        </a:p>
      </dsp:txBody>
      <dsp:txXfrm>
        <a:off x="3999470" y="82659"/>
        <a:ext cx="1210604" cy="1086626"/>
      </dsp:txXfrm>
    </dsp:sp>
    <dsp:sp modelId="{8A7150D8-6A97-4A60-804B-386963938E71}">
      <dsp:nvSpPr>
        <dsp:cNvPr id="0" name=""/>
        <dsp:cNvSpPr/>
      </dsp:nvSpPr>
      <dsp:spPr>
        <a:xfrm rot="19030020">
          <a:off x="5116386" y="1946749"/>
          <a:ext cx="405032" cy="35037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5130401" y="2052555"/>
        <a:ext cx="299919" cy="210226"/>
      </dsp:txXfrm>
    </dsp:sp>
    <dsp:sp modelId="{E3409B36-3FED-4AF6-9B35-54D375DF1370}">
      <dsp:nvSpPr>
        <dsp:cNvPr id="0" name=""/>
        <dsp:cNvSpPr/>
      </dsp:nvSpPr>
      <dsp:spPr>
        <a:xfrm>
          <a:off x="5349645" y="505285"/>
          <a:ext cx="1726956" cy="157527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GB" sz="1050" kern="1200" dirty="0" smtClean="0"/>
            <a:t>Ensure mental health awareness and suicide awareness training is available for faith and community groups</a:t>
          </a:r>
          <a:endParaRPr lang="en-GB" sz="1050" kern="1200" dirty="0"/>
        </a:p>
      </dsp:txBody>
      <dsp:txXfrm>
        <a:off x="5602552" y="735979"/>
        <a:ext cx="1221142" cy="1113888"/>
      </dsp:txXfrm>
    </dsp:sp>
    <dsp:sp modelId="{D77FFEA7-1931-4C81-8B7B-CDD5EA9C3AB0}">
      <dsp:nvSpPr>
        <dsp:cNvPr id="0" name=""/>
        <dsp:cNvSpPr/>
      </dsp:nvSpPr>
      <dsp:spPr>
        <a:xfrm rot="21151344">
          <a:off x="5467792" y="2587036"/>
          <a:ext cx="410145" cy="35037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a:off x="5468239" y="2663951"/>
        <a:ext cx="305032" cy="210226"/>
      </dsp:txXfrm>
    </dsp:sp>
    <dsp:sp modelId="{50553EA9-E3E7-4D15-B863-841D355D873A}">
      <dsp:nvSpPr>
        <dsp:cNvPr id="0" name=""/>
        <dsp:cNvSpPr/>
      </dsp:nvSpPr>
      <dsp:spPr>
        <a:xfrm>
          <a:off x="6060731" y="1843961"/>
          <a:ext cx="1586728" cy="152644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smtClean="0"/>
            <a:t>Work with faith groups and community services to build trust  with health and care services (bridging unmet need)</a:t>
          </a:r>
          <a:endParaRPr lang="en-GB" sz="1000" kern="1200" dirty="0"/>
        </a:p>
      </dsp:txBody>
      <dsp:txXfrm>
        <a:off x="6293102" y="2067503"/>
        <a:ext cx="1121986" cy="1079359"/>
      </dsp:txXfrm>
    </dsp:sp>
    <dsp:sp modelId="{75F61A8E-238E-4924-B3CE-BD6315F144A8}">
      <dsp:nvSpPr>
        <dsp:cNvPr id="0" name=""/>
        <dsp:cNvSpPr/>
      </dsp:nvSpPr>
      <dsp:spPr>
        <a:xfrm rot="1800000">
          <a:off x="5277091" y="3324368"/>
          <a:ext cx="358646" cy="35037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a:off x="5284132" y="3368165"/>
        <a:ext cx="253533" cy="210226"/>
      </dsp:txXfrm>
    </dsp:sp>
    <dsp:sp modelId="{EC788032-5B50-4DF3-A223-4999F9935753}">
      <dsp:nvSpPr>
        <dsp:cNvPr id="0" name=""/>
        <dsp:cNvSpPr/>
      </dsp:nvSpPr>
      <dsp:spPr>
        <a:xfrm>
          <a:off x="5647551" y="3290800"/>
          <a:ext cx="1593581" cy="155827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smtClean="0"/>
            <a:t>Ensure media and communications on potential outbreaks and how to respond  are culturally appropriate and accessible in multiple languages</a:t>
          </a:r>
          <a:endParaRPr lang="en-GB" sz="1000" kern="1200" dirty="0"/>
        </a:p>
      </dsp:txBody>
      <dsp:txXfrm>
        <a:off x="5880926" y="3519004"/>
        <a:ext cx="1126831" cy="1101865"/>
      </dsp:txXfrm>
    </dsp:sp>
    <dsp:sp modelId="{17F7970F-B8A9-4088-A5CE-99240AE427FA}">
      <dsp:nvSpPr>
        <dsp:cNvPr id="0" name=""/>
        <dsp:cNvSpPr/>
      </dsp:nvSpPr>
      <dsp:spPr>
        <a:xfrm rot="4101806">
          <a:off x="4677086" y="3792260"/>
          <a:ext cx="387193" cy="350376"/>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a:off x="4710264" y="3813482"/>
        <a:ext cx="282080" cy="210226"/>
      </dsp:txXfrm>
    </dsp:sp>
    <dsp:sp modelId="{79DC242E-93FA-40E9-ACDB-B6427E970B75}">
      <dsp:nvSpPr>
        <dsp:cNvPr id="0" name=""/>
        <dsp:cNvSpPr/>
      </dsp:nvSpPr>
      <dsp:spPr>
        <a:xfrm>
          <a:off x="4442254" y="4266433"/>
          <a:ext cx="1739052" cy="1626055"/>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smtClean="0"/>
            <a:t>Work with places of worship to/faith communities to  support key messages around safety, symptoms and self care</a:t>
          </a:r>
          <a:endParaRPr lang="en-GB" sz="1000" kern="1200" dirty="0"/>
        </a:p>
      </dsp:txBody>
      <dsp:txXfrm>
        <a:off x="4696932" y="4504563"/>
        <a:ext cx="1229696" cy="1149795"/>
      </dsp:txXfrm>
    </dsp:sp>
    <dsp:sp modelId="{98CAD161-4D7D-40DC-989B-51D39A9A28ED}">
      <dsp:nvSpPr>
        <dsp:cNvPr id="0" name=""/>
        <dsp:cNvSpPr/>
      </dsp:nvSpPr>
      <dsp:spPr>
        <a:xfrm rot="6598160">
          <a:off x="3861870" y="3820298"/>
          <a:ext cx="408022" cy="35037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rot="10800000">
        <a:off x="3932375" y="3840976"/>
        <a:ext cx="302909" cy="210226"/>
      </dsp:txXfrm>
    </dsp:sp>
    <dsp:sp modelId="{B8944861-D4FE-4F0C-8F7F-EDC4AFD62E94}">
      <dsp:nvSpPr>
        <dsp:cNvPr id="0" name=""/>
        <dsp:cNvSpPr/>
      </dsp:nvSpPr>
      <dsp:spPr>
        <a:xfrm>
          <a:off x="2844478" y="4330660"/>
          <a:ext cx="1655051" cy="149760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Prepare for an increase in  activity of between 5-20%  for services such as IAPT, CMHT</a:t>
          </a:r>
          <a:endParaRPr lang="en-GB" sz="1200" kern="1200" dirty="0"/>
        </a:p>
      </dsp:txBody>
      <dsp:txXfrm>
        <a:off x="3086855" y="4549979"/>
        <a:ext cx="1170297" cy="1058963"/>
      </dsp:txXfrm>
    </dsp:sp>
    <dsp:sp modelId="{424C8A9A-F53E-44AA-84DF-F73F309263E7}">
      <dsp:nvSpPr>
        <dsp:cNvPr id="0" name=""/>
        <dsp:cNvSpPr/>
      </dsp:nvSpPr>
      <dsp:spPr>
        <a:xfrm rot="9000000">
          <a:off x="3291115" y="3319087"/>
          <a:ext cx="347104" cy="35037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rot="10800000">
        <a:off x="3388271" y="3363129"/>
        <a:ext cx="242973" cy="210226"/>
      </dsp:txXfrm>
    </dsp:sp>
    <dsp:sp modelId="{B91FC729-0485-4D4A-85AB-4E796CCBC9DF}">
      <dsp:nvSpPr>
        <dsp:cNvPr id="0" name=""/>
        <dsp:cNvSpPr/>
      </dsp:nvSpPr>
      <dsp:spPr>
        <a:xfrm>
          <a:off x="1653213" y="3256909"/>
          <a:ext cx="1628760" cy="162605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smtClean="0"/>
            <a:t>Work with volunteer groups to identify  occupations  i.e.. key workers, drivers, AHPs where exposure is highest and  Signpost/guide  on how to stay safe</a:t>
          </a:r>
          <a:endParaRPr lang="en-GB" sz="1000" kern="1200" dirty="0"/>
        </a:p>
      </dsp:txBody>
      <dsp:txXfrm>
        <a:off x="1891739" y="3495039"/>
        <a:ext cx="1151708" cy="1149795"/>
      </dsp:txXfrm>
    </dsp:sp>
    <dsp:sp modelId="{7430E210-B56D-43E1-A912-98632E0070E8}">
      <dsp:nvSpPr>
        <dsp:cNvPr id="0" name=""/>
        <dsp:cNvSpPr/>
      </dsp:nvSpPr>
      <dsp:spPr>
        <a:xfrm rot="11400000">
          <a:off x="3226179" y="2554591"/>
          <a:ext cx="279886" cy="35037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rot="10800000">
        <a:off x="3309507" y="2631956"/>
        <a:ext cx="195920" cy="210226"/>
      </dsp:txXfrm>
    </dsp:sp>
    <dsp:sp modelId="{1D0590A5-6C47-4F45-A57F-4B234BED99E3}">
      <dsp:nvSpPr>
        <dsp:cNvPr id="0" name=""/>
        <dsp:cNvSpPr/>
      </dsp:nvSpPr>
      <dsp:spPr>
        <a:xfrm>
          <a:off x="1274547" y="1688342"/>
          <a:ext cx="1840648" cy="166982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GB" sz="1050" kern="1200" dirty="0" smtClean="0"/>
            <a:t>Support  at risk occupations i.e.. key workers, drivers, AHPs where exposure is highest and  anxieties of returning to normal may be greatest</a:t>
          </a:r>
          <a:endParaRPr lang="en-GB" sz="1050" kern="1200" dirty="0"/>
        </a:p>
      </dsp:txBody>
      <dsp:txXfrm>
        <a:off x="1544104" y="1932883"/>
        <a:ext cx="1301534" cy="1180745"/>
      </dsp:txXfrm>
    </dsp:sp>
    <dsp:sp modelId="{1325B45A-1D66-4C10-A760-F28891556228}">
      <dsp:nvSpPr>
        <dsp:cNvPr id="0" name=""/>
        <dsp:cNvSpPr/>
      </dsp:nvSpPr>
      <dsp:spPr>
        <a:xfrm rot="13800000">
          <a:off x="3555040" y="1886758"/>
          <a:ext cx="358599" cy="35037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rot="10800000">
        <a:off x="3641379" y="1997094"/>
        <a:ext cx="253486" cy="210226"/>
      </dsp:txXfrm>
    </dsp:sp>
    <dsp:sp modelId="{76D79695-4A9B-4DE4-A700-ACEE4B21300C}">
      <dsp:nvSpPr>
        <dsp:cNvPr id="0" name=""/>
        <dsp:cNvSpPr/>
      </dsp:nvSpPr>
      <dsp:spPr>
        <a:xfrm>
          <a:off x="2151218" y="341070"/>
          <a:ext cx="1657847" cy="164411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Community groups and community hubs to share  information on how to manage the anxieties/fears of COVID-19</a:t>
          </a:r>
        </a:p>
      </dsp:txBody>
      <dsp:txXfrm>
        <a:off x="2394004" y="581845"/>
        <a:ext cx="1172275" cy="11625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C0C4F-49CA-4EFF-A6AB-859AC81909A5}">
      <dsp:nvSpPr>
        <dsp:cNvPr id="0" name=""/>
        <dsp:cNvSpPr/>
      </dsp:nvSpPr>
      <dsp:spPr>
        <a:xfrm>
          <a:off x="3439025" y="2015907"/>
          <a:ext cx="1723471" cy="15232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Remove risk of exacerbations caused by anxieties and stress by supporting self care, promoting self management and creating trust</a:t>
          </a:r>
        </a:p>
        <a:p>
          <a:pPr lvl="0" algn="ctr" defTabSz="488950">
            <a:lnSpc>
              <a:spcPct val="90000"/>
            </a:lnSpc>
            <a:spcBef>
              <a:spcPct val="0"/>
            </a:spcBef>
            <a:spcAft>
              <a:spcPct val="35000"/>
            </a:spcAft>
          </a:pPr>
          <a:endParaRPr lang="en-GB" sz="1100" kern="1200" dirty="0">
            <a:solidFill>
              <a:schemeClr val="bg1"/>
            </a:solidFill>
          </a:endParaRPr>
        </a:p>
      </dsp:txBody>
      <dsp:txXfrm>
        <a:off x="3691421" y="2238984"/>
        <a:ext cx="1218679" cy="1077108"/>
      </dsp:txXfrm>
    </dsp:sp>
    <dsp:sp modelId="{AFCC32A3-B767-48B0-8A12-228080C20AAF}">
      <dsp:nvSpPr>
        <dsp:cNvPr id="0" name=""/>
        <dsp:cNvSpPr/>
      </dsp:nvSpPr>
      <dsp:spPr>
        <a:xfrm rot="16200000">
          <a:off x="4142308" y="1525110"/>
          <a:ext cx="316904" cy="40159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4189844" y="1652966"/>
        <a:ext cx="221833" cy="240958"/>
      </dsp:txXfrm>
    </dsp:sp>
    <dsp:sp modelId="{1638B86B-EA30-4EC1-9417-B30E04596564}">
      <dsp:nvSpPr>
        <dsp:cNvPr id="0" name=""/>
        <dsp:cNvSpPr/>
      </dsp:nvSpPr>
      <dsp:spPr>
        <a:xfrm>
          <a:off x="3416941" y="-126910"/>
          <a:ext cx="1767638" cy="154488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Ensure provision of mental and emotional wellbeing self-care information (e.g. 5 ways to wellbeing</a:t>
          </a:r>
          <a:endParaRPr lang="en-GB" sz="1200" kern="1200" dirty="0"/>
        </a:p>
      </dsp:txBody>
      <dsp:txXfrm>
        <a:off x="3675806" y="99333"/>
        <a:ext cx="1249908" cy="1092398"/>
      </dsp:txXfrm>
    </dsp:sp>
    <dsp:sp modelId="{20CBCE94-A69F-4610-BA56-1D73BC1466D9}">
      <dsp:nvSpPr>
        <dsp:cNvPr id="0" name=""/>
        <dsp:cNvSpPr/>
      </dsp:nvSpPr>
      <dsp:spPr>
        <a:xfrm rot="19285714">
          <a:off x="4987414" y="1942428"/>
          <a:ext cx="217494" cy="40159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dirty="0"/>
        </a:p>
      </dsp:txBody>
      <dsp:txXfrm>
        <a:off x="4994532" y="2043089"/>
        <a:ext cx="152246" cy="240958"/>
      </dsp:txXfrm>
    </dsp:sp>
    <dsp:sp modelId="{A84FAB61-5AFF-41C4-96E4-563C7F6E5788}">
      <dsp:nvSpPr>
        <dsp:cNvPr id="0" name=""/>
        <dsp:cNvSpPr/>
      </dsp:nvSpPr>
      <dsp:spPr>
        <a:xfrm>
          <a:off x="5008032" y="616354"/>
          <a:ext cx="1919197" cy="166379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prepare for winter months.  Focus on Hypertension, diabetes and respiratory services</a:t>
          </a:r>
          <a:endParaRPr lang="en-GB" sz="1200" kern="1200" dirty="0"/>
        </a:p>
      </dsp:txBody>
      <dsp:txXfrm>
        <a:off x="5289092" y="860012"/>
        <a:ext cx="1357077" cy="1176482"/>
      </dsp:txXfrm>
    </dsp:sp>
    <dsp:sp modelId="{A6DD4F8B-1CCE-4170-BD2D-97E44CFD4E5B}">
      <dsp:nvSpPr>
        <dsp:cNvPr id="0" name=""/>
        <dsp:cNvSpPr/>
      </dsp:nvSpPr>
      <dsp:spPr>
        <a:xfrm rot="771429">
          <a:off x="5199926" y="2800826"/>
          <a:ext cx="165247" cy="40159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dirty="0"/>
        </a:p>
      </dsp:txBody>
      <dsp:txXfrm>
        <a:off x="5200547" y="2875630"/>
        <a:ext cx="115673" cy="240958"/>
      </dsp:txXfrm>
    </dsp:sp>
    <dsp:sp modelId="{3D774BEE-8D0E-4FA8-93E1-D23A23234ED6}">
      <dsp:nvSpPr>
        <dsp:cNvPr id="0" name=""/>
        <dsp:cNvSpPr/>
      </dsp:nvSpPr>
      <dsp:spPr>
        <a:xfrm>
          <a:off x="5413728" y="2309505"/>
          <a:ext cx="1931171" cy="188489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Provide on-going reassurance and general support, develop a system strategy that develops trust in health and care</a:t>
          </a:r>
          <a:endParaRPr lang="en-GB" sz="1100" kern="1200" dirty="0"/>
        </a:p>
      </dsp:txBody>
      <dsp:txXfrm>
        <a:off x="5696541" y="2585542"/>
        <a:ext cx="1365545" cy="1332825"/>
      </dsp:txXfrm>
    </dsp:sp>
    <dsp:sp modelId="{02856032-C7C7-4F34-A9B5-7BDB86738101}">
      <dsp:nvSpPr>
        <dsp:cNvPr id="0" name=""/>
        <dsp:cNvSpPr/>
      </dsp:nvSpPr>
      <dsp:spPr>
        <a:xfrm rot="3857143">
          <a:off x="4612152" y="3486485"/>
          <a:ext cx="253437" cy="40159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dirty="0"/>
        </a:p>
      </dsp:txBody>
      <dsp:txXfrm>
        <a:off x="4633673" y="3532554"/>
        <a:ext cx="177406" cy="240958"/>
      </dsp:txXfrm>
    </dsp:sp>
    <dsp:sp modelId="{7242B4F2-C495-42F8-8778-4C5942CA2B55}">
      <dsp:nvSpPr>
        <dsp:cNvPr id="0" name=""/>
        <dsp:cNvSpPr/>
      </dsp:nvSpPr>
      <dsp:spPr>
        <a:xfrm>
          <a:off x="4340685" y="3824484"/>
          <a:ext cx="1770237" cy="174785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Making Every Contact Count </a:t>
          </a:r>
          <a:r>
            <a:rPr lang="en-GB" sz="2000" kern="1200" dirty="0" smtClean="0"/>
            <a:t>(MECC)</a:t>
          </a:r>
          <a:endParaRPr lang="en-GB" sz="2000" kern="1200" dirty="0"/>
        </a:p>
      </dsp:txBody>
      <dsp:txXfrm>
        <a:off x="4599930" y="4080451"/>
        <a:ext cx="1251747" cy="1235919"/>
      </dsp:txXfrm>
    </dsp:sp>
    <dsp:sp modelId="{B0581091-2008-4F94-AED5-5AE207B42CEC}">
      <dsp:nvSpPr>
        <dsp:cNvPr id="0" name=""/>
        <dsp:cNvSpPr/>
      </dsp:nvSpPr>
      <dsp:spPr>
        <a:xfrm rot="6942857">
          <a:off x="3777807" y="3447997"/>
          <a:ext cx="206755" cy="401598"/>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dirty="0"/>
        </a:p>
      </dsp:txBody>
      <dsp:txXfrm rot="10800000">
        <a:off x="3822276" y="3500375"/>
        <a:ext cx="144729" cy="240958"/>
      </dsp:txXfrm>
    </dsp:sp>
    <dsp:sp modelId="{E86FEFD3-1040-40A5-BC74-C79DB196C1F2}">
      <dsp:nvSpPr>
        <dsp:cNvPr id="0" name=""/>
        <dsp:cNvSpPr/>
      </dsp:nvSpPr>
      <dsp:spPr>
        <a:xfrm>
          <a:off x="2405060" y="3735837"/>
          <a:ext cx="1941315" cy="1925147"/>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Work with community support teams/link workers to follow up  missed appointments</a:t>
          </a:r>
          <a:endParaRPr lang="en-GB" sz="1100" kern="1200" dirty="0"/>
        </a:p>
      </dsp:txBody>
      <dsp:txXfrm>
        <a:off x="2689359" y="4017768"/>
        <a:ext cx="1372717" cy="1361285"/>
      </dsp:txXfrm>
    </dsp:sp>
    <dsp:sp modelId="{8DE4D815-BF6F-4427-84DB-BFD0AB4015F0}">
      <dsp:nvSpPr>
        <dsp:cNvPr id="0" name=""/>
        <dsp:cNvSpPr/>
      </dsp:nvSpPr>
      <dsp:spPr>
        <a:xfrm rot="10028571">
          <a:off x="3285764" y="2793598"/>
          <a:ext cx="129751" cy="40159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dirty="0"/>
        </a:p>
      </dsp:txBody>
      <dsp:txXfrm rot="10800000">
        <a:off x="3324201" y="2869587"/>
        <a:ext cx="90826" cy="240958"/>
      </dsp:txXfrm>
    </dsp:sp>
    <dsp:sp modelId="{18E0A24E-BACD-4509-BFAE-D20F2BC2207B}">
      <dsp:nvSpPr>
        <dsp:cNvPr id="0" name=""/>
        <dsp:cNvSpPr/>
      </dsp:nvSpPr>
      <dsp:spPr>
        <a:xfrm>
          <a:off x="1177047" y="2410710"/>
          <a:ext cx="2090320" cy="168249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Model unmet need, to prevent further escalation</a:t>
          </a:r>
          <a:endParaRPr lang="en-GB" sz="1200" kern="1200" dirty="0"/>
        </a:p>
      </dsp:txBody>
      <dsp:txXfrm>
        <a:off x="1483167" y="2657105"/>
        <a:ext cx="1478080" cy="1189700"/>
      </dsp:txXfrm>
    </dsp:sp>
    <dsp:sp modelId="{5B87795F-4103-425E-9E7D-12E81A012569}">
      <dsp:nvSpPr>
        <dsp:cNvPr id="0" name=""/>
        <dsp:cNvSpPr/>
      </dsp:nvSpPr>
      <dsp:spPr>
        <a:xfrm rot="13114286">
          <a:off x="3503719" y="1992706"/>
          <a:ext cx="129373" cy="40159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rot="10800000">
        <a:off x="3538297" y="2085125"/>
        <a:ext cx="90561" cy="240958"/>
      </dsp:txXfrm>
    </dsp:sp>
    <dsp:sp modelId="{AB00A9AC-AC06-4F54-B751-41FC33F98021}">
      <dsp:nvSpPr>
        <dsp:cNvPr id="0" name=""/>
        <dsp:cNvSpPr/>
      </dsp:nvSpPr>
      <dsp:spPr>
        <a:xfrm>
          <a:off x="1532056" y="424119"/>
          <a:ext cx="2203668" cy="204827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smtClean="0">
              <a:latin typeface="Arial" panose="020B0604020202020204" pitchFamily="34" charset="0"/>
              <a:cs typeface="Arial" panose="020B0604020202020204" pitchFamily="34" charset="0"/>
            </a:rPr>
            <a:t>Targeted support for:- </a:t>
          </a:r>
        </a:p>
        <a:p>
          <a:pPr lvl="0" algn="ctr" defTabSz="444500">
            <a:lnSpc>
              <a:spcPct val="90000"/>
            </a:lnSpc>
            <a:spcBef>
              <a:spcPct val="0"/>
            </a:spcBef>
            <a:spcAft>
              <a:spcPct val="35000"/>
            </a:spcAft>
          </a:pPr>
          <a:r>
            <a:rPr lang="en-GB" sz="1000" kern="1200" dirty="0" smtClean="0">
              <a:latin typeface="Arial" panose="020B0604020202020204" pitchFamily="34" charset="0"/>
              <a:cs typeface="Arial" panose="020B0604020202020204" pitchFamily="34" charset="0"/>
            </a:rPr>
            <a:t>Those dependent on technology for disease management, oxygen dependent, dependent on ventricular assist devices, on  chronic dialysis, immunosuppressed, transplant patients, end-stage chronic disease, pregnancy, and those with BMI ≥40 kg/m2. </a:t>
          </a:r>
          <a:endParaRPr lang="en-GB" sz="1000" kern="1200" dirty="0">
            <a:latin typeface="Arial" panose="020B0604020202020204" pitchFamily="34" charset="0"/>
            <a:cs typeface="Arial" panose="020B0604020202020204" pitchFamily="34" charset="0"/>
          </a:endParaRPr>
        </a:p>
      </dsp:txBody>
      <dsp:txXfrm>
        <a:off x="1854776" y="724081"/>
        <a:ext cx="1558228" cy="14483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F627D-6668-403C-A61B-B26807EB8177}">
      <dsp:nvSpPr>
        <dsp:cNvPr id="0" name=""/>
        <dsp:cNvSpPr/>
      </dsp:nvSpPr>
      <dsp:spPr>
        <a:xfrm>
          <a:off x="3610772" y="1967926"/>
          <a:ext cx="1779454" cy="175277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Adopt the three phased approach</a:t>
          </a:r>
        </a:p>
        <a:p>
          <a:pPr lvl="0" algn="ctr" defTabSz="488950">
            <a:lnSpc>
              <a:spcPct val="90000"/>
            </a:lnSpc>
            <a:spcBef>
              <a:spcPct val="0"/>
            </a:spcBef>
            <a:spcAft>
              <a:spcPct val="35000"/>
            </a:spcAft>
          </a:pPr>
          <a:r>
            <a:rPr lang="en-GB" sz="1100" kern="1200" dirty="0" smtClean="0"/>
            <a:t>1. Preparation</a:t>
          </a:r>
        </a:p>
        <a:p>
          <a:pPr lvl="0" algn="ctr" defTabSz="488950">
            <a:lnSpc>
              <a:spcPct val="90000"/>
            </a:lnSpc>
            <a:spcBef>
              <a:spcPct val="0"/>
            </a:spcBef>
            <a:spcAft>
              <a:spcPct val="35000"/>
            </a:spcAft>
          </a:pPr>
          <a:r>
            <a:rPr lang="en-GB" sz="1100" kern="1200" dirty="0" smtClean="0"/>
            <a:t>2. Active</a:t>
          </a:r>
        </a:p>
        <a:p>
          <a:pPr lvl="0" algn="ctr" defTabSz="488950">
            <a:lnSpc>
              <a:spcPct val="90000"/>
            </a:lnSpc>
            <a:spcBef>
              <a:spcPct val="0"/>
            </a:spcBef>
            <a:spcAft>
              <a:spcPct val="35000"/>
            </a:spcAft>
          </a:pPr>
          <a:r>
            <a:rPr lang="en-GB" sz="1100" kern="1200" dirty="0" smtClean="0"/>
            <a:t>3. Recovery</a:t>
          </a:r>
        </a:p>
      </dsp:txBody>
      <dsp:txXfrm>
        <a:off x="3871367" y="2224615"/>
        <a:ext cx="1258264" cy="1239401"/>
      </dsp:txXfrm>
    </dsp:sp>
    <dsp:sp modelId="{24F937F9-B71A-448A-A5C0-B2EDEF439DF9}">
      <dsp:nvSpPr>
        <dsp:cNvPr id="0" name=""/>
        <dsp:cNvSpPr/>
      </dsp:nvSpPr>
      <dsp:spPr>
        <a:xfrm rot="16200000">
          <a:off x="4401958" y="1571014"/>
          <a:ext cx="197082" cy="43312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dirty="0"/>
        </a:p>
      </dsp:txBody>
      <dsp:txXfrm>
        <a:off x="4431521" y="1687202"/>
        <a:ext cx="137957" cy="259874"/>
      </dsp:txXfrm>
    </dsp:sp>
    <dsp:sp modelId="{F6E9FD02-D998-4854-A530-DACB62C411D4}">
      <dsp:nvSpPr>
        <dsp:cNvPr id="0" name=""/>
        <dsp:cNvSpPr/>
      </dsp:nvSpPr>
      <dsp:spPr>
        <a:xfrm>
          <a:off x="3704314" y="3701"/>
          <a:ext cx="1592370" cy="159237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Ensure staff receive regular communications and intelligence to feel informed, involved and valued</a:t>
          </a:r>
          <a:endParaRPr lang="en-GB" sz="1200" kern="1200" dirty="0"/>
        </a:p>
      </dsp:txBody>
      <dsp:txXfrm>
        <a:off x="3937511" y="236898"/>
        <a:ext cx="1125976" cy="1125976"/>
      </dsp:txXfrm>
    </dsp:sp>
    <dsp:sp modelId="{843D3D0F-38A8-404F-9D07-15F9046BB166}">
      <dsp:nvSpPr>
        <dsp:cNvPr id="0" name=""/>
        <dsp:cNvSpPr/>
      </dsp:nvSpPr>
      <dsp:spPr>
        <a:xfrm rot="19800000">
          <a:off x="5324193" y="2096822"/>
          <a:ext cx="191811" cy="43312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5328048" y="2197833"/>
        <a:ext cx="134268" cy="259874"/>
      </dsp:txXfrm>
    </dsp:sp>
    <dsp:sp modelId="{BA8AF100-F04F-40D1-B786-EA131EFD44B3}">
      <dsp:nvSpPr>
        <dsp:cNvPr id="0" name=""/>
        <dsp:cNvSpPr/>
      </dsp:nvSpPr>
      <dsp:spPr>
        <a:xfrm>
          <a:off x="5474842" y="1025916"/>
          <a:ext cx="1592370" cy="159237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Ensure mental health awareness and suicide awareness training is </a:t>
          </a:r>
          <a:r>
            <a:rPr lang="en-GB" sz="1200" kern="1200" dirty="0" err="1" smtClean="0"/>
            <a:t>avaible</a:t>
          </a:r>
          <a:r>
            <a:rPr lang="en-GB" sz="1200" kern="1200" dirty="0" smtClean="0"/>
            <a:t> for frontline workers </a:t>
          </a:r>
          <a:endParaRPr lang="en-GB" sz="1200" kern="1200" dirty="0"/>
        </a:p>
      </dsp:txBody>
      <dsp:txXfrm>
        <a:off x="5708039" y="1259113"/>
        <a:ext cx="1125976" cy="1125976"/>
      </dsp:txXfrm>
    </dsp:sp>
    <dsp:sp modelId="{DE16DA7F-4C9D-46D9-9625-F7DD4A2ABC7A}">
      <dsp:nvSpPr>
        <dsp:cNvPr id="0" name=""/>
        <dsp:cNvSpPr/>
      </dsp:nvSpPr>
      <dsp:spPr>
        <a:xfrm rot="1800000">
          <a:off x="5324193" y="3158684"/>
          <a:ext cx="191811" cy="43312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dirty="0"/>
        </a:p>
      </dsp:txBody>
      <dsp:txXfrm>
        <a:off x="5328048" y="3230923"/>
        <a:ext cx="134268" cy="259874"/>
      </dsp:txXfrm>
    </dsp:sp>
    <dsp:sp modelId="{D5B82A44-10A0-401D-948C-3F1D7511527D}">
      <dsp:nvSpPr>
        <dsp:cNvPr id="0" name=""/>
        <dsp:cNvSpPr/>
      </dsp:nvSpPr>
      <dsp:spPr>
        <a:xfrm>
          <a:off x="5474842" y="3070345"/>
          <a:ext cx="1592370" cy="159237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Offer outreach, peer to peer support for key workers and frontline staff</a:t>
          </a:r>
          <a:endParaRPr lang="en-GB" sz="1200" kern="1200" dirty="0"/>
        </a:p>
      </dsp:txBody>
      <dsp:txXfrm>
        <a:off x="5708039" y="3303542"/>
        <a:ext cx="1125976" cy="1125976"/>
      </dsp:txXfrm>
    </dsp:sp>
    <dsp:sp modelId="{4749510B-1861-44A4-B5A3-20FBC08E3D08}">
      <dsp:nvSpPr>
        <dsp:cNvPr id="0" name=""/>
        <dsp:cNvSpPr/>
      </dsp:nvSpPr>
      <dsp:spPr>
        <a:xfrm rot="5400000">
          <a:off x="4401958" y="3684492"/>
          <a:ext cx="197082" cy="43312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dirty="0"/>
        </a:p>
      </dsp:txBody>
      <dsp:txXfrm>
        <a:off x="4431521" y="3741555"/>
        <a:ext cx="137957" cy="259874"/>
      </dsp:txXfrm>
    </dsp:sp>
    <dsp:sp modelId="{FED012CB-4E8A-4D0F-BB9B-A6584017F6E0}">
      <dsp:nvSpPr>
        <dsp:cNvPr id="0" name=""/>
        <dsp:cNvSpPr/>
      </dsp:nvSpPr>
      <dsp:spPr>
        <a:xfrm>
          <a:off x="3704314" y="4092559"/>
          <a:ext cx="1592370" cy="159237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Plan for fatigue, directly following the peak.. </a:t>
          </a:r>
          <a:endParaRPr lang="en-GB" sz="1200" kern="1200" dirty="0"/>
        </a:p>
      </dsp:txBody>
      <dsp:txXfrm>
        <a:off x="3937511" y="4325756"/>
        <a:ext cx="1125976" cy="1125976"/>
      </dsp:txXfrm>
    </dsp:sp>
    <dsp:sp modelId="{C50B8F0B-7DF2-4393-81B0-FE5F37030FC6}">
      <dsp:nvSpPr>
        <dsp:cNvPr id="0" name=""/>
        <dsp:cNvSpPr/>
      </dsp:nvSpPr>
      <dsp:spPr>
        <a:xfrm rot="9000000">
          <a:off x="3484995" y="3158684"/>
          <a:ext cx="191811" cy="433124"/>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dirty="0"/>
        </a:p>
      </dsp:txBody>
      <dsp:txXfrm rot="10800000">
        <a:off x="3538683" y="3230923"/>
        <a:ext cx="134268" cy="259874"/>
      </dsp:txXfrm>
    </dsp:sp>
    <dsp:sp modelId="{500EA241-CBAB-4C05-90E6-2A57E64ABD05}">
      <dsp:nvSpPr>
        <dsp:cNvPr id="0" name=""/>
        <dsp:cNvSpPr/>
      </dsp:nvSpPr>
      <dsp:spPr>
        <a:xfrm>
          <a:off x="1933787" y="3070345"/>
          <a:ext cx="1592370" cy="1592370"/>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Watch for burnout.  Ensure that responsibilities and requests are being equally shared among the workforce</a:t>
          </a:r>
          <a:endParaRPr lang="en-GB" sz="1100" kern="1200" dirty="0"/>
        </a:p>
      </dsp:txBody>
      <dsp:txXfrm>
        <a:off x="2166984" y="3303542"/>
        <a:ext cx="1125976" cy="1125976"/>
      </dsp:txXfrm>
    </dsp:sp>
    <dsp:sp modelId="{620A86E5-BBD6-472A-92BB-96648E734B90}">
      <dsp:nvSpPr>
        <dsp:cNvPr id="0" name=""/>
        <dsp:cNvSpPr/>
      </dsp:nvSpPr>
      <dsp:spPr>
        <a:xfrm rot="12600000">
          <a:off x="3484995" y="2096822"/>
          <a:ext cx="191811" cy="43312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dirty="0"/>
        </a:p>
      </dsp:txBody>
      <dsp:txXfrm rot="10800000">
        <a:off x="3538683" y="2197833"/>
        <a:ext cx="134268" cy="259874"/>
      </dsp:txXfrm>
    </dsp:sp>
    <dsp:sp modelId="{3A61D157-E3C3-4D2A-B741-092DD3314CEB}">
      <dsp:nvSpPr>
        <dsp:cNvPr id="0" name=""/>
        <dsp:cNvSpPr/>
      </dsp:nvSpPr>
      <dsp:spPr>
        <a:xfrm>
          <a:off x="1933787" y="1025916"/>
          <a:ext cx="1592370" cy="159237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Ensure a rigorous risk assessment is carried out for all staff</a:t>
          </a:r>
          <a:endParaRPr lang="en-GB" sz="1200" kern="1200" dirty="0"/>
        </a:p>
      </dsp:txBody>
      <dsp:txXfrm>
        <a:off x="2166984" y="1259113"/>
        <a:ext cx="1125976" cy="112597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5A814F-9532-4888-A3D6-98547BFF2255}" type="datetimeFigureOut">
              <a:rPr lang="en-GB" smtClean="0"/>
              <a:t>06/07/2020</a:t>
            </a:fld>
            <a:endParaRPr lang="en-GB"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24CACF-E4B7-48F0-A095-26EE9C205C28}" type="slidenum">
              <a:rPr lang="en-GB" smtClean="0"/>
              <a:t>‹#›</a:t>
            </a:fld>
            <a:endParaRPr lang="en-GB" dirty="0"/>
          </a:p>
        </p:txBody>
      </p:sp>
    </p:spTree>
    <p:extLst>
      <p:ext uri="{BB962C8B-B14F-4D97-AF65-F5344CB8AC3E}">
        <p14:creationId xmlns:p14="http://schemas.microsoft.com/office/powerpoint/2010/main" val="2549581269"/>
      </p:ext>
    </p:extLst>
  </p:cSld>
  <p:clrMap bg1="lt1" tx1="dk1" bg2="lt2" tx2="dk2" accent1="accent1" accent2="accent2" accent3="accent3" accent4="accent4" accent5="accent5" accent6="accent6" hlink="hlink" folHlink="folHlink"/>
  <p:notesStyle>
    <a:lvl1pPr marL="0" algn="l" defTabSz="1221913" rtl="0" eaLnBrk="1" latinLnBrk="0" hangingPunct="1">
      <a:defRPr sz="1600" kern="1200">
        <a:solidFill>
          <a:schemeClr val="tx1"/>
        </a:solidFill>
        <a:latin typeface="+mn-lt"/>
        <a:ea typeface="+mn-ea"/>
        <a:cs typeface="+mn-cs"/>
      </a:defRPr>
    </a:lvl1pPr>
    <a:lvl2pPr marL="610956" algn="l" defTabSz="1221913" rtl="0" eaLnBrk="1" latinLnBrk="0" hangingPunct="1">
      <a:defRPr sz="1600" kern="1200">
        <a:solidFill>
          <a:schemeClr val="tx1"/>
        </a:solidFill>
        <a:latin typeface="+mn-lt"/>
        <a:ea typeface="+mn-ea"/>
        <a:cs typeface="+mn-cs"/>
      </a:defRPr>
    </a:lvl2pPr>
    <a:lvl3pPr marL="1221913" algn="l" defTabSz="1221913" rtl="0" eaLnBrk="1" latinLnBrk="0" hangingPunct="1">
      <a:defRPr sz="1600" kern="1200">
        <a:solidFill>
          <a:schemeClr val="tx1"/>
        </a:solidFill>
        <a:latin typeface="+mn-lt"/>
        <a:ea typeface="+mn-ea"/>
        <a:cs typeface="+mn-cs"/>
      </a:defRPr>
    </a:lvl3pPr>
    <a:lvl4pPr marL="1832869" algn="l" defTabSz="1221913" rtl="0" eaLnBrk="1" latinLnBrk="0" hangingPunct="1">
      <a:defRPr sz="1600" kern="1200">
        <a:solidFill>
          <a:schemeClr val="tx1"/>
        </a:solidFill>
        <a:latin typeface="+mn-lt"/>
        <a:ea typeface="+mn-ea"/>
        <a:cs typeface="+mn-cs"/>
      </a:defRPr>
    </a:lvl4pPr>
    <a:lvl5pPr marL="2443825" algn="l" defTabSz="1221913" rtl="0" eaLnBrk="1" latinLnBrk="0" hangingPunct="1">
      <a:defRPr sz="1600" kern="1200">
        <a:solidFill>
          <a:schemeClr val="tx1"/>
        </a:solidFill>
        <a:latin typeface="+mn-lt"/>
        <a:ea typeface="+mn-ea"/>
        <a:cs typeface="+mn-cs"/>
      </a:defRPr>
    </a:lvl5pPr>
    <a:lvl6pPr marL="3054782" algn="l" defTabSz="1221913" rtl="0" eaLnBrk="1" latinLnBrk="0" hangingPunct="1">
      <a:defRPr sz="1600" kern="1200">
        <a:solidFill>
          <a:schemeClr val="tx1"/>
        </a:solidFill>
        <a:latin typeface="+mn-lt"/>
        <a:ea typeface="+mn-ea"/>
        <a:cs typeface="+mn-cs"/>
      </a:defRPr>
    </a:lvl6pPr>
    <a:lvl7pPr marL="3665738" algn="l" defTabSz="1221913" rtl="0" eaLnBrk="1" latinLnBrk="0" hangingPunct="1">
      <a:defRPr sz="1600" kern="1200">
        <a:solidFill>
          <a:schemeClr val="tx1"/>
        </a:solidFill>
        <a:latin typeface="+mn-lt"/>
        <a:ea typeface="+mn-ea"/>
        <a:cs typeface="+mn-cs"/>
      </a:defRPr>
    </a:lvl7pPr>
    <a:lvl8pPr marL="4276695" algn="l" defTabSz="1221913" rtl="0" eaLnBrk="1" latinLnBrk="0" hangingPunct="1">
      <a:defRPr sz="1600" kern="1200">
        <a:solidFill>
          <a:schemeClr val="tx1"/>
        </a:solidFill>
        <a:latin typeface="+mn-lt"/>
        <a:ea typeface="+mn-ea"/>
        <a:cs typeface="+mn-cs"/>
      </a:defRPr>
    </a:lvl8pPr>
    <a:lvl9pPr marL="4887651" algn="l" defTabSz="1221913"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interagencystandingcommittee.org/iasc-reference-group-mental-health-and-psychosocial-support-emergency-settings/my-hero-you"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24CACF-E4B7-48F0-A095-26EE9C205C28}" type="slidenum">
              <a:rPr lang="en-GB" smtClean="0"/>
              <a:t>1</a:t>
            </a:fld>
            <a:endParaRPr lang="en-GB" dirty="0"/>
          </a:p>
        </p:txBody>
      </p:sp>
    </p:spTree>
    <p:extLst>
      <p:ext uri="{BB962C8B-B14F-4D97-AF65-F5344CB8AC3E}">
        <p14:creationId xmlns:p14="http://schemas.microsoft.com/office/powerpoint/2010/main" val="1966491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24CACF-E4B7-48F0-A095-26EE9C205C28}" type="slidenum">
              <a:rPr lang="en-GB" smtClean="0"/>
              <a:t>19</a:t>
            </a:fld>
            <a:endParaRPr lang="en-GB" dirty="0"/>
          </a:p>
        </p:txBody>
      </p:sp>
    </p:spTree>
    <p:extLst>
      <p:ext uri="{BB962C8B-B14F-4D97-AF65-F5344CB8AC3E}">
        <p14:creationId xmlns:p14="http://schemas.microsoft.com/office/powerpoint/2010/main" val="1966491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https://interagencystandingcommittee.org/iasc-reference-group-mental-health-and-psychosocial-support-emergency-settings/my-hero-you</a:t>
            </a:r>
            <a:endParaRPr lang="en-GB" dirty="0"/>
          </a:p>
        </p:txBody>
      </p:sp>
      <p:sp>
        <p:nvSpPr>
          <p:cNvPr id="4" name="Slide Number Placeholder 3"/>
          <p:cNvSpPr>
            <a:spLocks noGrp="1"/>
          </p:cNvSpPr>
          <p:nvPr>
            <p:ph type="sldNum" sz="quarter" idx="10"/>
          </p:nvPr>
        </p:nvSpPr>
        <p:spPr/>
        <p:txBody>
          <a:bodyPr/>
          <a:lstStyle/>
          <a:p>
            <a:fld id="{A924CACF-E4B7-48F0-A095-26EE9C205C28}" type="slidenum">
              <a:rPr lang="en-GB" smtClean="0"/>
              <a:t>29</a:t>
            </a:fld>
            <a:endParaRPr lang="en-GB" dirty="0"/>
          </a:p>
        </p:txBody>
      </p:sp>
    </p:spTree>
    <p:extLst>
      <p:ext uri="{BB962C8B-B14F-4D97-AF65-F5344CB8AC3E}">
        <p14:creationId xmlns:p14="http://schemas.microsoft.com/office/powerpoint/2010/main" val="3855439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3976797"/>
            <a:ext cx="8161020" cy="2744046"/>
          </a:xfrm>
        </p:spPr>
        <p:txBody>
          <a:bodyPr/>
          <a:lstStyle/>
          <a:p>
            <a:r>
              <a:rPr lang="en-US" smtClean="0"/>
              <a:t>Click to edit Master title style</a:t>
            </a:r>
            <a:endParaRPr lang="en-GB"/>
          </a:p>
        </p:txBody>
      </p:sp>
      <p:sp>
        <p:nvSpPr>
          <p:cNvPr id="3" name="Subtitle 2"/>
          <p:cNvSpPr>
            <a:spLocks noGrp="1"/>
          </p:cNvSpPr>
          <p:nvPr>
            <p:ph type="subTitle" idx="1"/>
          </p:nvPr>
        </p:nvSpPr>
        <p:spPr>
          <a:xfrm>
            <a:off x="1440180" y="7254240"/>
            <a:ext cx="6720840" cy="3271520"/>
          </a:xfrm>
        </p:spPr>
        <p:txBody>
          <a:bodyPr/>
          <a:lstStyle>
            <a:lvl1pPr marL="0" indent="0" algn="ctr">
              <a:buNone/>
              <a:defRPr>
                <a:solidFill>
                  <a:schemeClr val="tx1">
                    <a:tint val="75000"/>
                  </a:schemeClr>
                </a:solidFill>
              </a:defRPr>
            </a:lvl1pPr>
            <a:lvl2pPr marL="610956" indent="0" algn="ctr">
              <a:buNone/>
              <a:defRPr>
                <a:solidFill>
                  <a:schemeClr val="tx1">
                    <a:tint val="75000"/>
                  </a:schemeClr>
                </a:solidFill>
              </a:defRPr>
            </a:lvl2pPr>
            <a:lvl3pPr marL="1221913" indent="0" algn="ctr">
              <a:buNone/>
              <a:defRPr>
                <a:solidFill>
                  <a:schemeClr val="tx1">
                    <a:tint val="75000"/>
                  </a:schemeClr>
                </a:solidFill>
              </a:defRPr>
            </a:lvl3pPr>
            <a:lvl4pPr marL="1832869" indent="0" algn="ctr">
              <a:buNone/>
              <a:defRPr>
                <a:solidFill>
                  <a:schemeClr val="tx1">
                    <a:tint val="75000"/>
                  </a:schemeClr>
                </a:solidFill>
              </a:defRPr>
            </a:lvl4pPr>
            <a:lvl5pPr marL="2443825" indent="0" algn="ctr">
              <a:buNone/>
              <a:defRPr>
                <a:solidFill>
                  <a:schemeClr val="tx1">
                    <a:tint val="75000"/>
                  </a:schemeClr>
                </a:solidFill>
              </a:defRPr>
            </a:lvl5pPr>
            <a:lvl6pPr marL="3054782" indent="0" algn="ctr">
              <a:buNone/>
              <a:defRPr>
                <a:solidFill>
                  <a:schemeClr val="tx1">
                    <a:tint val="75000"/>
                  </a:schemeClr>
                </a:solidFill>
              </a:defRPr>
            </a:lvl6pPr>
            <a:lvl7pPr marL="3665738" indent="0" algn="ctr">
              <a:buNone/>
              <a:defRPr>
                <a:solidFill>
                  <a:schemeClr val="tx1">
                    <a:tint val="75000"/>
                  </a:schemeClr>
                </a:solidFill>
              </a:defRPr>
            </a:lvl7pPr>
            <a:lvl8pPr marL="4276695" indent="0" algn="ctr">
              <a:buNone/>
              <a:defRPr>
                <a:solidFill>
                  <a:schemeClr val="tx1">
                    <a:tint val="75000"/>
                  </a:schemeClr>
                </a:solidFill>
              </a:defRPr>
            </a:lvl8pPr>
            <a:lvl9pPr marL="488765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B731C7A-9AEB-4291-A79C-838011D041A0}" type="datetimeFigureOut">
              <a:rPr lang="en-GB" smtClean="0"/>
              <a:t>06/07/2020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3123E9F-9573-4E8F-8F93-4E2DFDD6A6A5}" type="slidenum">
              <a:rPr lang="en-GB" smtClean="0"/>
              <a:t>‹#›</a:t>
            </a:fld>
            <a:endParaRPr lang="en-GB" dirty="0"/>
          </a:p>
        </p:txBody>
      </p:sp>
    </p:spTree>
    <p:extLst>
      <p:ext uri="{BB962C8B-B14F-4D97-AF65-F5344CB8AC3E}">
        <p14:creationId xmlns:p14="http://schemas.microsoft.com/office/powerpoint/2010/main" val="3747167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731C7A-9AEB-4291-A79C-838011D041A0}" type="datetimeFigureOut">
              <a:rPr lang="en-GB" smtClean="0"/>
              <a:t>06/07/2020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3123E9F-9573-4E8F-8F93-4E2DFDD6A6A5}" type="slidenum">
              <a:rPr lang="en-GB" smtClean="0"/>
              <a:t>‹#›</a:t>
            </a:fld>
            <a:endParaRPr lang="en-GB" dirty="0"/>
          </a:p>
        </p:txBody>
      </p:sp>
    </p:spTree>
    <p:extLst>
      <p:ext uri="{BB962C8B-B14F-4D97-AF65-F5344CB8AC3E}">
        <p14:creationId xmlns:p14="http://schemas.microsoft.com/office/powerpoint/2010/main" val="545850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0870" y="512660"/>
            <a:ext cx="2160270" cy="10922846"/>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0060" y="512660"/>
            <a:ext cx="6320790" cy="109228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731C7A-9AEB-4291-A79C-838011D041A0}" type="datetimeFigureOut">
              <a:rPr lang="en-GB" smtClean="0"/>
              <a:t>06/07/2020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3123E9F-9573-4E8F-8F93-4E2DFDD6A6A5}" type="slidenum">
              <a:rPr lang="en-GB" smtClean="0"/>
              <a:t>‹#›</a:t>
            </a:fld>
            <a:endParaRPr lang="en-GB" dirty="0"/>
          </a:p>
        </p:txBody>
      </p:sp>
    </p:spTree>
    <p:extLst>
      <p:ext uri="{BB962C8B-B14F-4D97-AF65-F5344CB8AC3E}">
        <p14:creationId xmlns:p14="http://schemas.microsoft.com/office/powerpoint/2010/main" val="112356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731C7A-9AEB-4291-A79C-838011D041A0}" type="datetimeFigureOut">
              <a:rPr lang="en-GB" smtClean="0"/>
              <a:t>06/07/2020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3123E9F-9573-4E8F-8F93-4E2DFDD6A6A5}" type="slidenum">
              <a:rPr lang="en-GB" smtClean="0"/>
              <a:t>‹#›</a:t>
            </a:fld>
            <a:endParaRPr lang="en-GB" dirty="0"/>
          </a:p>
        </p:txBody>
      </p:sp>
    </p:spTree>
    <p:extLst>
      <p:ext uri="{BB962C8B-B14F-4D97-AF65-F5344CB8AC3E}">
        <p14:creationId xmlns:p14="http://schemas.microsoft.com/office/powerpoint/2010/main" val="439114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8226213"/>
            <a:ext cx="8161020" cy="2542540"/>
          </a:xfrm>
        </p:spPr>
        <p:txBody>
          <a:bodyPr anchor="t"/>
          <a:lstStyle>
            <a:lvl1pPr algn="l">
              <a:defRPr sz="5300" b="1" cap="all"/>
            </a:lvl1pPr>
          </a:lstStyle>
          <a:p>
            <a:r>
              <a:rPr lang="en-US" smtClean="0"/>
              <a:t>Click to edit Master title style</a:t>
            </a:r>
            <a:endParaRPr lang="en-GB"/>
          </a:p>
        </p:txBody>
      </p:sp>
      <p:sp>
        <p:nvSpPr>
          <p:cNvPr id="3" name="Text Placeholder 2"/>
          <p:cNvSpPr>
            <a:spLocks noGrp="1"/>
          </p:cNvSpPr>
          <p:nvPr>
            <p:ph type="body" idx="1"/>
          </p:nvPr>
        </p:nvSpPr>
        <p:spPr>
          <a:xfrm>
            <a:off x="758429" y="5425866"/>
            <a:ext cx="8161020" cy="2800348"/>
          </a:xfrm>
        </p:spPr>
        <p:txBody>
          <a:bodyPr anchor="b"/>
          <a:lstStyle>
            <a:lvl1pPr marL="0" indent="0">
              <a:buNone/>
              <a:defRPr sz="2700">
                <a:solidFill>
                  <a:schemeClr val="tx1">
                    <a:tint val="75000"/>
                  </a:schemeClr>
                </a:solidFill>
              </a:defRPr>
            </a:lvl1pPr>
            <a:lvl2pPr marL="610956" indent="0">
              <a:buNone/>
              <a:defRPr sz="2400">
                <a:solidFill>
                  <a:schemeClr val="tx1">
                    <a:tint val="75000"/>
                  </a:schemeClr>
                </a:solidFill>
              </a:defRPr>
            </a:lvl2pPr>
            <a:lvl3pPr marL="1221913" indent="0">
              <a:buNone/>
              <a:defRPr sz="2100">
                <a:solidFill>
                  <a:schemeClr val="tx1">
                    <a:tint val="75000"/>
                  </a:schemeClr>
                </a:solidFill>
              </a:defRPr>
            </a:lvl3pPr>
            <a:lvl4pPr marL="1832869" indent="0">
              <a:buNone/>
              <a:defRPr sz="1900">
                <a:solidFill>
                  <a:schemeClr val="tx1">
                    <a:tint val="75000"/>
                  </a:schemeClr>
                </a:solidFill>
              </a:defRPr>
            </a:lvl4pPr>
            <a:lvl5pPr marL="2443825" indent="0">
              <a:buNone/>
              <a:defRPr sz="1900">
                <a:solidFill>
                  <a:schemeClr val="tx1">
                    <a:tint val="75000"/>
                  </a:schemeClr>
                </a:solidFill>
              </a:defRPr>
            </a:lvl5pPr>
            <a:lvl6pPr marL="3054782" indent="0">
              <a:buNone/>
              <a:defRPr sz="1900">
                <a:solidFill>
                  <a:schemeClr val="tx1">
                    <a:tint val="75000"/>
                  </a:schemeClr>
                </a:solidFill>
              </a:defRPr>
            </a:lvl6pPr>
            <a:lvl7pPr marL="3665738" indent="0">
              <a:buNone/>
              <a:defRPr sz="1900">
                <a:solidFill>
                  <a:schemeClr val="tx1">
                    <a:tint val="75000"/>
                  </a:schemeClr>
                </a:solidFill>
              </a:defRPr>
            </a:lvl7pPr>
            <a:lvl8pPr marL="4276695" indent="0">
              <a:buNone/>
              <a:defRPr sz="1900">
                <a:solidFill>
                  <a:schemeClr val="tx1">
                    <a:tint val="75000"/>
                  </a:schemeClr>
                </a:solidFill>
              </a:defRPr>
            </a:lvl8pPr>
            <a:lvl9pPr marL="4887651"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731C7A-9AEB-4291-A79C-838011D041A0}" type="datetimeFigureOut">
              <a:rPr lang="en-GB" smtClean="0"/>
              <a:t>06/07/2020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3123E9F-9573-4E8F-8F93-4E2DFDD6A6A5}" type="slidenum">
              <a:rPr lang="en-GB" smtClean="0"/>
              <a:t>‹#›</a:t>
            </a:fld>
            <a:endParaRPr lang="en-GB" dirty="0"/>
          </a:p>
        </p:txBody>
      </p:sp>
    </p:spTree>
    <p:extLst>
      <p:ext uri="{BB962C8B-B14F-4D97-AF65-F5344CB8AC3E}">
        <p14:creationId xmlns:p14="http://schemas.microsoft.com/office/powerpoint/2010/main" val="60003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0060" y="2987043"/>
            <a:ext cx="4240530" cy="8448464"/>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80610" y="2987043"/>
            <a:ext cx="4240530" cy="8448464"/>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B731C7A-9AEB-4291-A79C-838011D041A0}" type="datetimeFigureOut">
              <a:rPr lang="en-GB" smtClean="0"/>
              <a:t>06/07/2020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3123E9F-9573-4E8F-8F93-4E2DFDD6A6A5}" type="slidenum">
              <a:rPr lang="en-GB" smtClean="0"/>
              <a:t>‹#›</a:t>
            </a:fld>
            <a:endParaRPr lang="en-GB" dirty="0"/>
          </a:p>
        </p:txBody>
      </p:sp>
    </p:spTree>
    <p:extLst>
      <p:ext uri="{BB962C8B-B14F-4D97-AF65-F5344CB8AC3E}">
        <p14:creationId xmlns:p14="http://schemas.microsoft.com/office/powerpoint/2010/main" val="2552148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80061" y="2865544"/>
            <a:ext cx="4242197" cy="1194223"/>
          </a:xfrm>
        </p:spPr>
        <p:txBody>
          <a:bodyPr anchor="b"/>
          <a:lstStyle>
            <a:lvl1pPr marL="0" indent="0">
              <a:buNone/>
              <a:defRPr sz="3200" b="1"/>
            </a:lvl1pPr>
            <a:lvl2pPr marL="610956" indent="0">
              <a:buNone/>
              <a:defRPr sz="2700" b="1"/>
            </a:lvl2pPr>
            <a:lvl3pPr marL="1221913" indent="0">
              <a:buNone/>
              <a:defRPr sz="2400" b="1"/>
            </a:lvl3pPr>
            <a:lvl4pPr marL="1832869" indent="0">
              <a:buNone/>
              <a:defRPr sz="2100" b="1"/>
            </a:lvl4pPr>
            <a:lvl5pPr marL="2443825" indent="0">
              <a:buNone/>
              <a:defRPr sz="2100" b="1"/>
            </a:lvl5pPr>
            <a:lvl6pPr marL="3054782" indent="0">
              <a:buNone/>
              <a:defRPr sz="2100" b="1"/>
            </a:lvl6pPr>
            <a:lvl7pPr marL="3665738" indent="0">
              <a:buNone/>
              <a:defRPr sz="2100" b="1"/>
            </a:lvl7pPr>
            <a:lvl8pPr marL="4276695" indent="0">
              <a:buNone/>
              <a:defRPr sz="2100" b="1"/>
            </a:lvl8pPr>
            <a:lvl9pPr marL="4887651"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480061" y="4059766"/>
            <a:ext cx="4242197" cy="737573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877279" y="2865544"/>
            <a:ext cx="4243863" cy="1194223"/>
          </a:xfrm>
        </p:spPr>
        <p:txBody>
          <a:bodyPr anchor="b"/>
          <a:lstStyle>
            <a:lvl1pPr marL="0" indent="0">
              <a:buNone/>
              <a:defRPr sz="3200" b="1"/>
            </a:lvl1pPr>
            <a:lvl2pPr marL="610956" indent="0">
              <a:buNone/>
              <a:defRPr sz="2700" b="1"/>
            </a:lvl2pPr>
            <a:lvl3pPr marL="1221913" indent="0">
              <a:buNone/>
              <a:defRPr sz="2400" b="1"/>
            </a:lvl3pPr>
            <a:lvl4pPr marL="1832869" indent="0">
              <a:buNone/>
              <a:defRPr sz="2100" b="1"/>
            </a:lvl4pPr>
            <a:lvl5pPr marL="2443825" indent="0">
              <a:buNone/>
              <a:defRPr sz="2100" b="1"/>
            </a:lvl5pPr>
            <a:lvl6pPr marL="3054782" indent="0">
              <a:buNone/>
              <a:defRPr sz="2100" b="1"/>
            </a:lvl6pPr>
            <a:lvl7pPr marL="3665738" indent="0">
              <a:buNone/>
              <a:defRPr sz="2100" b="1"/>
            </a:lvl7pPr>
            <a:lvl8pPr marL="4276695" indent="0">
              <a:buNone/>
              <a:defRPr sz="2100" b="1"/>
            </a:lvl8pPr>
            <a:lvl9pPr marL="4887651"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4877279" y="4059766"/>
            <a:ext cx="4243863" cy="737573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B731C7A-9AEB-4291-A79C-838011D041A0}" type="datetimeFigureOut">
              <a:rPr lang="en-GB" smtClean="0"/>
              <a:t>06/07/2020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3123E9F-9573-4E8F-8F93-4E2DFDD6A6A5}" type="slidenum">
              <a:rPr lang="en-GB" smtClean="0"/>
              <a:t>‹#›</a:t>
            </a:fld>
            <a:endParaRPr lang="en-GB" dirty="0"/>
          </a:p>
        </p:txBody>
      </p:sp>
    </p:spTree>
    <p:extLst>
      <p:ext uri="{BB962C8B-B14F-4D97-AF65-F5344CB8AC3E}">
        <p14:creationId xmlns:p14="http://schemas.microsoft.com/office/powerpoint/2010/main" val="223370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B731C7A-9AEB-4291-A79C-838011D041A0}" type="datetimeFigureOut">
              <a:rPr lang="en-GB" smtClean="0"/>
              <a:t>06/07/2020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3123E9F-9573-4E8F-8F93-4E2DFDD6A6A5}" type="slidenum">
              <a:rPr lang="en-GB" smtClean="0"/>
              <a:t>‹#›</a:t>
            </a:fld>
            <a:endParaRPr lang="en-GB" dirty="0"/>
          </a:p>
        </p:txBody>
      </p:sp>
    </p:spTree>
    <p:extLst>
      <p:ext uri="{BB962C8B-B14F-4D97-AF65-F5344CB8AC3E}">
        <p14:creationId xmlns:p14="http://schemas.microsoft.com/office/powerpoint/2010/main" val="427013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31C7A-9AEB-4291-A79C-838011D041A0}" type="datetimeFigureOut">
              <a:rPr lang="en-GB" smtClean="0"/>
              <a:t>06/07/2020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3123E9F-9573-4E8F-8F93-4E2DFDD6A6A5}" type="slidenum">
              <a:rPr lang="en-GB" smtClean="0"/>
              <a:t>‹#›</a:t>
            </a:fld>
            <a:endParaRPr lang="en-GB" dirty="0"/>
          </a:p>
        </p:txBody>
      </p:sp>
    </p:spTree>
    <p:extLst>
      <p:ext uri="{BB962C8B-B14F-4D97-AF65-F5344CB8AC3E}">
        <p14:creationId xmlns:p14="http://schemas.microsoft.com/office/powerpoint/2010/main" val="3336219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62" y="509695"/>
            <a:ext cx="3158729" cy="2169160"/>
          </a:xfrm>
        </p:spPr>
        <p:txBody>
          <a:bodyPr anchor="b"/>
          <a:lstStyle>
            <a:lvl1pPr algn="l">
              <a:defRPr sz="2700" b="1"/>
            </a:lvl1pPr>
          </a:lstStyle>
          <a:p>
            <a:r>
              <a:rPr lang="en-US" smtClean="0"/>
              <a:t>Click to edit Master title style</a:t>
            </a:r>
            <a:endParaRPr lang="en-GB"/>
          </a:p>
        </p:txBody>
      </p:sp>
      <p:sp>
        <p:nvSpPr>
          <p:cNvPr id="3" name="Content Placeholder 2"/>
          <p:cNvSpPr>
            <a:spLocks noGrp="1"/>
          </p:cNvSpPr>
          <p:nvPr>
            <p:ph idx="1"/>
          </p:nvPr>
        </p:nvSpPr>
        <p:spPr>
          <a:xfrm>
            <a:off x="3753804" y="509694"/>
            <a:ext cx="5367338" cy="10925812"/>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80062" y="2678854"/>
            <a:ext cx="3158729" cy="8756651"/>
          </a:xfrm>
        </p:spPr>
        <p:txBody>
          <a:bodyPr/>
          <a:lstStyle>
            <a:lvl1pPr marL="0" indent="0">
              <a:buNone/>
              <a:defRPr sz="1900"/>
            </a:lvl1pPr>
            <a:lvl2pPr marL="610956" indent="0">
              <a:buNone/>
              <a:defRPr sz="1600"/>
            </a:lvl2pPr>
            <a:lvl3pPr marL="1221913" indent="0">
              <a:buNone/>
              <a:defRPr sz="1300"/>
            </a:lvl3pPr>
            <a:lvl4pPr marL="1832869" indent="0">
              <a:buNone/>
              <a:defRPr sz="1200"/>
            </a:lvl4pPr>
            <a:lvl5pPr marL="2443825" indent="0">
              <a:buNone/>
              <a:defRPr sz="1200"/>
            </a:lvl5pPr>
            <a:lvl6pPr marL="3054782" indent="0">
              <a:buNone/>
              <a:defRPr sz="1200"/>
            </a:lvl6pPr>
            <a:lvl7pPr marL="3665738" indent="0">
              <a:buNone/>
              <a:defRPr sz="1200"/>
            </a:lvl7pPr>
            <a:lvl8pPr marL="4276695" indent="0">
              <a:buNone/>
              <a:defRPr sz="1200"/>
            </a:lvl8pPr>
            <a:lvl9pPr marL="4887651"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731C7A-9AEB-4291-A79C-838011D041A0}" type="datetimeFigureOut">
              <a:rPr lang="en-GB" smtClean="0"/>
              <a:t>06/07/2020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3123E9F-9573-4E8F-8F93-4E2DFDD6A6A5}" type="slidenum">
              <a:rPr lang="en-GB" smtClean="0"/>
              <a:t>‹#›</a:t>
            </a:fld>
            <a:endParaRPr lang="en-GB" dirty="0"/>
          </a:p>
        </p:txBody>
      </p:sp>
    </p:spTree>
    <p:extLst>
      <p:ext uri="{BB962C8B-B14F-4D97-AF65-F5344CB8AC3E}">
        <p14:creationId xmlns:p14="http://schemas.microsoft.com/office/powerpoint/2010/main" val="2840890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902" y="8961121"/>
            <a:ext cx="5760720" cy="1057912"/>
          </a:xfrm>
        </p:spPr>
        <p:txBody>
          <a:bodyPr anchor="b"/>
          <a:lstStyle>
            <a:lvl1pPr algn="l">
              <a:defRPr sz="2700" b="1"/>
            </a:lvl1pPr>
          </a:lstStyle>
          <a:p>
            <a:r>
              <a:rPr lang="en-US" smtClean="0"/>
              <a:t>Click to edit Master title style</a:t>
            </a:r>
            <a:endParaRPr lang="en-GB"/>
          </a:p>
        </p:txBody>
      </p:sp>
      <p:sp>
        <p:nvSpPr>
          <p:cNvPr id="3" name="Picture Placeholder 2"/>
          <p:cNvSpPr>
            <a:spLocks noGrp="1"/>
          </p:cNvSpPr>
          <p:nvPr>
            <p:ph type="pic" idx="1"/>
          </p:nvPr>
        </p:nvSpPr>
        <p:spPr>
          <a:xfrm>
            <a:off x="1881902" y="1143846"/>
            <a:ext cx="5760720" cy="7680960"/>
          </a:xfrm>
        </p:spPr>
        <p:txBody>
          <a:bodyPr/>
          <a:lstStyle>
            <a:lvl1pPr marL="0" indent="0">
              <a:buNone/>
              <a:defRPr sz="4300"/>
            </a:lvl1pPr>
            <a:lvl2pPr marL="610956" indent="0">
              <a:buNone/>
              <a:defRPr sz="3700"/>
            </a:lvl2pPr>
            <a:lvl3pPr marL="1221913" indent="0">
              <a:buNone/>
              <a:defRPr sz="3200"/>
            </a:lvl3pPr>
            <a:lvl4pPr marL="1832869" indent="0">
              <a:buNone/>
              <a:defRPr sz="2700"/>
            </a:lvl4pPr>
            <a:lvl5pPr marL="2443825" indent="0">
              <a:buNone/>
              <a:defRPr sz="2700"/>
            </a:lvl5pPr>
            <a:lvl6pPr marL="3054782" indent="0">
              <a:buNone/>
              <a:defRPr sz="2700"/>
            </a:lvl6pPr>
            <a:lvl7pPr marL="3665738" indent="0">
              <a:buNone/>
              <a:defRPr sz="2700"/>
            </a:lvl7pPr>
            <a:lvl8pPr marL="4276695" indent="0">
              <a:buNone/>
              <a:defRPr sz="2700"/>
            </a:lvl8pPr>
            <a:lvl9pPr marL="4887651" indent="0">
              <a:buNone/>
              <a:defRPr sz="2700"/>
            </a:lvl9pPr>
          </a:lstStyle>
          <a:p>
            <a:endParaRPr lang="en-GB" dirty="0"/>
          </a:p>
        </p:txBody>
      </p:sp>
      <p:sp>
        <p:nvSpPr>
          <p:cNvPr id="4" name="Text Placeholder 3"/>
          <p:cNvSpPr>
            <a:spLocks noGrp="1"/>
          </p:cNvSpPr>
          <p:nvPr>
            <p:ph type="body" sz="half" idx="2"/>
          </p:nvPr>
        </p:nvSpPr>
        <p:spPr>
          <a:xfrm>
            <a:off x="1881902" y="10019033"/>
            <a:ext cx="5760720" cy="1502408"/>
          </a:xfrm>
        </p:spPr>
        <p:txBody>
          <a:bodyPr/>
          <a:lstStyle>
            <a:lvl1pPr marL="0" indent="0">
              <a:buNone/>
              <a:defRPr sz="1900"/>
            </a:lvl1pPr>
            <a:lvl2pPr marL="610956" indent="0">
              <a:buNone/>
              <a:defRPr sz="1600"/>
            </a:lvl2pPr>
            <a:lvl3pPr marL="1221913" indent="0">
              <a:buNone/>
              <a:defRPr sz="1300"/>
            </a:lvl3pPr>
            <a:lvl4pPr marL="1832869" indent="0">
              <a:buNone/>
              <a:defRPr sz="1200"/>
            </a:lvl4pPr>
            <a:lvl5pPr marL="2443825" indent="0">
              <a:buNone/>
              <a:defRPr sz="1200"/>
            </a:lvl5pPr>
            <a:lvl6pPr marL="3054782" indent="0">
              <a:buNone/>
              <a:defRPr sz="1200"/>
            </a:lvl6pPr>
            <a:lvl7pPr marL="3665738" indent="0">
              <a:buNone/>
              <a:defRPr sz="1200"/>
            </a:lvl7pPr>
            <a:lvl8pPr marL="4276695" indent="0">
              <a:buNone/>
              <a:defRPr sz="1200"/>
            </a:lvl8pPr>
            <a:lvl9pPr marL="4887651"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731C7A-9AEB-4291-A79C-838011D041A0}" type="datetimeFigureOut">
              <a:rPr lang="en-GB" smtClean="0"/>
              <a:t>06/07/2020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3123E9F-9573-4E8F-8F93-4E2DFDD6A6A5}" type="slidenum">
              <a:rPr lang="en-GB" smtClean="0"/>
              <a:t>‹#›</a:t>
            </a:fld>
            <a:endParaRPr lang="en-GB" dirty="0"/>
          </a:p>
        </p:txBody>
      </p:sp>
    </p:spTree>
    <p:extLst>
      <p:ext uri="{BB962C8B-B14F-4D97-AF65-F5344CB8AC3E}">
        <p14:creationId xmlns:p14="http://schemas.microsoft.com/office/powerpoint/2010/main" val="1531945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0060" y="512657"/>
            <a:ext cx="8641080" cy="2133600"/>
          </a:xfrm>
          <a:prstGeom prst="rect">
            <a:avLst/>
          </a:prstGeom>
        </p:spPr>
        <p:txBody>
          <a:bodyPr vert="horz" lIns="122191" tIns="61096" rIns="122191" bIns="61096"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80060" y="2987043"/>
            <a:ext cx="8641080" cy="8448464"/>
          </a:xfrm>
          <a:prstGeom prst="rect">
            <a:avLst/>
          </a:prstGeom>
        </p:spPr>
        <p:txBody>
          <a:bodyPr vert="horz" lIns="122191" tIns="61096" rIns="122191" bIns="610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80060" y="11865189"/>
            <a:ext cx="2240280" cy="681566"/>
          </a:xfrm>
          <a:prstGeom prst="rect">
            <a:avLst/>
          </a:prstGeom>
        </p:spPr>
        <p:txBody>
          <a:bodyPr vert="horz" lIns="122191" tIns="61096" rIns="122191" bIns="61096" rtlCol="0" anchor="ctr"/>
          <a:lstStyle>
            <a:lvl1pPr algn="l">
              <a:defRPr sz="1600">
                <a:solidFill>
                  <a:schemeClr val="tx1">
                    <a:tint val="75000"/>
                  </a:schemeClr>
                </a:solidFill>
              </a:defRPr>
            </a:lvl1pPr>
          </a:lstStyle>
          <a:p>
            <a:fld id="{CB731C7A-9AEB-4291-A79C-838011D041A0}" type="datetimeFigureOut">
              <a:rPr lang="en-GB" smtClean="0"/>
              <a:t>06/07/2020</a:t>
            </a:fld>
            <a:endParaRPr lang="en-GB" dirty="0"/>
          </a:p>
        </p:txBody>
      </p:sp>
      <p:sp>
        <p:nvSpPr>
          <p:cNvPr id="5" name="Footer Placeholder 4"/>
          <p:cNvSpPr>
            <a:spLocks noGrp="1"/>
          </p:cNvSpPr>
          <p:nvPr>
            <p:ph type="ftr" sz="quarter" idx="3"/>
          </p:nvPr>
        </p:nvSpPr>
        <p:spPr>
          <a:xfrm>
            <a:off x="3280410" y="11865189"/>
            <a:ext cx="3040380" cy="681566"/>
          </a:xfrm>
          <a:prstGeom prst="rect">
            <a:avLst/>
          </a:prstGeom>
        </p:spPr>
        <p:txBody>
          <a:bodyPr vert="horz" lIns="122191" tIns="61096" rIns="122191" bIns="61096" rtlCol="0" anchor="ctr"/>
          <a:lstStyle>
            <a:lvl1pPr algn="ctr">
              <a:defRPr sz="16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880860" y="11865189"/>
            <a:ext cx="2240280" cy="681566"/>
          </a:xfrm>
          <a:prstGeom prst="rect">
            <a:avLst/>
          </a:prstGeom>
        </p:spPr>
        <p:txBody>
          <a:bodyPr vert="horz" lIns="122191" tIns="61096" rIns="122191" bIns="61096" rtlCol="0" anchor="ctr"/>
          <a:lstStyle>
            <a:lvl1pPr algn="r">
              <a:defRPr sz="1600">
                <a:solidFill>
                  <a:schemeClr val="tx1">
                    <a:tint val="75000"/>
                  </a:schemeClr>
                </a:solidFill>
              </a:defRPr>
            </a:lvl1pPr>
          </a:lstStyle>
          <a:p>
            <a:fld id="{83123E9F-9573-4E8F-8F93-4E2DFDD6A6A5}" type="slidenum">
              <a:rPr lang="en-GB" smtClean="0"/>
              <a:t>‹#›</a:t>
            </a:fld>
            <a:endParaRPr lang="en-GB" dirty="0"/>
          </a:p>
        </p:txBody>
      </p:sp>
    </p:spTree>
    <p:extLst>
      <p:ext uri="{BB962C8B-B14F-4D97-AF65-F5344CB8AC3E}">
        <p14:creationId xmlns:p14="http://schemas.microsoft.com/office/powerpoint/2010/main" val="2476724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21913" rtl="0" eaLnBrk="1" latinLnBrk="0" hangingPunct="1">
        <a:spcBef>
          <a:spcPct val="0"/>
        </a:spcBef>
        <a:buNone/>
        <a:defRPr sz="5900" kern="1200">
          <a:solidFill>
            <a:schemeClr val="tx1"/>
          </a:solidFill>
          <a:latin typeface="+mj-lt"/>
          <a:ea typeface="+mj-ea"/>
          <a:cs typeface="+mj-cs"/>
        </a:defRPr>
      </a:lvl1pPr>
    </p:titleStyle>
    <p:bodyStyle>
      <a:lvl1pPr marL="458217" indent="-458217" algn="l" defTabSz="1221913"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2804" indent="-381848" algn="l" defTabSz="1221913"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7391" indent="-305478" algn="l" defTabSz="122191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8347" indent="-305478" algn="l" defTabSz="1221913"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9304" indent="-305478" algn="l" defTabSz="1221913"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60260" indent="-305478" algn="l" defTabSz="1221913"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71216" indent="-305478" algn="l" defTabSz="1221913"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82173" indent="-305478" algn="l" defTabSz="1221913"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93129" indent="-305478" algn="l" defTabSz="1221913"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21913" rtl="0" eaLnBrk="1" latinLnBrk="0" hangingPunct="1">
        <a:defRPr sz="2400" kern="1200">
          <a:solidFill>
            <a:schemeClr val="tx1"/>
          </a:solidFill>
          <a:latin typeface="+mn-lt"/>
          <a:ea typeface="+mn-ea"/>
          <a:cs typeface="+mn-cs"/>
        </a:defRPr>
      </a:lvl1pPr>
      <a:lvl2pPr marL="610956" algn="l" defTabSz="1221913" rtl="0" eaLnBrk="1" latinLnBrk="0" hangingPunct="1">
        <a:defRPr sz="2400" kern="1200">
          <a:solidFill>
            <a:schemeClr val="tx1"/>
          </a:solidFill>
          <a:latin typeface="+mn-lt"/>
          <a:ea typeface="+mn-ea"/>
          <a:cs typeface="+mn-cs"/>
        </a:defRPr>
      </a:lvl2pPr>
      <a:lvl3pPr marL="1221913" algn="l" defTabSz="1221913" rtl="0" eaLnBrk="1" latinLnBrk="0" hangingPunct="1">
        <a:defRPr sz="2400" kern="1200">
          <a:solidFill>
            <a:schemeClr val="tx1"/>
          </a:solidFill>
          <a:latin typeface="+mn-lt"/>
          <a:ea typeface="+mn-ea"/>
          <a:cs typeface="+mn-cs"/>
        </a:defRPr>
      </a:lvl3pPr>
      <a:lvl4pPr marL="1832869" algn="l" defTabSz="1221913" rtl="0" eaLnBrk="1" latinLnBrk="0" hangingPunct="1">
        <a:defRPr sz="2400" kern="1200">
          <a:solidFill>
            <a:schemeClr val="tx1"/>
          </a:solidFill>
          <a:latin typeface="+mn-lt"/>
          <a:ea typeface="+mn-ea"/>
          <a:cs typeface="+mn-cs"/>
        </a:defRPr>
      </a:lvl4pPr>
      <a:lvl5pPr marL="2443825" algn="l" defTabSz="1221913" rtl="0" eaLnBrk="1" latinLnBrk="0" hangingPunct="1">
        <a:defRPr sz="2400" kern="1200">
          <a:solidFill>
            <a:schemeClr val="tx1"/>
          </a:solidFill>
          <a:latin typeface="+mn-lt"/>
          <a:ea typeface="+mn-ea"/>
          <a:cs typeface="+mn-cs"/>
        </a:defRPr>
      </a:lvl5pPr>
      <a:lvl6pPr marL="3054782" algn="l" defTabSz="1221913" rtl="0" eaLnBrk="1" latinLnBrk="0" hangingPunct="1">
        <a:defRPr sz="2400" kern="1200">
          <a:solidFill>
            <a:schemeClr val="tx1"/>
          </a:solidFill>
          <a:latin typeface="+mn-lt"/>
          <a:ea typeface="+mn-ea"/>
          <a:cs typeface="+mn-cs"/>
        </a:defRPr>
      </a:lvl6pPr>
      <a:lvl7pPr marL="3665738" algn="l" defTabSz="1221913" rtl="0" eaLnBrk="1" latinLnBrk="0" hangingPunct="1">
        <a:defRPr sz="2400" kern="1200">
          <a:solidFill>
            <a:schemeClr val="tx1"/>
          </a:solidFill>
          <a:latin typeface="+mn-lt"/>
          <a:ea typeface="+mn-ea"/>
          <a:cs typeface="+mn-cs"/>
        </a:defRPr>
      </a:lvl7pPr>
      <a:lvl8pPr marL="4276695" algn="l" defTabSz="1221913" rtl="0" eaLnBrk="1" latinLnBrk="0" hangingPunct="1">
        <a:defRPr sz="2400" kern="1200">
          <a:solidFill>
            <a:schemeClr val="tx1"/>
          </a:solidFill>
          <a:latin typeface="+mn-lt"/>
          <a:ea typeface="+mn-ea"/>
          <a:cs typeface="+mn-cs"/>
        </a:defRPr>
      </a:lvl8pPr>
      <a:lvl9pPr marL="4887651" algn="l" defTabSz="122191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image" Target="../media/image31.png"/><Relationship Id="rId7" Type="http://schemas.openxmlformats.org/officeDocument/2006/relationships/chart" Target="../charts/chart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workingfamilies.org.uk/articles/coronavirus-support/"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orkingfamilies.org.uk/" TargetMode="External"/><Relationship Id="rId13" Type="http://schemas.openxmlformats.org/officeDocument/2006/relationships/hyperlink" Target="https://www.nottinghamcu.co.uk/" TargetMode="Externa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hyperlink" Target="https://capuk.org/"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hyperlink" Target="https://www.citizensadvice.org.uk/" TargetMode="External"/><Relationship Id="rId5" Type="http://schemas.openxmlformats.org/officeDocument/2006/relationships/diagramQuickStyle" Target="../diagrams/quickStyle2.xml"/><Relationship Id="rId10" Type="http://schemas.openxmlformats.org/officeDocument/2006/relationships/hyperlink" Target="https://www.gingerbread.org.uk/" TargetMode="External"/><Relationship Id="rId4" Type="http://schemas.openxmlformats.org/officeDocument/2006/relationships/diagramLayout" Target="../diagrams/layout2.xml"/><Relationship Id="rId9" Type="http://schemas.openxmlformats.org/officeDocument/2006/relationships/hyperlink" Target="https://contact.org.u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hyperlink" Target="https://www.relate.org.uk/" TargetMode="External"/><Relationship Id="rId13" Type="http://schemas.openxmlformats.org/officeDocument/2006/relationships/hyperlink" Target="https://www.nottinghamshirehealthcare.nhs.uk/" TargetMode="Externa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hyperlink" Target="https://www.cafcass.gov.uk/" TargetMode="External"/><Relationship Id="rId2" Type="http://schemas.openxmlformats.org/officeDocument/2006/relationships/image" Target="../media/image1.png"/><Relationship Id="rId16"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hyperlink" Target="https://childmind.org/" TargetMode="External"/><Relationship Id="rId5" Type="http://schemas.openxmlformats.org/officeDocument/2006/relationships/diagramQuickStyle" Target="../diagrams/quickStyle3.xml"/><Relationship Id="rId15" Type="http://schemas.openxmlformats.org/officeDocument/2006/relationships/hyperlink" Target="https://www.base51.org/" TargetMode="External"/><Relationship Id="rId10" Type="http://schemas.openxmlformats.org/officeDocument/2006/relationships/hyperlink" Target="https://www.careforthefamily.org.uk/" TargetMode="External"/><Relationship Id="rId4" Type="http://schemas.openxmlformats.org/officeDocument/2006/relationships/diagramLayout" Target="../diagrams/layout3.xml"/><Relationship Id="rId9" Type="http://schemas.openxmlformats.org/officeDocument/2006/relationships/hyperlink" Target="https://www.nspcc.org.uk/" TargetMode="External"/><Relationship Id="rId14" Type="http://schemas.openxmlformats.org/officeDocument/2006/relationships/hyperlink" Target="https://www.nottshelpyourself.org.uk/"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8" Type="http://schemas.openxmlformats.org/officeDocument/2006/relationships/hyperlink" Target="tel:0800%202600%20400"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hyperlink" Target="https://www.cruse.org.uk/"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8" Type="http://schemas.microsoft.com/office/2007/relationships/diagramDrawing" Target="../diagrams/drawing5.xml"/><Relationship Id="rId13" Type="http://schemas.openxmlformats.org/officeDocument/2006/relationships/hyperlink" Target="https://interagencystandingcommittee.org/iasc-reference-group-mental-health-and-psychosocial-support-emergency-settings/my-hero-you" TargetMode="External"/><Relationship Id="rId3" Type="http://schemas.openxmlformats.org/officeDocument/2006/relationships/image" Target="../media/image1.png"/><Relationship Id="rId7" Type="http://schemas.openxmlformats.org/officeDocument/2006/relationships/diagramColors" Target="../diagrams/colors5.xml"/><Relationship Id="rId12" Type="http://schemas.openxmlformats.org/officeDocument/2006/relationships/hyperlink" Target="http://www.awp.nhs.uk/news-publications/publications/patient-information/translate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hyperlink" Target="https://www.doctorsoftheworld.org.uk/?gclid=EAIaIQobChMIw5DvqeqY6gIVj-3tCh1u-A_GEAAYASAAEgJ5rfD_BwE" TargetMode="External"/><Relationship Id="rId5" Type="http://schemas.openxmlformats.org/officeDocument/2006/relationships/diagramLayout" Target="../diagrams/layout5.xml"/><Relationship Id="rId10" Type="http://schemas.openxmlformats.org/officeDocument/2006/relationships/hyperlink" Target="https://www.gov.uk/government/publications/COVID-19-guidance-on-social-distancing-and-for-vulnerable-people" TargetMode="External"/><Relationship Id="rId4" Type="http://schemas.openxmlformats.org/officeDocument/2006/relationships/diagramData" Target="../diagrams/data5.xml"/><Relationship Id="rId9" Type="http://schemas.openxmlformats.org/officeDocument/2006/relationships/hyperlink" Target="https://www.gov.uk/government/publications/covid-19-stay-at-home-guidanc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8" Type="http://schemas.openxmlformats.org/officeDocument/2006/relationships/hyperlink" Target="https://www.makingeverycontactcount.co.uk/"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hyperlink" Target="https://www.nottinghamcvs.co.uk/"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8" Type="http://schemas.openxmlformats.org/officeDocument/2006/relationships/hyperlink" Target="https://local.gov.uk/our-support/coronavirus-information-councils/covid-19-support-your-role/covid-19-workforce"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hyperlink" Target="https://www.healthysurrey.org.uk/professionals/COVID-19" TargetMode="External"/><Relationship Id="rId5" Type="http://schemas.openxmlformats.org/officeDocument/2006/relationships/diagramQuickStyle" Target="../diagrams/quickStyle7.xml"/><Relationship Id="rId10" Type="http://schemas.openxmlformats.org/officeDocument/2006/relationships/hyperlink" Target="https://www.practitionerhealth.nhs.uk/COVID-19workforce-wellbeing" TargetMode="External"/><Relationship Id="rId4" Type="http://schemas.openxmlformats.org/officeDocument/2006/relationships/diagramLayout" Target="../diagrams/layout7.xml"/><Relationship Id="rId9" Type="http://schemas.openxmlformats.org/officeDocument/2006/relationships/hyperlink" Target="https://www.england.nhs.uk/coronavirus/workforce/"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www.mentalhealth.org.uk/coronavirus/looking-after-your-mental-health-during-coronavirus-outbreak" TargetMode="External"/><Relationship Id="rId13" Type="http://schemas.openxmlformats.org/officeDocument/2006/relationships/hyperlink" Target="https://www.ncbi.nlm.nih.gov/pmc/articles/PMC7098037/" TargetMode="External"/><Relationship Id="rId18" Type="http://schemas.openxmlformats.org/officeDocument/2006/relationships/hyperlink" Target="http://eprints.whiterose.ac.uk/160151/1/add.15080.pdf" TargetMode="External"/><Relationship Id="rId3" Type="http://schemas.openxmlformats.org/officeDocument/2006/relationships/hyperlink" Target="http://content.digital.nhs.uk/catalogue/PUB21748/apms-2014-full-rpt.pdf" TargetMode="External"/><Relationship Id="rId7" Type="http://schemas.openxmlformats.org/officeDocument/2006/relationships/hyperlink" Target="https://www.gov.uk/government/publications/severe-mental-illness-smi-physical-health-inequalities/severe-mental-illness-and-physical-health-inequalities-briefing" TargetMode="External"/><Relationship Id="rId12" Type="http://schemas.openxmlformats.org/officeDocument/2006/relationships/hyperlink" Target="http://europepmc.org/search?query=(DOI:10.11622/smedj.2020046)" TargetMode="External"/><Relationship Id="rId17" Type="http://schemas.openxmlformats.org/officeDocument/2006/relationships/hyperlink" Target="https://www.thelancet.com/action/showPdf?pii=S2215-0366(20)30090-0https://www.thelancet.com/action/showPdf?pii=S2215-0366(20)30090-0" TargetMode="External"/><Relationship Id="rId2" Type="http://schemas.openxmlformats.org/officeDocument/2006/relationships/image" Target="../media/image1.png"/><Relationship Id="rId16" Type="http://schemas.openxmlformats.org/officeDocument/2006/relationships/hyperlink" Target="https://go.openathens.net/redirector/nhs?url=https://ebmh.bmj.com/lookup/doi/10.1136/ebmental-2020-300155" TargetMode="External"/><Relationship Id="rId1" Type="http://schemas.openxmlformats.org/officeDocument/2006/relationships/slideLayout" Target="../slideLayouts/slideLayout2.xml"/><Relationship Id="rId6" Type="http://schemas.openxmlformats.org/officeDocument/2006/relationships/hyperlink" Target="https://www.cambridge.org/core/journals/the-british-journal-of-psychiatry/article/mortality-gap-for-people-with-bipolar-disorder-and-schizophrenia-ukbased-cohort-study-20002014/2A65056E571CD8F1E66249DF01BFAF5A" TargetMode="External"/><Relationship Id="rId11" Type="http://schemas.openxmlformats.org/officeDocument/2006/relationships/hyperlink" Target="https://www.centreformentalhealth.org.uk/trauma-mental-health-and-coronavirus" TargetMode="External"/><Relationship Id="rId5" Type="http://schemas.openxmlformats.org/officeDocument/2006/relationships/hyperlink" Target="https://onlinelibrary.wiley.com/doi/full/10.1002/wps.20128" TargetMode="External"/><Relationship Id="rId15" Type="http://schemas.openxmlformats.org/officeDocument/2006/relationships/hyperlink" Target="https://www.bmj.com/content/369/bmj.m1557" TargetMode="External"/><Relationship Id="rId10" Type="http://schemas.openxmlformats.org/officeDocument/2006/relationships/hyperlink" Target="https://interagencystandingcommittee.org/system/files/2020-03/IASC%20Interim%20Briefing%20Note%20on%20COVID-19%20Outbreak%20Readiness%20and%20Response%20Operations%20-%20MHPSS_0.pdf" TargetMode="External"/><Relationship Id="rId19" Type="http://schemas.openxmlformats.org/officeDocument/2006/relationships/hyperlink" Target="https://www.thelancet.com/action/showPdf?pii=S2468-2667(20)30088-8" TargetMode="External"/><Relationship Id="rId4" Type="http://schemas.openxmlformats.org/officeDocument/2006/relationships/hyperlink" Target="https://journals.plos.org/plosone/article?id=10.1371/journal.pone.0019590" TargetMode="External"/><Relationship Id="rId9" Type="http://schemas.openxmlformats.org/officeDocument/2006/relationships/hyperlink" Target="https://digital.nhs.uk/data-and-information/publications/statistical/quality-and-outcomes-framework-achievement-prevalence-and-exceptions-data/2018-19-pas" TargetMode="External"/><Relationship Id="rId14" Type="http://schemas.openxmlformats.org/officeDocument/2006/relationships/hyperlink" Target="https://academic.oup.com/jpubhealth/article-lookup/doi/10.1093/pubmed/fdaa053"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drive.google.com/file/d/1A95KvikwK32ZAX387nGPNBCnoFktdumm/view" TargetMode="External"/><Relationship Id="rId13" Type="http://schemas.openxmlformats.org/officeDocument/2006/relationships/hyperlink" Target="https://www.cochrane.org/CD000560/DEPRESSN_psychological-debriefing-for-preventing-post-traumatic-stress-disorder-ptsd" TargetMode="External"/><Relationship Id="rId3" Type="http://schemas.openxmlformats.org/officeDocument/2006/relationships/hyperlink" Target="https://doaj.org/article/25e7c3b243f44add893598d6c12c1a7d" TargetMode="External"/><Relationship Id="rId7" Type="http://schemas.openxmlformats.org/officeDocument/2006/relationships/hyperlink" Target="https://www.thelancet.com/action/showPdf?pii=S2215-0366(20)30171-1" TargetMode="External"/><Relationship Id="rId12" Type="http://schemas.openxmlformats.org/officeDocument/2006/relationships/hyperlink" Target="https://www.traumagroup.org/" TargetMode="External"/><Relationship Id="rId17" Type="http://schemas.openxmlformats.org/officeDocument/2006/relationships/image" Target="../media/image1.png"/><Relationship Id="rId2" Type="http://schemas.openxmlformats.org/officeDocument/2006/relationships/hyperlink" Target="https://www.ncbi.nlm.nih.gov/pmc/articles/PMC7152913/" TargetMode="External"/><Relationship Id="rId16" Type="http://schemas.openxmlformats.org/officeDocument/2006/relationships/hyperlink" Target="https://www.medrxiv.org/content/10.1101/2020.04.02.20048892v1" TargetMode="External"/><Relationship Id="rId1" Type="http://schemas.openxmlformats.org/officeDocument/2006/relationships/slideLayout" Target="../slideLayouts/slideLayout1.xml"/><Relationship Id="rId6" Type="http://schemas.openxmlformats.org/officeDocument/2006/relationships/hyperlink" Target="https://www.sciencedirect.com/science/article/pii/S0889159120305110" TargetMode="External"/><Relationship Id="rId11" Type="http://schemas.openxmlformats.org/officeDocument/2006/relationships/hyperlink" Target="https://www.rcpsych.ac.uk/about-us/responding-to-covid-19/responding-to-covid-19-guidance-for-clinicians" TargetMode="External"/><Relationship Id="rId5" Type="http://schemas.openxmlformats.org/officeDocument/2006/relationships/hyperlink" Target="http://gateway.proquest.com/openurl?ctx_ver=Z39.88-2004&amp;res_id=xri:pqm&amp;req_dat=xri:pqil:pq_clntid=168805&amp;rft_val_fmt=ori/fmt:kev:mtx:journal&amp;genre=article&amp;issn=1661-7827&amp;volume=17&amp;issue=5&amp;spage=1729" TargetMode="External"/><Relationship Id="rId15" Type="http://schemas.openxmlformats.org/officeDocument/2006/relationships/hyperlink" Target="https://go.openathens.net/redirector/nhs?url=https://www.bmj.com/lookup/doi/10.1136/bmj.m1211" TargetMode="External"/><Relationship Id="rId10" Type="http://schemas.openxmlformats.org/officeDocument/2006/relationships/hyperlink" Target="https://www.bmj.com/content/369/bmj.m1557" TargetMode="External"/><Relationship Id="rId4" Type="http://schemas.openxmlformats.org/officeDocument/2006/relationships/hyperlink" Target="https://linkinghub.elsevier.com/retrieve/pii/S016517812030545X?goto=sd" TargetMode="External"/><Relationship Id="rId9" Type="http://schemas.openxmlformats.org/officeDocument/2006/relationships/hyperlink" Target="https://www.thelancet.com/pdfs/journals/lancet/PIIS0140-6736(20)30460-8.pdf" TargetMode="External"/><Relationship Id="rId14" Type="http://schemas.openxmlformats.org/officeDocument/2006/relationships/hyperlink" Target="https://www.ncbi.nlm.nih.gov/pmc/articles/PMC7098037/"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doi.org/10.1101/2020.04.16.20067975" TargetMode="External"/><Relationship Id="rId13" Type="http://schemas.openxmlformats.org/officeDocument/2006/relationships/hyperlink" Target="https://nationalbereavementalliance.org.uk/wp-content/uploads/2017/07/A-Guide-to-Commissioning-Bereavement-Services-in-England-WEB.pdf" TargetMode="External"/><Relationship Id="rId18" Type="http://schemas.openxmlformats.org/officeDocument/2006/relationships/hyperlink" Target="https://www.unicef.org.uk/coronavirus-children-in-lockdown/" TargetMode="External"/><Relationship Id="rId3" Type="http://schemas.openxmlformats.org/officeDocument/2006/relationships/hyperlink" Target="http://scholar.google.co.uk/scholar_url?url=https://jamanetwork.com/journals/jamanetworkopen/articlepdf/2763229/lai_2020_oi_200192.pdf&amp;hl=en&amp;sa=X&amp;scisig=AAGBfm15J6-c4HXsNkvKiHvg_F6R7y0q0w&amp;nossl=1&amp;oi=scholarr" TargetMode="External"/><Relationship Id="rId21" Type="http://schemas.openxmlformats.org/officeDocument/2006/relationships/hyperlink" Target="http://scholar.google.com/scholar_url?url=https://hrcak.srce.hr/file/344107&amp;hl=en&amp;sa=T&amp;oi=gga&amp;ct=gga&amp;cd=0&amp;d=6412374264738347287&amp;ei=v8XHXqPMKMO8yQTu3qGwDg&amp;scisig=AAGBfm1LK-d2T3je4q3Bq-MnswUM-7l3OA&amp;nossl=1&amp;ws=1138x539&amp;at=Impact%20of%20human%20disasters%20and%20COVID-19%20pandemic%20on%20mental%20health:%20potential%20of%20digital%20psychiatry&amp;bn=1" TargetMode="External"/><Relationship Id="rId7" Type="http://schemas.openxmlformats.org/officeDocument/2006/relationships/hyperlink" Target="https://www.cambridge.org/core/services/aop-cambridge-core/content/view/32D66826C54EB1A96C008089C0DE500E/S0033291720000999a.pdf/div-class-title-posttraumatic-stress-symptoms-and-attitude-toward-crisis-mental-health-services-among-clinically-stable-patients-with-covid-19-in-china-div.pdf" TargetMode="External"/><Relationship Id="rId12" Type="http://schemas.openxmlformats.org/officeDocument/2006/relationships/hyperlink" Target="https://www.bps.org.uk/responding-coronavirus" TargetMode="External"/><Relationship Id="rId17" Type="http://schemas.openxmlformats.org/officeDocument/2006/relationships/hyperlink" Target="https://www.researchgate.net/publication/259432942_Posttraumatic_Stress_Disorder_in_Parents_and_Youth_After_Health-Related_Disasters" TargetMode="External"/><Relationship Id="rId2" Type="http://schemas.openxmlformats.org/officeDocument/2006/relationships/hyperlink" Target="https://link.springer.com/chapter/10.1007/978-3-319-77032-1_16" TargetMode="External"/><Relationship Id="rId16" Type="http://schemas.openxmlformats.org/officeDocument/2006/relationships/hyperlink" Target="http://www.thelancet.com/article/S2352464220300961/pdf" TargetMode="External"/><Relationship Id="rId20" Type="http://schemas.openxmlformats.org/officeDocument/2006/relationships/hyperlink" Target="https://linkinghub.elsevier.com/retrieve/pii/S0165178120307265?goto=sd" TargetMode="External"/><Relationship Id="rId1" Type="http://schemas.openxmlformats.org/officeDocument/2006/relationships/slideLayout" Target="../slideLayouts/slideLayout7.xml"/><Relationship Id="rId6" Type="http://schemas.openxmlformats.org/officeDocument/2006/relationships/hyperlink" Target="https://www.traumagroup.org/" TargetMode="External"/><Relationship Id="rId11" Type="http://schemas.openxmlformats.org/officeDocument/2006/relationships/hyperlink" Target="http://dx.doi.org/10.2139/ssrn.3559616" TargetMode="External"/><Relationship Id="rId5" Type="http://schemas.openxmlformats.org/officeDocument/2006/relationships/hyperlink" Target="https://jamanetwork.com/journals/jama/fullarticle/2764380" TargetMode="External"/><Relationship Id="rId15" Type="http://schemas.openxmlformats.org/officeDocument/2006/relationships/hyperlink" Target="https://www.thelancet.com/pdfs/journals/lanchi/PIIS2352-4642(20)30097-3.pdf" TargetMode="External"/><Relationship Id="rId10" Type="http://schemas.openxmlformats.org/officeDocument/2006/relationships/hyperlink" Target="https://www.ncbi.nlm.nih.gov/pmc/articles/PMC4346029/" TargetMode="External"/><Relationship Id="rId19" Type="http://schemas.openxmlformats.org/officeDocument/2006/relationships/hyperlink" Target="https://www.rcpsych.ac.uk/about-us/responding-to-covid-19/responding-to-covid-19-guidance-for-clinicians/digital-covid-19-guidance-for-clinicians" TargetMode="External"/><Relationship Id="rId4" Type="http://schemas.openxmlformats.org/officeDocument/2006/relationships/hyperlink" Target="https://linkinghub.elsevier.com/retrieve/pii/S0889159120306036?goto=sd" TargetMode="External"/><Relationship Id="rId9" Type="http://schemas.openxmlformats.org/officeDocument/2006/relationships/hyperlink" Target="https://www.ncbi.nlm.nih.gov/pmc/articles/PMC7098037/" TargetMode="External"/><Relationship Id="rId14" Type="http://schemas.openxmlformats.org/officeDocument/2006/relationships/hyperlink" Target="https://link.springer.com/content/pdf/10.1007/s11126-020-09744-3.pdf" TargetMode="External"/><Relationship Id="rId22"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www.centreformentalhealth.org.uk/sites/default/files/2020-04/Supporting%20mental%20health%20in%20communities%20during%20coronavirus%20crisis_.pdf" TargetMode="External"/><Relationship Id="rId2" Type="http://schemas.openxmlformats.org/officeDocument/2006/relationships/hyperlink" Target="https://www.nationalelfservice.net/mental-health/ptsd/covid-trauma-response/" TargetMode="Externa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s://www.resolutionfoundation.org/publications/launching-an-economic-lifeboa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ons.gov/" TargetMode="Externa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3"/>
          <a:srcRect t="84065" r="40421"/>
          <a:stretch/>
        </p:blipFill>
        <p:spPr bwMode="auto">
          <a:xfrm>
            <a:off x="0" y="11844606"/>
            <a:ext cx="9601200" cy="1158617"/>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3"/>
          <a:srcRect r="72647" b="80116"/>
          <a:stretch/>
        </p:blipFill>
        <p:spPr bwMode="auto">
          <a:xfrm>
            <a:off x="213360" y="150507"/>
            <a:ext cx="2974261" cy="1310546"/>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667341" y="1057807"/>
            <a:ext cx="8165707" cy="3816704"/>
          </a:xfrm>
          <a:prstGeom prst="rect">
            <a:avLst/>
          </a:prstGeom>
        </p:spPr>
        <p:txBody>
          <a:bodyPr wrap="square" lIns="122191" tIns="61096" rIns="122191" bIns="61096">
            <a:spAutoFit/>
          </a:bodyPr>
          <a:lstStyle/>
          <a:p>
            <a:pPr algn="ctr"/>
            <a:r>
              <a:rPr lang="en-GB" dirty="0"/>
              <a:t> </a:t>
            </a:r>
          </a:p>
          <a:p>
            <a:pPr algn="ctr"/>
            <a:r>
              <a:rPr lang="en-GB" dirty="0"/>
              <a:t> </a:t>
            </a:r>
          </a:p>
          <a:p>
            <a:pPr algn="ctr"/>
            <a:r>
              <a:rPr lang="en-GB" dirty="0"/>
              <a:t> </a:t>
            </a:r>
          </a:p>
          <a:p>
            <a:pPr algn="ctr"/>
            <a:r>
              <a:rPr lang="en-GB" b="1" dirty="0"/>
              <a:t>Nottingham and Nottinghamshire </a:t>
            </a:r>
            <a:endParaRPr lang="en-GB" dirty="0"/>
          </a:p>
          <a:p>
            <a:pPr algn="ctr"/>
            <a:r>
              <a:rPr lang="en-GB" b="1" dirty="0"/>
              <a:t>Mental Wellness </a:t>
            </a:r>
            <a:r>
              <a:rPr lang="en-GB" b="1" dirty="0" smtClean="0"/>
              <a:t>COVID-19 </a:t>
            </a:r>
            <a:r>
              <a:rPr lang="en-GB" b="1" dirty="0"/>
              <a:t>Rapid Assessment </a:t>
            </a:r>
            <a:endParaRPr lang="en-GB" dirty="0"/>
          </a:p>
          <a:p>
            <a:pPr algn="ctr"/>
            <a:r>
              <a:rPr lang="en-GB" dirty="0"/>
              <a:t> </a:t>
            </a:r>
          </a:p>
          <a:p>
            <a:pPr algn="ctr"/>
            <a:r>
              <a:rPr lang="en-GB" dirty="0"/>
              <a:t>A Population Health Management and Inequalities </a:t>
            </a:r>
          </a:p>
          <a:p>
            <a:pPr algn="ctr"/>
            <a:r>
              <a:rPr lang="en-GB" dirty="0"/>
              <a:t>approach to Mental Wellness</a:t>
            </a:r>
          </a:p>
          <a:p>
            <a:pPr algn="ctr"/>
            <a:r>
              <a:rPr lang="en-GB" dirty="0" smtClean="0"/>
              <a:t>COVID-19 </a:t>
            </a:r>
            <a:endParaRPr lang="en-GB" dirty="0"/>
          </a:p>
          <a:p>
            <a:pPr algn="ctr"/>
            <a:r>
              <a:rPr lang="en-GB" dirty="0"/>
              <a:t> </a:t>
            </a:r>
          </a:p>
        </p:txBody>
      </p:sp>
      <p:pic>
        <p:nvPicPr>
          <p:cNvPr id="1026" name="Picture 2" descr="mental-health-clipart-fre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7055" y="5191066"/>
            <a:ext cx="3387090" cy="4707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7" name="Text Box 3"/>
          <p:cNvSpPr txBox="1">
            <a:spLocks noChangeArrowheads="1"/>
          </p:cNvSpPr>
          <p:nvPr/>
        </p:nvSpPr>
        <p:spPr bwMode="auto">
          <a:xfrm>
            <a:off x="538227" y="10123063"/>
            <a:ext cx="8524746" cy="1564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48877" tIns="48877" rIns="48877" bIns="48877" numCol="1" anchor="t" anchorCtr="0" compatLnSpc="1">
            <a:prstTxWarp prst="textNoShape">
              <a:avLst/>
            </a:prstTxWarp>
          </a:bodyPr>
          <a:lstStyle/>
          <a:p>
            <a:pPr algn="ctr" fontAlgn="base">
              <a:spcBef>
                <a:spcPct val="0"/>
              </a:spcBef>
              <a:spcAft>
                <a:spcPct val="0"/>
              </a:spcAft>
            </a:pPr>
            <a:endParaRPr lang="en-GB" altLang="en-US" sz="1200" b="1" i="1" dirty="0">
              <a:solidFill>
                <a:srgbClr val="000000"/>
              </a:solidFill>
              <a:latin typeface="Arial" pitchFamily="34" charset="0"/>
              <a:cs typeface="Arial" pitchFamily="34" charset="0"/>
            </a:endParaRPr>
          </a:p>
          <a:p>
            <a:pPr algn="ctr" fontAlgn="base">
              <a:spcBef>
                <a:spcPct val="0"/>
              </a:spcBef>
              <a:spcAft>
                <a:spcPct val="0"/>
              </a:spcAft>
            </a:pPr>
            <a:r>
              <a:rPr lang="en-GB" altLang="en-US" sz="1200" b="1" i="1" dirty="0">
                <a:solidFill>
                  <a:srgbClr val="000000"/>
                </a:solidFill>
                <a:latin typeface="Arial" pitchFamily="34" charset="0"/>
                <a:cs typeface="Arial" pitchFamily="34" charset="0"/>
              </a:rPr>
              <a:t>“The most beautiful people we have known are those who have known defeat, known suffering, known struggle, known loss, and have found their way out of the depths. These persons have an appreciation, a sensitivity, and an understanding of life that fills them with compassion, gentleness, and a deep loving concern. Beautiful people do not just happen.”</a:t>
            </a:r>
          </a:p>
          <a:p>
            <a:pPr algn="ctr" fontAlgn="base">
              <a:spcBef>
                <a:spcPct val="0"/>
              </a:spcBef>
              <a:spcAft>
                <a:spcPct val="0"/>
              </a:spcAft>
            </a:pPr>
            <a:endParaRPr lang="en-GB" altLang="en-US" sz="1200" b="1" i="1" dirty="0">
              <a:solidFill>
                <a:srgbClr val="000000"/>
              </a:solidFill>
              <a:latin typeface="Arial" pitchFamily="34" charset="0"/>
              <a:cs typeface="Arial" pitchFamily="34" charset="0"/>
            </a:endParaRPr>
          </a:p>
          <a:p>
            <a:pPr algn="ctr" fontAlgn="base">
              <a:spcBef>
                <a:spcPct val="0"/>
              </a:spcBef>
              <a:spcAft>
                <a:spcPct val="0"/>
              </a:spcAft>
            </a:pPr>
            <a:r>
              <a:rPr lang="en-GB" altLang="en-US" sz="1200" b="1" i="1" dirty="0">
                <a:solidFill>
                  <a:srgbClr val="000000"/>
                </a:solidFill>
                <a:latin typeface="Arial" pitchFamily="34" charset="0"/>
                <a:cs typeface="Arial" pitchFamily="34" charset="0"/>
              </a:rPr>
              <a:t>                                                                                                   Elisabeth Kübler-Ross</a:t>
            </a: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4282217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386454" y="1119368"/>
            <a:ext cx="8878642"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rgbClr val="000000"/>
                </a:solidFill>
                <a:effectLst/>
                <a:latin typeface="Arial" pitchFamily="34" charset="0"/>
                <a:cs typeface="Arial" pitchFamily="34" charset="0"/>
              </a:rPr>
              <a:t>Life Expectancy and</a:t>
            </a:r>
            <a:r>
              <a:rPr kumimoji="0" lang="en-GB" altLang="en-US" sz="2400" b="0" i="0" u="none" strike="noStrike" cap="none" normalizeH="0" dirty="0" smtClean="0">
                <a:ln>
                  <a:noFill/>
                </a:ln>
                <a:solidFill>
                  <a:srgbClr val="000000"/>
                </a:solidFill>
                <a:effectLst/>
                <a:latin typeface="Arial" pitchFamily="34" charset="0"/>
                <a:cs typeface="Arial" pitchFamily="34" charset="0"/>
              </a:rPr>
              <a:t> Healthy Life Expectancy – Heat Map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7">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r="72647" b="80116"/>
          <a:stretch/>
        </p:blipFill>
        <p:spPr bwMode="auto">
          <a:xfrm>
            <a:off x="480120" y="72909"/>
            <a:ext cx="2974261" cy="1310546"/>
          </a:xfrm>
          <a:prstGeom prst="rect">
            <a:avLst/>
          </a:prstGeom>
          <a:ln>
            <a:noFill/>
          </a:ln>
          <a:extLst>
            <a:ext uri="{53640926-AAD7-44D8-BBD7-CCE9431645EC}">
              <a14:shadowObscured xmlns:a14="http://schemas.microsoft.com/office/drawing/2010/main"/>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688" y="2584376"/>
            <a:ext cx="8843408" cy="5904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17310" y="8633048"/>
            <a:ext cx="8487745" cy="261610"/>
          </a:xfrm>
          <a:prstGeom prst="rect">
            <a:avLst/>
          </a:prstGeom>
        </p:spPr>
        <p:txBody>
          <a:bodyPr wrap="square">
            <a:spAutoFit/>
          </a:bodyPr>
          <a:lstStyle/>
          <a:p>
            <a:r>
              <a:rPr lang="en-GB" sz="1100" dirty="0" smtClean="0"/>
              <a:t>Data source: https</a:t>
            </a:r>
            <a:r>
              <a:rPr lang="en-GB" sz="1100" dirty="0"/>
              <a:t>://www.nottinghamshireinsight.org.uk/Libraries/Document-Library</a:t>
            </a:r>
          </a:p>
        </p:txBody>
      </p:sp>
      <p:pic>
        <p:nvPicPr>
          <p:cNvPr id="7" name="Picture 6">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t="84065" r="40421"/>
          <a:stretch/>
        </p:blipFill>
        <p:spPr bwMode="auto">
          <a:xfrm>
            <a:off x="0" y="11844606"/>
            <a:ext cx="9601200" cy="11586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04535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 xmlns:xdr="http://schemas.openxmlformats.org/drawingml/2006/spreadsheetDrawing" xmlns:a16="http://schemas.microsoft.com/office/drawing/2014/main" xmlns:lc="http://schemas.openxmlformats.org/drawingml/2006/lockedCanvas" id="{81FACFE3-CEBA-41DF-9329-2850D9813F7F}"/>
              </a:ext>
            </a:extLst>
          </p:cNvPr>
          <p:cNvGraphicFramePr>
            <a:graphicFrameLocks/>
          </p:cNvGraphicFramePr>
          <p:nvPr>
            <p:extLst>
              <p:ext uri="{D42A27DB-BD31-4B8C-83A1-F6EECF244321}">
                <p14:modId xmlns:p14="http://schemas.microsoft.com/office/powerpoint/2010/main" val="3157644551"/>
              </p:ext>
            </p:extLst>
          </p:nvPr>
        </p:nvGraphicFramePr>
        <p:xfrm>
          <a:off x="264096" y="6819844"/>
          <a:ext cx="9045221" cy="49417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 xmlns:xdr="http://schemas.openxmlformats.org/drawingml/2006/spreadsheetDrawing" xmlns:a16="http://schemas.microsoft.com/office/drawing/2014/main" xmlns:lc="http://schemas.openxmlformats.org/drawingml/2006/lockedCanvas" id="{E3EB8606-2FD4-4939-8A53-F48812D2C298}"/>
              </a:ext>
            </a:extLst>
          </p:cNvPr>
          <p:cNvGraphicFramePr>
            <a:graphicFrameLocks/>
          </p:cNvGraphicFramePr>
          <p:nvPr>
            <p:extLst>
              <p:ext uri="{D42A27DB-BD31-4B8C-83A1-F6EECF244321}">
                <p14:modId xmlns:p14="http://schemas.microsoft.com/office/powerpoint/2010/main" val="4027079127"/>
              </p:ext>
            </p:extLst>
          </p:nvPr>
        </p:nvGraphicFramePr>
        <p:xfrm>
          <a:off x="264096" y="1720280"/>
          <a:ext cx="9076971" cy="493465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6"/>
          <p:cNvSpPr txBox="1">
            <a:spLocks noChangeArrowheads="1"/>
          </p:cNvSpPr>
          <p:nvPr/>
        </p:nvSpPr>
        <p:spPr bwMode="auto">
          <a:xfrm>
            <a:off x="386454" y="1119368"/>
            <a:ext cx="8806634"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GB" altLang="en-US" dirty="0" smtClean="0">
                <a:solidFill>
                  <a:srgbClr val="000000"/>
                </a:solidFill>
                <a:latin typeface="Arial" pitchFamily="34" charset="0"/>
                <a:cs typeface="Arial" pitchFamily="34" charset="0"/>
              </a:rPr>
              <a:t>Life </a:t>
            </a:r>
            <a:r>
              <a:rPr kumimoji="0" lang="en-GB" altLang="en-US" sz="2400" b="0" i="0" u="none" strike="noStrike" cap="none" normalizeH="0" baseline="0" dirty="0" smtClean="0">
                <a:ln>
                  <a:noFill/>
                </a:ln>
                <a:solidFill>
                  <a:srgbClr val="000000"/>
                </a:solidFill>
                <a:effectLst/>
                <a:latin typeface="Arial" pitchFamily="34" charset="0"/>
                <a:cs typeface="Arial" pitchFamily="34" charset="0"/>
              </a:rPr>
              <a:t>Expectancy and Healthy</a:t>
            </a:r>
            <a:r>
              <a:rPr kumimoji="0" lang="en-GB" altLang="en-US" sz="2400" b="0" i="0" u="none" strike="noStrike" cap="none" normalizeH="0" dirty="0" smtClean="0">
                <a:ln>
                  <a:noFill/>
                </a:ln>
                <a:solidFill>
                  <a:srgbClr val="000000"/>
                </a:solidFill>
                <a:effectLst/>
                <a:latin typeface="Arial" pitchFamily="34" charset="0"/>
                <a:cs typeface="Arial" pitchFamily="34" charset="0"/>
              </a:rPr>
              <a:t> Life Expectancy</a:t>
            </a:r>
            <a:r>
              <a:rPr kumimoji="0" lang="en-GB" altLang="en-US" sz="2400" b="0" i="0" u="none" strike="noStrike" cap="none" normalizeH="0" baseline="0" dirty="0" smtClean="0">
                <a:ln>
                  <a:noFill/>
                </a:ln>
                <a:solidFill>
                  <a:srgbClr val="000000"/>
                </a:solidFill>
                <a:effectLst/>
                <a:latin typeface="Arial" pitchFamily="34" charset="0"/>
                <a:cs typeface="Arial" pitchFamily="34" charset="0"/>
              </a:rPr>
              <a:t> - by ICP and PCN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7">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4"/>
          <a:srcRect r="72647" b="80116"/>
          <a:stretch/>
        </p:blipFill>
        <p:spPr bwMode="auto">
          <a:xfrm>
            <a:off x="480120" y="72909"/>
            <a:ext cx="2974261" cy="1310546"/>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264096" y="11801400"/>
            <a:ext cx="8487745" cy="261610"/>
          </a:xfrm>
          <a:prstGeom prst="rect">
            <a:avLst/>
          </a:prstGeom>
        </p:spPr>
        <p:txBody>
          <a:bodyPr wrap="square">
            <a:spAutoFit/>
          </a:bodyPr>
          <a:lstStyle/>
          <a:p>
            <a:r>
              <a:rPr lang="en-GB" sz="1100" dirty="0" smtClean="0"/>
              <a:t>Data source: https</a:t>
            </a:r>
            <a:r>
              <a:rPr lang="en-GB" sz="1100" dirty="0"/>
              <a:t>://www.nottinghamshireinsight.org.uk/Libraries/Document-Library</a:t>
            </a:r>
          </a:p>
        </p:txBody>
      </p:sp>
    </p:spTree>
    <p:extLst>
      <p:ext uri="{BB962C8B-B14F-4D97-AF65-F5344CB8AC3E}">
        <p14:creationId xmlns:p14="http://schemas.microsoft.com/office/powerpoint/2010/main" val="28651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386454" y="1119368"/>
            <a:ext cx="700087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rgbClr val="000000"/>
                </a:solidFill>
                <a:effectLst/>
                <a:latin typeface="Arial" pitchFamily="34" charset="0"/>
                <a:cs typeface="Arial" pitchFamily="34" charset="0"/>
              </a:rPr>
              <a:t>Life Expectancy vs. Deprivation – Index of Multiple Deprivation Score  (IMD)</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Picture 8">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r="72647" b="80116"/>
          <a:stretch/>
        </p:blipFill>
        <p:spPr bwMode="auto">
          <a:xfrm>
            <a:off x="480120" y="72909"/>
            <a:ext cx="2974261" cy="1310546"/>
          </a:xfrm>
          <a:prstGeom prst="rect">
            <a:avLst/>
          </a:prstGeom>
          <a:ln>
            <a:noFill/>
          </a:ln>
          <a:extLst>
            <a:ext uri="{53640926-AAD7-44D8-BBD7-CCE9431645EC}">
              <a14:shadowObscured xmlns:a14="http://schemas.microsoft.com/office/drawing/2010/main"/>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168" y="2008312"/>
            <a:ext cx="7704856" cy="401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168" y="6184776"/>
            <a:ext cx="7704856" cy="4006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921367" y="10243646"/>
            <a:ext cx="8487745" cy="261610"/>
          </a:xfrm>
          <a:prstGeom prst="rect">
            <a:avLst/>
          </a:prstGeom>
        </p:spPr>
        <p:txBody>
          <a:bodyPr wrap="square">
            <a:spAutoFit/>
          </a:bodyPr>
          <a:lstStyle/>
          <a:p>
            <a:r>
              <a:rPr lang="en-GB" sz="1100" dirty="0" smtClean="0"/>
              <a:t>Data source: https</a:t>
            </a:r>
            <a:r>
              <a:rPr lang="en-GB" sz="1100" dirty="0"/>
              <a:t>://www.nottinghamshireinsight.org.uk/Libraries/Document-Library</a:t>
            </a:r>
          </a:p>
        </p:txBody>
      </p:sp>
    </p:spTree>
    <p:extLst>
      <p:ext uri="{BB962C8B-B14F-4D97-AF65-F5344CB8AC3E}">
        <p14:creationId xmlns:p14="http://schemas.microsoft.com/office/powerpoint/2010/main" val="462131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r="72647" b="80116"/>
          <a:stretch/>
        </p:blipFill>
        <p:spPr bwMode="auto">
          <a:xfrm>
            <a:off x="480120" y="72909"/>
            <a:ext cx="2974261" cy="1310546"/>
          </a:xfrm>
          <a:prstGeom prst="rect">
            <a:avLst/>
          </a:prstGeom>
          <a:ln>
            <a:noFill/>
          </a:ln>
          <a:extLst>
            <a:ext uri="{53640926-AAD7-44D8-BBD7-CCE9431645EC}">
              <a14:shadowObscured xmlns:a14="http://schemas.microsoft.com/office/drawing/2010/main"/>
            </a:ext>
          </a:extLst>
        </p:spPr>
      </p:pic>
      <p:sp>
        <p:nvSpPr>
          <p:cNvPr id="7" name="Text Box 6"/>
          <p:cNvSpPr txBox="1">
            <a:spLocks noChangeArrowheads="1"/>
          </p:cNvSpPr>
          <p:nvPr/>
        </p:nvSpPr>
        <p:spPr bwMode="auto">
          <a:xfrm>
            <a:off x="386454" y="1119368"/>
            <a:ext cx="700087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rgbClr val="000000"/>
                </a:solidFill>
                <a:effectLst/>
                <a:latin typeface="Arial" pitchFamily="34" charset="0"/>
                <a:cs typeface="Arial" pitchFamily="34" charset="0"/>
              </a:rPr>
              <a:t>Healthy Life Expectancy vs. Deprivation (IMD)</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030" y="2008312"/>
            <a:ext cx="7715994" cy="4022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030" y="6256784"/>
            <a:ext cx="7715994" cy="401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921367" y="10361240"/>
            <a:ext cx="8487745" cy="261610"/>
          </a:xfrm>
          <a:prstGeom prst="rect">
            <a:avLst/>
          </a:prstGeom>
        </p:spPr>
        <p:txBody>
          <a:bodyPr wrap="square">
            <a:spAutoFit/>
          </a:bodyPr>
          <a:lstStyle/>
          <a:p>
            <a:r>
              <a:rPr lang="en-GB" sz="1100" dirty="0" smtClean="0"/>
              <a:t>Data source: https</a:t>
            </a:r>
            <a:r>
              <a:rPr lang="en-GB" sz="1100" dirty="0"/>
              <a:t>://www.nottinghamshireinsight.org.uk/Libraries/Document-Library</a:t>
            </a:r>
          </a:p>
        </p:txBody>
      </p:sp>
    </p:spTree>
    <p:extLst>
      <p:ext uri="{BB962C8B-B14F-4D97-AF65-F5344CB8AC3E}">
        <p14:creationId xmlns:p14="http://schemas.microsoft.com/office/powerpoint/2010/main" val="36284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940" y="4456584"/>
            <a:ext cx="8568952" cy="6575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4" name="Picture 3">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3"/>
          <a:srcRect t="84065" r="40421"/>
          <a:stretch/>
        </p:blipFill>
        <p:spPr bwMode="auto">
          <a:xfrm>
            <a:off x="0" y="11844606"/>
            <a:ext cx="9601200" cy="1158617"/>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3"/>
          <a:srcRect r="72647" b="80116"/>
          <a:stretch/>
        </p:blipFill>
        <p:spPr bwMode="auto">
          <a:xfrm>
            <a:off x="213360" y="150507"/>
            <a:ext cx="2974261" cy="1310546"/>
          </a:xfrm>
          <a:prstGeom prst="rect">
            <a:avLst/>
          </a:prstGeom>
          <a:ln>
            <a:noFill/>
          </a:ln>
          <a:extLst>
            <a:ext uri="{53640926-AAD7-44D8-BBD7-CCE9431645EC}">
              <a14:shadowObscured xmlns:a14="http://schemas.microsoft.com/office/drawing/2010/main"/>
            </a:ext>
          </a:extLst>
        </p:spPr>
      </p:pic>
      <p:sp>
        <p:nvSpPr>
          <p:cNvPr id="6" name="Text Box 2"/>
          <p:cNvSpPr txBox="1">
            <a:spLocks noChangeArrowheads="1"/>
          </p:cNvSpPr>
          <p:nvPr/>
        </p:nvSpPr>
        <p:spPr bwMode="auto">
          <a:xfrm>
            <a:off x="464468" y="1288232"/>
            <a:ext cx="4192116" cy="274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496888" lvl="0" indent="0" algn="l" defTabSz="914400" rtl="0" eaLnBrk="1" fontAlgn="base" latinLnBrk="0" hangingPunct="1">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rgbClr val="000000"/>
                </a:solidFill>
                <a:effectLst/>
                <a:latin typeface="Arial" pitchFamily="34" charset="0"/>
                <a:cs typeface="Arial" pitchFamily="34" charset="0"/>
              </a:rPr>
              <a:t>Methodology</a:t>
            </a:r>
          </a:p>
          <a:p>
            <a:pPr marL="0" marR="496888"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Arial" pitchFamily="34" charset="0"/>
              <a:cs typeface="Arial" pitchFamily="34" charset="0"/>
            </a:endParaRPr>
          </a:p>
          <a:p>
            <a:pPr algn="just" defTabSz="914400" fontAlgn="base">
              <a:spcBef>
                <a:spcPct val="0"/>
              </a:spcBef>
              <a:spcAft>
                <a:spcPct val="0"/>
              </a:spcAft>
            </a:pPr>
            <a:r>
              <a:rPr lang="en-GB" sz="1200" dirty="0">
                <a:solidFill>
                  <a:srgbClr val="000000"/>
                </a:solidFill>
                <a:latin typeface="Arial" pitchFamily="34" charset="0"/>
                <a:cs typeface="Arial" pitchFamily="34" charset="0"/>
              </a:rPr>
              <a:t>Population Health is an approach that aims to improve physical and mental health outcomes, promote wellbeing and reduce health inequalities across an entire population</a:t>
            </a:r>
            <a:r>
              <a:rPr lang="en-GB" sz="1200" dirty="0" smtClean="0">
                <a:solidFill>
                  <a:srgbClr val="000000"/>
                </a:solidFill>
                <a:latin typeface="Arial" pitchFamily="34" charset="0"/>
                <a:cs typeface="Arial" pitchFamily="34" charset="0"/>
              </a:rPr>
              <a:t>.  This </a:t>
            </a:r>
            <a:r>
              <a:rPr lang="en-GB" sz="1200" dirty="0">
                <a:solidFill>
                  <a:srgbClr val="000000"/>
                </a:solidFill>
                <a:latin typeface="Arial" pitchFamily="34" charset="0"/>
                <a:cs typeface="Arial" pitchFamily="34" charset="0"/>
              </a:rPr>
              <a:t>includes focusing on the wider determinants of health – which have a significant impact as only 20% of a person’s health outcomes are attributed to the ability to access good quality health care – and the crucial role of communities and local people</a:t>
            </a:r>
            <a:r>
              <a:rPr lang="en-GB" sz="1200" dirty="0" smtClean="0">
                <a:solidFill>
                  <a:srgbClr val="000000"/>
                </a:solidFill>
                <a:latin typeface="Arial" pitchFamily="34" charset="0"/>
                <a:cs typeface="Arial" pitchFamily="34" charset="0"/>
              </a:rPr>
              <a:t>.</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AutoShape 3"/>
          <p:cNvSpPr>
            <a:spLocks noChangeArrowheads="1"/>
          </p:cNvSpPr>
          <p:nvPr/>
        </p:nvSpPr>
        <p:spPr bwMode="auto">
          <a:xfrm>
            <a:off x="3648472" y="5125614"/>
            <a:ext cx="857694" cy="883361"/>
          </a:xfrm>
          <a:prstGeom prst="downArrow">
            <a:avLst>
              <a:gd name="adj1" fmla="val 50000"/>
              <a:gd name="adj2" fmla="val 25000"/>
            </a:avLst>
          </a:prstGeom>
          <a:solidFill>
            <a:schemeClr val="bg1">
              <a:lumMod val="85000"/>
            </a:schemeClr>
          </a:solidFill>
          <a:ln>
            <a:noFill/>
          </a:ln>
          <a:effectLst/>
          <a:extLst/>
        </p:spPr>
        <p:txBody>
          <a:bodyPr vert="eaVert" wrap="square" lIns="36576" tIns="36576" rIns="36576" bIns="36576" numCol="1" anchor="t" anchorCtr="0" compatLnSpc="1">
            <a:prstTxWarp prst="textNoShape">
              <a:avLst/>
            </a:prstTxWarp>
          </a:bodyPr>
          <a:lstStyle/>
          <a:p>
            <a:endParaRPr lang="en-GB" dirty="0"/>
          </a:p>
        </p:txBody>
      </p:sp>
      <p:sp>
        <p:nvSpPr>
          <p:cNvPr id="8" name="AutoShape 4"/>
          <p:cNvSpPr>
            <a:spLocks noChangeArrowheads="1"/>
          </p:cNvSpPr>
          <p:nvPr/>
        </p:nvSpPr>
        <p:spPr bwMode="auto">
          <a:xfrm>
            <a:off x="5016624" y="5394381"/>
            <a:ext cx="857696" cy="883361"/>
          </a:xfrm>
          <a:prstGeom prst="downArrow">
            <a:avLst>
              <a:gd name="adj1" fmla="val 50000"/>
              <a:gd name="adj2" fmla="val 25000"/>
            </a:avLst>
          </a:prstGeom>
          <a:solidFill>
            <a:schemeClr val="bg1">
              <a:lumMod val="85000"/>
            </a:schemeClr>
          </a:solidFill>
          <a:ln>
            <a:noFill/>
          </a:ln>
          <a:effectLst/>
          <a:extLst/>
        </p:spPr>
        <p:txBody>
          <a:bodyPr vert="eaVert" wrap="square" lIns="36576" tIns="36576" rIns="36576" bIns="36576" numCol="1" anchor="t" anchorCtr="0" compatLnSpc="1">
            <a:prstTxWarp prst="textNoShape">
              <a:avLst/>
            </a:prstTxWarp>
          </a:bodyPr>
          <a:lstStyle/>
          <a:p>
            <a:endParaRPr lang="en-GB" dirty="0"/>
          </a:p>
        </p:txBody>
      </p:sp>
      <p:sp>
        <p:nvSpPr>
          <p:cNvPr id="9" name="AutoShape 5"/>
          <p:cNvSpPr>
            <a:spLocks noChangeArrowheads="1"/>
          </p:cNvSpPr>
          <p:nvPr/>
        </p:nvSpPr>
        <p:spPr bwMode="auto">
          <a:xfrm>
            <a:off x="6309527" y="5687498"/>
            <a:ext cx="857696" cy="883362"/>
          </a:xfrm>
          <a:prstGeom prst="downArrow">
            <a:avLst>
              <a:gd name="adj1" fmla="val 50000"/>
              <a:gd name="adj2" fmla="val 25000"/>
            </a:avLst>
          </a:prstGeom>
          <a:solidFill>
            <a:schemeClr val="bg1">
              <a:lumMod val="85000"/>
            </a:schemeClr>
          </a:solidFill>
          <a:ln>
            <a:noFill/>
          </a:ln>
          <a:effectLst/>
          <a:extLst/>
        </p:spPr>
        <p:txBody>
          <a:bodyPr vert="eaVert" wrap="square" lIns="36576" tIns="36576" rIns="36576" bIns="36576" numCol="1" anchor="t" anchorCtr="0" compatLnSpc="1">
            <a:prstTxWarp prst="textNoShape">
              <a:avLst/>
            </a:prstTxWarp>
          </a:bodyPr>
          <a:lstStyle/>
          <a:p>
            <a:endParaRPr lang="en-GB" dirty="0"/>
          </a:p>
        </p:txBody>
      </p:sp>
      <p:sp>
        <p:nvSpPr>
          <p:cNvPr id="10" name="Text Box 6"/>
          <p:cNvSpPr txBox="1">
            <a:spLocks noChangeArrowheads="1"/>
          </p:cNvSpPr>
          <p:nvPr/>
        </p:nvSpPr>
        <p:spPr bwMode="auto">
          <a:xfrm>
            <a:off x="4202292" y="4888632"/>
            <a:ext cx="3766660" cy="453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Arial" pitchFamily="34" charset="0"/>
                <a:cs typeface="Arial" pitchFamily="34" charset="0"/>
              </a:rPr>
              <a:t>COVID-19 Rapid Response Approach</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extBox 1"/>
          <p:cNvSpPr txBox="1"/>
          <p:nvPr/>
        </p:nvSpPr>
        <p:spPr>
          <a:xfrm>
            <a:off x="5016624" y="1432248"/>
            <a:ext cx="4001268" cy="2123658"/>
          </a:xfrm>
          <a:prstGeom prst="rect">
            <a:avLst/>
          </a:prstGeom>
          <a:noFill/>
        </p:spPr>
        <p:txBody>
          <a:bodyPr wrap="square" rtlCol="0">
            <a:spAutoFit/>
          </a:bodyPr>
          <a:lstStyle/>
          <a:p>
            <a:pPr algn="just" defTabSz="914400" fontAlgn="base">
              <a:spcBef>
                <a:spcPct val="0"/>
              </a:spcBef>
              <a:spcAft>
                <a:spcPct val="0"/>
              </a:spcAft>
            </a:pPr>
            <a:endParaRPr lang="en-GB" altLang="en-US" sz="1200" dirty="0" smtClean="0">
              <a:solidFill>
                <a:srgbClr val="000000"/>
              </a:solidFill>
              <a:latin typeface="Arial" pitchFamily="34" charset="0"/>
              <a:cs typeface="Arial" pitchFamily="34" charset="0"/>
            </a:endParaRPr>
          </a:p>
          <a:p>
            <a:pPr algn="just" defTabSz="914400" fontAlgn="base">
              <a:spcBef>
                <a:spcPct val="0"/>
              </a:spcBef>
              <a:spcAft>
                <a:spcPct val="0"/>
              </a:spcAft>
            </a:pPr>
            <a:endParaRPr lang="en-GB" altLang="en-US" sz="1200" dirty="0">
              <a:solidFill>
                <a:srgbClr val="000000"/>
              </a:solidFill>
              <a:latin typeface="Arial" pitchFamily="34" charset="0"/>
              <a:cs typeface="Arial" pitchFamily="34" charset="0"/>
            </a:endParaRPr>
          </a:p>
          <a:p>
            <a:pPr lvl="0" algn="just" defTabSz="914400" fontAlgn="base">
              <a:spcBef>
                <a:spcPct val="0"/>
              </a:spcBef>
              <a:spcAft>
                <a:spcPct val="0"/>
              </a:spcAft>
            </a:pPr>
            <a:r>
              <a:rPr lang="en-GB" altLang="en-US" sz="1200" dirty="0">
                <a:solidFill>
                  <a:srgbClr val="000000"/>
                </a:solidFill>
                <a:latin typeface="Arial" pitchFamily="34" charset="0"/>
                <a:cs typeface="Arial" pitchFamily="34" charset="0"/>
              </a:rPr>
              <a:t>This work is a reactive approach in response to the COVID-19 pandemic.  The methodology used follows a systematic Population Health Management (PHM) approach, with some steps expedited to meet the urgency of system requirements.  A full review of mental wellness is currently underway and should be completed by September 2020 which will look at mental health in its entirety through a full PHM approach.</a:t>
            </a:r>
            <a:endParaRPr lang="en-US" altLang="en-US" sz="1200" dirty="0">
              <a:latin typeface="Arial" pitchFamily="34" charset="0"/>
              <a:cs typeface="Arial" pitchFamily="34" charset="0"/>
            </a:endParaRP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2390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t="84065" r="40421"/>
          <a:stretch/>
        </p:blipFill>
        <p:spPr bwMode="auto">
          <a:xfrm>
            <a:off x="0" y="11844606"/>
            <a:ext cx="9601200" cy="1158617"/>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r="72647" b="80116"/>
          <a:stretch/>
        </p:blipFill>
        <p:spPr bwMode="auto">
          <a:xfrm>
            <a:off x="213360" y="150507"/>
            <a:ext cx="2974261" cy="1310546"/>
          </a:xfrm>
          <a:prstGeom prst="rect">
            <a:avLst/>
          </a:prstGeom>
          <a:ln>
            <a:noFill/>
          </a:ln>
          <a:extLst>
            <a:ext uri="{53640926-AAD7-44D8-BBD7-CCE9431645EC}">
              <a14:shadowObscured xmlns:a14="http://schemas.microsoft.com/office/drawing/2010/main"/>
            </a:ext>
          </a:extLst>
        </p:spPr>
      </p:pic>
      <p:grpSp>
        <p:nvGrpSpPr>
          <p:cNvPr id="17" name="Group 16"/>
          <p:cNvGrpSpPr/>
          <p:nvPr/>
        </p:nvGrpSpPr>
        <p:grpSpPr>
          <a:xfrm>
            <a:off x="750887" y="2800400"/>
            <a:ext cx="8378826" cy="5544616"/>
            <a:chOff x="2600325" y="4719638"/>
            <a:chExt cx="6735763" cy="4346972"/>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0325" y="7954963"/>
              <a:ext cx="3036888" cy="881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200" y="6742113"/>
              <a:ext cx="2384425"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2150" y="5829300"/>
              <a:ext cx="16097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0275" y="4719638"/>
              <a:ext cx="1060450" cy="919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6" name="Text Box 6"/>
            <p:cNvSpPr txBox="1">
              <a:spLocks noChangeArrowheads="1"/>
            </p:cNvSpPr>
            <p:nvPr/>
          </p:nvSpPr>
          <p:spPr bwMode="auto">
            <a:xfrm>
              <a:off x="5888038" y="7718823"/>
              <a:ext cx="3441700" cy="1347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171450" lvl="0" indent="-171450" defTabSz="914400" fontAlgn="base">
                <a:spcBef>
                  <a:spcPct val="0"/>
                </a:spcBef>
                <a:buFont typeface="Arial" panose="020B0604020202020204" pitchFamily="34" charset="0"/>
                <a:buChar char="•"/>
              </a:pPr>
              <a:r>
                <a:rPr lang="en-GB" altLang="en-US" sz="1200" i="1" dirty="0">
                  <a:solidFill>
                    <a:srgbClr val="000000"/>
                  </a:solidFill>
                  <a:latin typeface="Calibri" pitchFamily="34" charset="0"/>
                  <a:cs typeface="Arial" pitchFamily="34" charset="0"/>
                </a:rPr>
                <a:t>Maximise self-care behaviours that promote mental wellbeing and resilience </a:t>
              </a:r>
            </a:p>
            <a:p>
              <a:pPr marL="171450" lvl="0" indent="-171450" defTabSz="914400" fontAlgn="base">
                <a:spcBef>
                  <a:spcPct val="0"/>
                </a:spcBef>
                <a:buFont typeface="Arial" panose="020B0604020202020204" pitchFamily="34" charset="0"/>
                <a:buChar char="•"/>
              </a:pPr>
              <a:r>
                <a:rPr lang="en-GB" altLang="en-US" sz="1200" i="1" dirty="0">
                  <a:solidFill>
                    <a:srgbClr val="000000"/>
                  </a:solidFill>
                  <a:latin typeface="Calibri" pitchFamily="34" charset="0"/>
                  <a:cs typeface="Arial" pitchFamily="34" charset="0"/>
                </a:rPr>
                <a:t>Support for families, living, working schooling at home (routine, boredom, stress) </a:t>
              </a:r>
            </a:p>
            <a:p>
              <a:pPr marL="171450" lvl="0" indent="-171450" defTabSz="914400" fontAlgn="base">
                <a:spcBef>
                  <a:spcPct val="0"/>
                </a:spcBef>
                <a:buFont typeface="Arial" panose="020B0604020202020204" pitchFamily="34" charset="0"/>
                <a:buChar char="•"/>
              </a:pPr>
              <a:r>
                <a:rPr lang="en-GB" altLang="en-US" sz="1200" i="1" dirty="0">
                  <a:solidFill>
                    <a:srgbClr val="000000"/>
                  </a:solidFill>
                  <a:latin typeface="Calibri" pitchFamily="34" charset="0"/>
                  <a:cs typeface="Arial" pitchFamily="34" charset="0"/>
                </a:rPr>
                <a:t>Support for families, returning to normal </a:t>
              </a:r>
            </a:p>
            <a:p>
              <a:pPr marL="171450" lvl="0" indent="-171450" defTabSz="914400" fontAlgn="base">
                <a:spcBef>
                  <a:spcPct val="0"/>
                </a:spcBef>
                <a:buFont typeface="Arial" panose="020B0604020202020204" pitchFamily="34" charset="0"/>
                <a:buChar char="•"/>
              </a:pPr>
              <a:r>
                <a:rPr lang="en-GB" altLang="en-US" sz="1200" i="1" dirty="0">
                  <a:solidFill>
                    <a:srgbClr val="000000"/>
                  </a:solidFill>
                  <a:latin typeface="Calibri" pitchFamily="34" charset="0"/>
                  <a:cs typeface="Arial" pitchFamily="34" charset="0"/>
                </a:rPr>
                <a:t>Support and guidance for those living in an “outbreak hotspot”</a:t>
              </a:r>
            </a:p>
            <a:p>
              <a:pPr marL="171450" lvl="0" indent="-171450" defTabSz="914400" fontAlgn="base">
                <a:spcBef>
                  <a:spcPct val="0"/>
                </a:spcBef>
                <a:buFont typeface="Arial" panose="020B0604020202020204" pitchFamily="34" charset="0"/>
                <a:buChar char="•"/>
              </a:pPr>
              <a:r>
                <a:rPr lang="en-GB" altLang="en-US" sz="1200" i="1" dirty="0">
                  <a:solidFill>
                    <a:srgbClr val="000000"/>
                  </a:solidFill>
                  <a:latin typeface="Calibri" pitchFamily="34" charset="0"/>
                  <a:cs typeface="Arial" pitchFamily="34" charset="0"/>
                </a:rPr>
                <a:t>Supported key workers/support services </a:t>
              </a:r>
            </a:p>
            <a:p>
              <a:pPr marL="171450" lvl="0" indent="-171450" defTabSz="914400" fontAlgn="base">
                <a:spcBef>
                  <a:spcPct val="0"/>
                </a:spcBef>
                <a:buFont typeface="Arial" panose="020B0604020202020204" pitchFamily="34" charset="0"/>
                <a:buChar char="•"/>
              </a:pPr>
              <a:r>
                <a:rPr lang="en-GB" altLang="en-US" sz="1200" i="1" dirty="0">
                  <a:solidFill>
                    <a:srgbClr val="000000"/>
                  </a:solidFill>
                  <a:latin typeface="Calibri" pitchFamily="34" charset="0"/>
                  <a:cs typeface="Arial" pitchFamily="34" charset="0"/>
                </a:rPr>
                <a:t>Improved financial literacy and planning </a:t>
              </a:r>
              <a:endParaRPr lang="en-US" altLang="en-US" sz="1200" dirty="0">
                <a:latin typeface="Arial" pitchFamily="34" charset="0"/>
                <a:cs typeface="Arial" pitchFamily="34" charset="0"/>
              </a:endParaRPr>
            </a:p>
          </p:txBody>
        </p:sp>
        <p:sp>
          <p:nvSpPr>
            <p:cNvPr id="7" name="Text Box 7"/>
            <p:cNvSpPr txBox="1">
              <a:spLocks noChangeArrowheads="1"/>
            </p:cNvSpPr>
            <p:nvPr/>
          </p:nvSpPr>
          <p:spPr bwMode="auto">
            <a:xfrm>
              <a:off x="5897563" y="6526172"/>
              <a:ext cx="3367087" cy="1238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171450" lvl="0" indent="-171450" defTabSz="914400" fontAlgn="base">
                <a:spcBef>
                  <a:spcPct val="0"/>
                </a:spcBef>
                <a:buFont typeface="Arial" panose="020B0604020202020204" pitchFamily="34" charset="0"/>
                <a:buChar char="•"/>
              </a:pPr>
              <a:r>
                <a:rPr lang="en-GB" altLang="en-US" sz="1200" i="1" dirty="0">
                  <a:solidFill>
                    <a:srgbClr val="000000"/>
                  </a:solidFill>
                  <a:cs typeface="Arial" pitchFamily="34" charset="0"/>
                </a:rPr>
                <a:t>Develop resilience alongside living with mental health conditions</a:t>
              </a:r>
            </a:p>
            <a:p>
              <a:pPr marL="171450" lvl="0" indent="-171450" defTabSz="914400" fontAlgn="base">
                <a:spcBef>
                  <a:spcPct val="0"/>
                </a:spcBef>
                <a:buFont typeface="Arial" panose="020B0604020202020204" pitchFamily="34" charset="0"/>
                <a:buChar char="•"/>
              </a:pPr>
              <a:r>
                <a:rPr lang="en-GB" altLang="en-US" sz="1200" i="1" dirty="0">
                  <a:solidFill>
                    <a:srgbClr val="000000"/>
                  </a:solidFill>
                  <a:cs typeface="Arial" pitchFamily="34" charset="0"/>
                </a:rPr>
                <a:t>Supported families with home education/support </a:t>
              </a:r>
            </a:p>
            <a:p>
              <a:pPr marL="171450" lvl="0" indent="-171450" defTabSz="914400" fontAlgn="base">
                <a:spcBef>
                  <a:spcPct val="0"/>
                </a:spcBef>
                <a:buFont typeface="Arial" panose="020B0604020202020204" pitchFamily="34" charset="0"/>
                <a:buChar char="•"/>
              </a:pPr>
              <a:r>
                <a:rPr lang="en-GB" altLang="en-US" sz="1200" i="1" dirty="0">
                  <a:solidFill>
                    <a:srgbClr val="000000"/>
                  </a:solidFill>
                  <a:cs typeface="Arial" pitchFamily="34" charset="0"/>
                </a:rPr>
                <a:t>Increase in people receiving good quality financial advice and safer financial services</a:t>
              </a:r>
            </a:p>
            <a:p>
              <a:pPr marL="171450" lvl="0" indent="-171450" defTabSz="914400" fontAlgn="base">
                <a:spcBef>
                  <a:spcPct val="0"/>
                </a:spcBef>
                <a:buFont typeface="Arial" panose="020B0604020202020204" pitchFamily="34" charset="0"/>
                <a:buChar char="•"/>
              </a:pPr>
              <a:r>
                <a:rPr lang="en-GB" altLang="en-US" sz="1200" i="1" dirty="0">
                  <a:solidFill>
                    <a:srgbClr val="000000"/>
                  </a:solidFill>
                  <a:cs typeface="Arial" pitchFamily="34" charset="0"/>
                </a:rPr>
                <a:t>Prevent escalation of mental health symptoms </a:t>
              </a:r>
            </a:p>
            <a:p>
              <a:pPr marL="171450" lvl="0" indent="-171450" defTabSz="914400" fontAlgn="base">
                <a:spcBef>
                  <a:spcPct val="0"/>
                </a:spcBef>
                <a:buFont typeface="Arial" panose="020B0604020202020204" pitchFamily="34" charset="0"/>
                <a:buChar char="•"/>
              </a:pPr>
              <a:r>
                <a:rPr lang="en-GB" altLang="en-US" sz="1200" i="1" dirty="0">
                  <a:solidFill>
                    <a:srgbClr val="000000"/>
                  </a:solidFill>
                  <a:cs typeface="Arial" pitchFamily="34" charset="0"/>
                </a:rPr>
                <a:t>Reduce  social isolation</a:t>
              </a:r>
              <a:endParaRPr lang="en-US" altLang="en-US" sz="1200" dirty="0">
                <a:cs typeface="Arial" pitchFamily="34" charset="0"/>
              </a:endParaRPr>
            </a:p>
          </p:txBody>
        </p:sp>
        <p:sp>
          <p:nvSpPr>
            <p:cNvPr id="8" name="Text Box 8"/>
            <p:cNvSpPr txBox="1">
              <a:spLocks noChangeArrowheads="1"/>
            </p:cNvSpPr>
            <p:nvPr/>
          </p:nvSpPr>
          <p:spPr bwMode="auto">
            <a:xfrm>
              <a:off x="5830888" y="5437188"/>
              <a:ext cx="3468687" cy="83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171450" lvl="0" indent="-171450" defTabSz="914400" fontAlgn="base">
                <a:spcBef>
                  <a:spcPct val="0"/>
                </a:spcBef>
                <a:buFont typeface="Arial" panose="020B0604020202020204" pitchFamily="34" charset="0"/>
                <a:buChar char="•"/>
              </a:pPr>
              <a:r>
                <a:rPr lang="en-GB" altLang="en-US" sz="1200" i="1" dirty="0">
                  <a:solidFill>
                    <a:srgbClr val="000000"/>
                  </a:solidFill>
                  <a:latin typeface="Calibri" pitchFamily="34" charset="0"/>
                  <a:cs typeface="Arial" pitchFamily="34" charset="0"/>
                </a:rPr>
                <a:t>Increase early identification  and prevent escalation of MH symptoms</a:t>
              </a:r>
            </a:p>
            <a:p>
              <a:pPr marL="171450" lvl="0" indent="-171450" defTabSz="914400" fontAlgn="base">
                <a:spcBef>
                  <a:spcPct val="0"/>
                </a:spcBef>
                <a:buFont typeface="Arial" panose="020B0604020202020204" pitchFamily="34" charset="0"/>
                <a:buChar char="•"/>
              </a:pPr>
              <a:r>
                <a:rPr lang="en-GB" altLang="en-US" sz="1200" i="1" dirty="0">
                  <a:solidFill>
                    <a:srgbClr val="000000"/>
                  </a:solidFill>
                  <a:latin typeface="Calibri" pitchFamily="34" charset="0"/>
                  <a:cs typeface="Arial" pitchFamily="34" charset="0"/>
                </a:rPr>
                <a:t>Prevent increase in  child poverty </a:t>
              </a:r>
            </a:p>
            <a:p>
              <a:pPr marL="171450" lvl="0" indent="-171450" defTabSz="914400" fontAlgn="base">
                <a:spcBef>
                  <a:spcPct val="0"/>
                </a:spcBef>
                <a:buFont typeface="Arial" panose="020B0604020202020204" pitchFamily="34" charset="0"/>
                <a:buChar char="•"/>
              </a:pPr>
              <a:r>
                <a:rPr lang="en-GB" altLang="en-US" sz="1200" i="1" dirty="0">
                  <a:solidFill>
                    <a:srgbClr val="000000"/>
                  </a:solidFill>
                  <a:latin typeface="Calibri" pitchFamily="34" charset="0"/>
                  <a:cs typeface="Arial" pitchFamily="34" charset="0"/>
                </a:rPr>
                <a:t>Reduce number of people newly identified as homeless </a:t>
              </a:r>
            </a:p>
            <a:p>
              <a:pPr marL="171450" lvl="0" indent="-171450" defTabSz="914400" fontAlgn="base">
                <a:spcBef>
                  <a:spcPct val="0"/>
                </a:spcBef>
                <a:buFont typeface="Arial" panose="020B0604020202020204" pitchFamily="34" charset="0"/>
                <a:buChar char="•"/>
              </a:pPr>
              <a:r>
                <a:rPr lang="en-GB" altLang="en-US" sz="1200" i="1" dirty="0">
                  <a:solidFill>
                    <a:srgbClr val="000000"/>
                  </a:solidFill>
                  <a:latin typeface="Calibri" pitchFamily="34" charset="0"/>
                  <a:cs typeface="Arial" pitchFamily="34" charset="0"/>
                </a:rPr>
                <a:t>Identify and continue to support shielded population who may become anxious leaving the home                                                                                                                                                                                                                           </a:t>
              </a:r>
              <a:endParaRPr lang="en-US" altLang="en-US" sz="1200" dirty="0">
                <a:latin typeface="Arial" pitchFamily="34" charset="0"/>
                <a:cs typeface="Arial" pitchFamily="34" charset="0"/>
              </a:endParaRPr>
            </a:p>
          </p:txBody>
        </p:sp>
        <p:sp>
          <p:nvSpPr>
            <p:cNvPr id="9" name="Text Box 9"/>
            <p:cNvSpPr txBox="1">
              <a:spLocks noChangeArrowheads="1"/>
            </p:cNvSpPr>
            <p:nvPr/>
          </p:nvSpPr>
          <p:spPr bwMode="auto">
            <a:xfrm>
              <a:off x="5864225" y="4921250"/>
              <a:ext cx="3471863" cy="354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171450" indent="-171450" defTabSz="914400" fontAlgn="base">
                <a:spcBef>
                  <a:spcPct val="0"/>
                </a:spcBef>
                <a:spcAft>
                  <a:spcPts val="1400"/>
                </a:spcAft>
                <a:buFont typeface="Arial" panose="020B0604020202020204" pitchFamily="34" charset="0"/>
                <a:buChar char="•"/>
              </a:pPr>
              <a:r>
                <a:rPr lang="en-GB" altLang="en-US" sz="1200" i="1" dirty="0">
                  <a:solidFill>
                    <a:srgbClr val="000000"/>
                  </a:solidFill>
                  <a:cs typeface="Arial" panose="020B0604020202020204" pitchFamily="34" charset="0"/>
                </a:rPr>
                <a:t>Minimise potential increase in suicide rate for 2020 </a:t>
              </a:r>
              <a:endParaRPr lang="en-US" altLang="en-US" sz="1200" dirty="0">
                <a:cs typeface="Arial" pitchFamily="34" charset="0"/>
              </a:endParaRPr>
            </a:p>
            <a:p>
              <a:pPr marL="171450" marR="0" lvl="0" indent="-171450" algn="l" defTabSz="914400" rtl="0" eaLnBrk="1" fontAlgn="base" latinLnBrk="0" hangingPunct="1">
                <a:lnSpc>
                  <a:spcPct val="100000"/>
                </a:lnSpc>
                <a:spcBef>
                  <a:spcPct val="0"/>
                </a:spcBef>
                <a:spcAft>
                  <a:spcPts val="1400"/>
                </a:spcAft>
                <a:buClrTx/>
                <a:buSzTx/>
                <a:buFont typeface="Arial" panose="020B0604020202020204" pitchFamily="34" charset="0"/>
                <a:buChar char="•"/>
                <a:tabLst/>
              </a:pPr>
              <a:endParaRPr kumimoji="0" lang="en-US" altLang="en-US" sz="1200" b="0" i="0" u="none" strike="noStrike" cap="none" normalizeH="0" baseline="0" dirty="0" smtClean="0">
                <a:ln>
                  <a:noFill/>
                </a:ln>
                <a:solidFill>
                  <a:schemeClr val="tx1"/>
                </a:solidFill>
                <a:effectLst/>
                <a:cs typeface="Arial" pitchFamily="34" charset="0"/>
              </a:endParaRPr>
            </a:p>
          </p:txBody>
        </p:sp>
        <p:sp>
          <p:nvSpPr>
            <p:cNvPr id="10" name="Text Box 10"/>
            <p:cNvSpPr txBox="1">
              <a:spLocks noChangeArrowheads="1"/>
            </p:cNvSpPr>
            <p:nvPr/>
          </p:nvSpPr>
          <p:spPr bwMode="auto">
            <a:xfrm>
              <a:off x="3222625" y="8286750"/>
              <a:ext cx="1681163" cy="22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Calibri" pitchFamily="34" charset="0"/>
                  <a:cs typeface="Arial" pitchFamily="34" charset="0"/>
                </a:rPr>
                <a:t>Self Care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11"/>
            <p:cNvSpPr txBox="1">
              <a:spLocks noChangeArrowheads="1"/>
            </p:cNvSpPr>
            <p:nvPr/>
          </p:nvSpPr>
          <p:spPr bwMode="auto">
            <a:xfrm>
              <a:off x="3159125" y="6959600"/>
              <a:ext cx="1708150"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Calibri" pitchFamily="34" charset="0"/>
                  <a:cs typeface="Arial" pitchFamily="34" charset="0"/>
                </a:rPr>
                <a:t>Universal Contact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12"/>
            <p:cNvSpPr txBox="1">
              <a:spLocks noChangeArrowheads="1"/>
            </p:cNvSpPr>
            <p:nvPr/>
          </p:nvSpPr>
          <p:spPr bwMode="auto">
            <a:xfrm>
              <a:off x="3073802" y="6006559"/>
              <a:ext cx="1971675" cy="688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Calibri" pitchFamily="34" charset="0"/>
                  <a:cs typeface="Arial" pitchFamily="34" charset="0"/>
                </a:rPr>
                <a:t>Targeted/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Calibri" pitchFamily="34" charset="0"/>
                  <a:cs typeface="Arial" pitchFamily="34" charset="0"/>
                </a:rPr>
                <a:t>Secondary Care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13"/>
            <p:cNvSpPr txBox="1">
              <a:spLocks noChangeArrowheads="1"/>
            </p:cNvSpPr>
            <p:nvPr/>
          </p:nvSpPr>
          <p:spPr bwMode="auto">
            <a:xfrm>
              <a:off x="3077304" y="5087809"/>
              <a:ext cx="1812925" cy="93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Calibri" pitchFamily="34" charset="0"/>
                  <a:cs typeface="Arial" pitchFamily="34" charset="0"/>
                </a:rPr>
                <a:t>High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Calibri" pitchFamily="34" charset="0"/>
                  <a:cs typeface="Arial" pitchFamily="34" charset="0"/>
                </a:rPr>
                <a:t> Intensity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4" name="Text Box 14"/>
          <p:cNvSpPr txBox="1">
            <a:spLocks noChangeArrowheads="1"/>
          </p:cNvSpPr>
          <p:nvPr/>
        </p:nvSpPr>
        <p:spPr bwMode="auto">
          <a:xfrm>
            <a:off x="480120" y="1216224"/>
            <a:ext cx="6729412"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i="0" u="none" strike="noStrike" cap="none" normalizeH="0" baseline="0" dirty="0" smtClean="0">
                <a:ln>
                  <a:noFill/>
                </a:ln>
                <a:solidFill>
                  <a:srgbClr val="000000"/>
                </a:solidFill>
                <a:effectLst/>
                <a:latin typeface="Arial" pitchFamily="34" charset="0"/>
                <a:cs typeface="Arial" pitchFamily="34" charset="0"/>
              </a:rPr>
              <a:t>Our COVID-19 Mental Health </a:t>
            </a:r>
            <a:r>
              <a:rPr lang="en-GB" altLang="en-US" sz="2000" dirty="0" smtClean="0">
                <a:solidFill>
                  <a:srgbClr val="000000"/>
                </a:solidFill>
                <a:latin typeface="Arial" pitchFamily="34" charset="0"/>
                <a:cs typeface="Arial" pitchFamily="34" charset="0"/>
              </a:rPr>
              <a:t>Outcomes</a:t>
            </a:r>
            <a:r>
              <a:rPr kumimoji="0" lang="en-GB" altLang="en-US" sz="200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200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 Box 15"/>
          <p:cNvSpPr txBox="1">
            <a:spLocks noChangeArrowheads="1"/>
          </p:cNvSpPr>
          <p:nvPr/>
        </p:nvSpPr>
        <p:spPr bwMode="auto">
          <a:xfrm>
            <a:off x="482378" y="1655167"/>
            <a:ext cx="4176464"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Arial" pitchFamily="34" charset="0"/>
                <a:cs typeface="Arial" pitchFamily="34" charset="0"/>
              </a:rPr>
              <a:t>The following are our high level mental health population objectives to support the populations  through and after the COVID-19</a:t>
            </a:r>
            <a:r>
              <a:rPr kumimoji="0" lang="en-GB" altLang="en-US" sz="1200" b="0" i="0" u="none" strike="noStrike" cap="none" normalizeH="0" dirty="0" smtClean="0">
                <a:ln>
                  <a:noFill/>
                </a:ln>
                <a:solidFill>
                  <a:srgbClr val="000000"/>
                </a:solidFill>
                <a:effectLst/>
                <a:latin typeface="Arial" pitchFamily="34" charset="0"/>
                <a:cs typeface="Arial" pitchFamily="34" charset="0"/>
              </a:rPr>
              <a:t> </a:t>
            </a:r>
            <a:r>
              <a:rPr kumimoji="0" lang="en-GB" altLang="en-US" sz="1200" b="0" i="0" u="none" strike="noStrike" cap="none" normalizeH="0" baseline="0" dirty="0" smtClean="0">
                <a:ln>
                  <a:noFill/>
                </a:ln>
                <a:solidFill>
                  <a:srgbClr val="000000"/>
                </a:solidFill>
                <a:effectLst/>
                <a:latin typeface="Arial" pitchFamily="34" charset="0"/>
                <a:cs typeface="Arial" pitchFamily="34" charset="0"/>
              </a:rPr>
              <a:t>pandemic.  These rapidly produced objectives were obtained using clinical and research experts, feedback from community groups and national direction.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 Box 16"/>
          <p:cNvSpPr txBox="1">
            <a:spLocks noChangeArrowheads="1"/>
          </p:cNvSpPr>
          <p:nvPr/>
        </p:nvSpPr>
        <p:spPr bwMode="auto">
          <a:xfrm>
            <a:off x="451807" y="8739212"/>
            <a:ext cx="700087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rgbClr val="000000"/>
                </a:solidFill>
                <a:effectLst/>
                <a:latin typeface="Arial" pitchFamily="34" charset="0"/>
                <a:cs typeface="Arial" pitchFamily="34" charset="0"/>
              </a:rPr>
              <a:t>Our System MH Objectives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61"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4706" y="8328437"/>
            <a:ext cx="8327107" cy="42650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445401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t="84065" r="40421"/>
          <a:stretch/>
        </p:blipFill>
        <p:spPr bwMode="auto">
          <a:xfrm>
            <a:off x="0" y="11844606"/>
            <a:ext cx="9601200" cy="1158617"/>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r="72647" b="80116"/>
          <a:stretch/>
        </p:blipFill>
        <p:spPr bwMode="auto">
          <a:xfrm>
            <a:off x="213360" y="150507"/>
            <a:ext cx="2974261" cy="1310546"/>
          </a:xfrm>
          <a:prstGeom prst="rect">
            <a:avLst/>
          </a:prstGeom>
          <a:ln>
            <a:noFill/>
          </a:ln>
          <a:extLst>
            <a:ext uri="{53640926-AAD7-44D8-BBD7-CCE9431645EC}">
              <a14:shadowObscured xmlns:a14="http://schemas.microsoft.com/office/drawing/2010/main"/>
            </a:ext>
          </a:extLst>
        </p:spPr>
      </p:pic>
      <p:sp>
        <p:nvSpPr>
          <p:cNvPr id="6" name="Text Box 2"/>
          <p:cNvSpPr txBox="1">
            <a:spLocks noChangeArrowheads="1"/>
          </p:cNvSpPr>
          <p:nvPr/>
        </p:nvSpPr>
        <p:spPr bwMode="auto">
          <a:xfrm>
            <a:off x="552128" y="1044749"/>
            <a:ext cx="8640960" cy="8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altLang="en-US" sz="2200" b="0" i="0" u="none" strike="noStrike" cap="none" normalizeH="0" baseline="0" dirty="0" smtClean="0">
                <a:ln>
                  <a:noFill/>
                </a:ln>
                <a:solidFill>
                  <a:srgbClr val="000000"/>
                </a:solidFill>
                <a:effectLst/>
                <a:latin typeface="Arial" pitchFamily="34" charset="0"/>
                <a:cs typeface="Arial" pitchFamily="34" charset="0"/>
              </a:rPr>
              <a:t>Our COVID-19</a:t>
            </a:r>
            <a:r>
              <a:rPr kumimoji="0" lang="en-GB" altLang="en-US" sz="2200" b="0" i="0" u="none" strike="noStrike" cap="none" normalizeH="0" dirty="0" smtClean="0">
                <a:ln>
                  <a:noFill/>
                </a:ln>
                <a:solidFill>
                  <a:srgbClr val="000000"/>
                </a:solidFill>
                <a:effectLst/>
                <a:latin typeface="Arial" pitchFamily="34" charset="0"/>
                <a:cs typeface="Arial" pitchFamily="34" charset="0"/>
              </a:rPr>
              <a:t> </a:t>
            </a:r>
            <a:r>
              <a:rPr kumimoji="0" lang="en-GB" altLang="en-US" sz="2200" b="0" i="0" u="none" strike="noStrike" cap="none" normalizeH="0" baseline="0" dirty="0" smtClean="0">
                <a:ln>
                  <a:noFill/>
                </a:ln>
                <a:solidFill>
                  <a:srgbClr val="000000"/>
                </a:solidFill>
                <a:effectLst/>
                <a:latin typeface="Arial" pitchFamily="34" charset="0"/>
                <a:cs typeface="Arial" pitchFamily="34" charset="0"/>
              </a:rPr>
              <a:t>Risk Stratification Process</a:t>
            </a:r>
          </a:p>
          <a:p>
            <a:pPr marL="0" marR="0" lvl="0" indent="0" defTabSz="914400" rtl="0" eaLnBrk="1" fontAlgn="base" latinLnBrk="0" hangingPunct="1">
              <a:lnSpc>
                <a:spcPct val="100000"/>
              </a:lnSpc>
              <a:spcBef>
                <a:spcPct val="0"/>
              </a:spcBef>
              <a:spcAft>
                <a:spcPct val="0"/>
              </a:spcAft>
              <a:buClrTx/>
              <a:buSzTx/>
              <a:buFontTx/>
              <a:buNone/>
              <a:tabLst/>
            </a:pPr>
            <a:r>
              <a:rPr kumimoji="0" lang="en-GB" altLang="en-US" sz="2200" b="0" i="0" u="none" strike="noStrike" cap="none" normalizeH="0" baseline="0" dirty="0" smtClean="0">
                <a:ln>
                  <a:noFill/>
                </a:ln>
                <a:solidFill>
                  <a:srgbClr val="000000"/>
                </a:solidFill>
                <a:effectLst/>
                <a:latin typeface="Arial" pitchFamily="34" charset="0"/>
                <a:cs typeface="Arial" pitchFamily="34" charset="0"/>
              </a:rPr>
              <a:t>(defining the characteristics)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AutoShape 3"/>
          <p:cNvSpPr>
            <a:spLocks noChangeArrowheads="1"/>
          </p:cNvSpPr>
          <p:nvPr/>
        </p:nvSpPr>
        <p:spPr bwMode="auto">
          <a:xfrm>
            <a:off x="1200200" y="3304456"/>
            <a:ext cx="4112166" cy="1923227"/>
          </a:xfrm>
          <a:prstGeom prst="roundRect">
            <a:avLst>
              <a:gd name="adj" fmla="val 16667"/>
            </a:avLst>
          </a:prstGeom>
          <a:gradFill rotWithShape="0">
            <a:gsLst>
              <a:gs pos="0">
                <a:srgbClr val="FF0000"/>
              </a:gs>
              <a:gs pos="100000">
                <a:srgbClr val="FF0000">
                  <a:gamma/>
                  <a:tint val="20000"/>
                  <a:invGamma/>
                </a:srgbClr>
              </a:gs>
            </a:gsLst>
            <a:lin ang="5400000" scaled="1"/>
          </a:gradFill>
          <a:ln w="12700" algn="in">
            <a:solidFill>
              <a:srgbClr val="FFFFFF"/>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sz="2800" dirty="0"/>
          </a:p>
        </p:txBody>
      </p:sp>
      <p:sp>
        <p:nvSpPr>
          <p:cNvPr id="8" name="AutoShape 4"/>
          <p:cNvSpPr>
            <a:spLocks noChangeArrowheads="1"/>
          </p:cNvSpPr>
          <p:nvPr/>
        </p:nvSpPr>
        <p:spPr bwMode="auto">
          <a:xfrm>
            <a:off x="1200200" y="4670660"/>
            <a:ext cx="4993391" cy="2360518"/>
          </a:xfrm>
          <a:prstGeom prst="roundRect">
            <a:avLst>
              <a:gd name="adj" fmla="val 16667"/>
            </a:avLst>
          </a:prstGeom>
          <a:gradFill rotWithShape="0">
            <a:gsLst>
              <a:gs pos="0">
                <a:srgbClr val="FF9900"/>
              </a:gs>
              <a:gs pos="100000">
                <a:srgbClr val="FF9900">
                  <a:gamma/>
                  <a:tint val="20000"/>
                  <a:invGamma/>
                </a:srgbClr>
              </a:gs>
            </a:gsLst>
            <a:lin ang="5400000" scaled="1"/>
          </a:gradFill>
          <a:ln w="12700" algn="in">
            <a:solidFill>
              <a:srgbClr val="FFFFFF"/>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sz="2800" dirty="0"/>
          </a:p>
        </p:txBody>
      </p:sp>
      <p:sp>
        <p:nvSpPr>
          <p:cNvPr id="9" name="AutoShape 5"/>
          <p:cNvSpPr>
            <a:spLocks noChangeArrowheads="1"/>
          </p:cNvSpPr>
          <p:nvPr/>
        </p:nvSpPr>
        <p:spPr bwMode="auto">
          <a:xfrm>
            <a:off x="1220687" y="6910732"/>
            <a:ext cx="5314720" cy="2953069"/>
          </a:xfrm>
          <a:prstGeom prst="roundRect">
            <a:avLst>
              <a:gd name="adj" fmla="val 16667"/>
            </a:avLst>
          </a:prstGeom>
          <a:gradFill rotWithShape="0">
            <a:gsLst>
              <a:gs pos="0">
                <a:srgbClr val="FFC000"/>
              </a:gs>
              <a:gs pos="100000">
                <a:srgbClr val="FFC000">
                  <a:gamma/>
                  <a:tint val="20000"/>
                  <a:invGamma/>
                </a:srgbClr>
              </a:gs>
            </a:gsLst>
            <a:lin ang="5400000" scaled="1"/>
          </a:gradFill>
          <a:ln w="12700" algn="in">
            <a:solidFill>
              <a:srgbClr val="FFFFFF"/>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sz="2800" dirty="0"/>
          </a:p>
        </p:txBody>
      </p:sp>
      <p:sp>
        <p:nvSpPr>
          <p:cNvPr id="10" name="AutoShape 6"/>
          <p:cNvSpPr>
            <a:spLocks noChangeArrowheads="1"/>
          </p:cNvSpPr>
          <p:nvPr/>
        </p:nvSpPr>
        <p:spPr bwMode="auto">
          <a:xfrm>
            <a:off x="1207380" y="9796358"/>
            <a:ext cx="5837000" cy="2293075"/>
          </a:xfrm>
          <a:prstGeom prst="roundRect">
            <a:avLst>
              <a:gd name="adj" fmla="val 16667"/>
            </a:avLst>
          </a:prstGeom>
          <a:gradFill rotWithShape="0">
            <a:gsLst>
              <a:gs pos="0">
                <a:srgbClr val="00B050"/>
              </a:gs>
              <a:gs pos="100000">
                <a:srgbClr val="00B050">
                  <a:gamma/>
                  <a:tint val="20000"/>
                  <a:invGamma/>
                </a:srgbClr>
              </a:gs>
            </a:gsLst>
            <a:lin ang="5400000" scaled="1"/>
          </a:gradFill>
          <a:ln w="12700" algn="in">
            <a:solidFill>
              <a:srgbClr val="FFFFFF"/>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8286" y="6921015"/>
            <a:ext cx="4495244" cy="2942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17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8927" y="9931245"/>
            <a:ext cx="4365784" cy="20526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17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8192" y="4744616"/>
            <a:ext cx="5128451" cy="213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17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0200" y="3304456"/>
            <a:ext cx="4397055" cy="1350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2" name="Left Arrow 11"/>
          <p:cNvSpPr/>
          <p:nvPr/>
        </p:nvSpPr>
        <p:spPr>
          <a:xfrm>
            <a:off x="6271928" y="10403348"/>
            <a:ext cx="2489111" cy="1079094"/>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200" dirty="0" smtClean="0"/>
              <a:t>Self Care</a:t>
            </a:r>
            <a:endParaRPr lang="en-GB" sz="1200" dirty="0"/>
          </a:p>
        </p:txBody>
      </p:sp>
      <p:sp>
        <p:nvSpPr>
          <p:cNvPr id="17" name="Left Arrow 16"/>
          <p:cNvSpPr/>
          <p:nvPr/>
        </p:nvSpPr>
        <p:spPr>
          <a:xfrm>
            <a:off x="6063304" y="7624936"/>
            <a:ext cx="2697735" cy="1262357"/>
          </a:xfrm>
          <a:prstGeom prst="leftArrow">
            <a:avLst/>
          </a:prstGeom>
          <a:solidFill>
            <a:srgbClr val="FFCC00"/>
          </a:solidFill>
        </p:spPr>
        <p:style>
          <a:lnRef idx="0">
            <a:schemeClr val="accent6"/>
          </a:lnRef>
          <a:fillRef idx="3">
            <a:schemeClr val="accent6"/>
          </a:fillRef>
          <a:effectRef idx="3">
            <a:schemeClr val="accent6"/>
          </a:effectRef>
          <a:fontRef idx="minor">
            <a:schemeClr val="lt1"/>
          </a:fontRef>
        </p:style>
        <p:txBody>
          <a:bodyPr rtlCol="0" anchor="ctr"/>
          <a:lstStyle/>
          <a:p>
            <a:pPr algn="ctr" fontAlgn="auto">
              <a:lnSpc>
                <a:spcPts val="1618"/>
              </a:lnSpc>
              <a:spcBef>
                <a:spcPts val="0"/>
              </a:spcBef>
              <a:spcAft>
                <a:spcPts val="0"/>
              </a:spcAft>
              <a:defRPr/>
            </a:pPr>
            <a:r>
              <a:rPr lang="en-US" sz="1200" spc="26" dirty="0">
                <a:solidFill>
                  <a:srgbClr val="FFFFFF"/>
                </a:solidFill>
                <a:latin typeface="Times Neue Roman"/>
              </a:rPr>
              <a:t>Universal Contact – Primary Care</a:t>
            </a:r>
          </a:p>
        </p:txBody>
      </p:sp>
      <p:sp>
        <p:nvSpPr>
          <p:cNvPr id="18" name="Left Arrow 17"/>
          <p:cNvSpPr/>
          <p:nvPr/>
        </p:nvSpPr>
        <p:spPr>
          <a:xfrm>
            <a:off x="6198190" y="5248672"/>
            <a:ext cx="1927987" cy="1272872"/>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fontAlgn="auto">
              <a:lnSpc>
                <a:spcPts val="1618"/>
              </a:lnSpc>
              <a:spcBef>
                <a:spcPts val="0"/>
              </a:spcBef>
              <a:spcAft>
                <a:spcPts val="0"/>
              </a:spcAft>
              <a:defRPr/>
            </a:pPr>
            <a:r>
              <a:rPr lang="en-US" sz="1200" spc="26" dirty="0">
                <a:solidFill>
                  <a:srgbClr val="FFFFFF"/>
                </a:solidFill>
                <a:latin typeface="Times Neue Roman"/>
              </a:rPr>
              <a:t>Targeted Contact – Secondary Care</a:t>
            </a:r>
          </a:p>
        </p:txBody>
      </p:sp>
      <p:sp>
        <p:nvSpPr>
          <p:cNvPr id="19" name="Left Arrow 18"/>
          <p:cNvSpPr/>
          <p:nvPr/>
        </p:nvSpPr>
        <p:spPr>
          <a:xfrm>
            <a:off x="5321426" y="3448472"/>
            <a:ext cx="1753528" cy="1172169"/>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fontAlgn="auto">
              <a:lnSpc>
                <a:spcPts val="1618"/>
              </a:lnSpc>
              <a:spcBef>
                <a:spcPts val="0"/>
              </a:spcBef>
              <a:spcAft>
                <a:spcPts val="0"/>
              </a:spcAft>
              <a:defRPr/>
            </a:pPr>
            <a:r>
              <a:rPr lang="en-US" sz="1200" spc="26" dirty="0" smtClean="0">
                <a:solidFill>
                  <a:srgbClr val="FFFFFF"/>
                </a:solidFill>
                <a:latin typeface="Times Neue Roman"/>
              </a:rPr>
              <a:t>High Intensity</a:t>
            </a:r>
            <a:endParaRPr lang="en-US" sz="1200" spc="26" dirty="0">
              <a:solidFill>
                <a:srgbClr val="FFFFFF"/>
              </a:solidFill>
              <a:latin typeface="Times Neue Roman"/>
            </a:endParaRPr>
          </a:p>
        </p:txBody>
      </p:sp>
      <p:sp>
        <p:nvSpPr>
          <p:cNvPr id="2" name="TextBox 1"/>
          <p:cNvSpPr txBox="1"/>
          <p:nvPr/>
        </p:nvSpPr>
        <p:spPr>
          <a:xfrm>
            <a:off x="588132" y="1856745"/>
            <a:ext cx="4356484" cy="1569660"/>
          </a:xfrm>
          <a:prstGeom prst="rect">
            <a:avLst/>
          </a:prstGeom>
          <a:noFill/>
        </p:spPr>
        <p:txBody>
          <a:bodyPr wrap="square" rtlCol="0">
            <a:spAutoFit/>
          </a:bodyPr>
          <a:lstStyle/>
          <a:p>
            <a:pPr lvl="0" algn="just" defTabSz="914400" fontAlgn="base">
              <a:spcBef>
                <a:spcPct val="0"/>
              </a:spcBef>
              <a:spcAft>
                <a:spcPct val="0"/>
              </a:spcAft>
            </a:pPr>
            <a:r>
              <a:rPr lang="en-GB" altLang="en-US" sz="1200" dirty="0" smtClean="0">
                <a:solidFill>
                  <a:srgbClr val="000000"/>
                </a:solidFill>
                <a:latin typeface="Arial" pitchFamily="34" charset="0"/>
                <a:cs typeface="Arial" pitchFamily="34" charset="0"/>
              </a:rPr>
              <a:t>Through </a:t>
            </a:r>
            <a:r>
              <a:rPr lang="en-GB" altLang="en-US" sz="1200" dirty="0">
                <a:solidFill>
                  <a:srgbClr val="000000"/>
                </a:solidFill>
                <a:latin typeface="Arial" pitchFamily="34" charset="0"/>
                <a:cs typeface="Arial" pitchFamily="34" charset="0"/>
              </a:rPr>
              <a:t>defining our population at each levels, identifying the populations characteristics that sits within each segment enables the data mapping process across Nottingham/Nottinghamshire.  This approach enables us to understand our system wide mental health requirements both now for a rapid </a:t>
            </a:r>
            <a:r>
              <a:rPr lang="en-GB" altLang="en-US" sz="1200" dirty="0" smtClean="0">
                <a:solidFill>
                  <a:srgbClr val="000000"/>
                </a:solidFill>
                <a:latin typeface="Arial" pitchFamily="34" charset="0"/>
                <a:cs typeface="Arial" pitchFamily="34" charset="0"/>
              </a:rPr>
              <a:t>COVID-19 response </a:t>
            </a:r>
            <a:r>
              <a:rPr lang="en-GB" altLang="en-US" sz="1200" dirty="0">
                <a:solidFill>
                  <a:srgbClr val="000000"/>
                </a:solidFill>
                <a:latin typeface="Arial" pitchFamily="34" charset="0"/>
                <a:cs typeface="Arial" pitchFamily="34" charset="0"/>
              </a:rPr>
              <a:t>and later to facilitate and  inform strategic commissioning.</a:t>
            </a:r>
            <a:endParaRPr lang="en-US" altLang="en-US" sz="1800" dirty="0">
              <a:latin typeface="Arial" pitchFamily="34" charset="0"/>
              <a:cs typeface="Arial" pitchFamily="34" charset="0"/>
            </a:endParaRP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48375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t="84065" r="40421"/>
          <a:stretch/>
        </p:blipFill>
        <p:spPr bwMode="auto">
          <a:xfrm>
            <a:off x="0" y="11844606"/>
            <a:ext cx="9601200" cy="1158617"/>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r="72647" b="80116"/>
          <a:stretch/>
        </p:blipFill>
        <p:spPr bwMode="auto">
          <a:xfrm>
            <a:off x="213360" y="150507"/>
            <a:ext cx="2974261" cy="1310546"/>
          </a:xfrm>
          <a:prstGeom prst="rect">
            <a:avLst/>
          </a:prstGeom>
          <a:ln>
            <a:noFill/>
          </a:ln>
          <a:extLst>
            <a:ext uri="{53640926-AAD7-44D8-BBD7-CCE9431645EC}">
              <a14:shadowObscured xmlns:a14="http://schemas.microsoft.com/office/drawing/2010/main"/>
            </a:ext>
          </a:extLst>
        </p:spPr>
      </p:pic>
      <p:pic>
        <p:nvPicPr>
          <p:cNvPr id="1229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4096" y="4110655"/>
            <a:ext cx="12171749" cy="5818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0" name="Text Box 10"/>
          <p:cNvSpPr txBox="1">
            <a:spLocks noChangeArrowheads="1"/>
          </p:cNvSpPr>
          <p:nvPr/>
        </p:nvSpPr>
        <p:spPr bwMode="auto">
          <a:xfrm>
            <a:off x="480120" y="1936304"/>
            <a:ext cx="4320480" cy="1512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Arial" pitchFamily="34" charset="0"/>
                <a:cs typeface="Arial" pitchFamily="34" charset="0"/>
              </a:rPr>
              <a:t>The next steps was to stratify the  interventions (Rapid Assessment).   We know that the COVID-19</a:t>
            </a:r>
            <a:r>
              <a:rPr kumimoji="0" lang="en-GB" altLang="en-US" sz="1200" b="0" i="0" u="none" strike="noStrike" cap="none" normalizeH="0" dirty="0" smtClean="0">
                <a:ln>
                  <a:noFill/>
                </a:ln>
                <a:solidFill>
                  <a:srgbClr val="000000"/>
                </a:solidFill>
                <a:effectLst/>
                <a:latin typeface="Arial" pitchFamily="34" charset="0"/>
                <a:cs typeface="Arial" pitchFamily="34" charset="0"/>
              </a:rPr>
              <a:t> </a:t>
            </a:r>
            <a:r>
              <a:rPr kumimoji="0" lang="en-GB" altLang="en-US" sz="1200" b="0" i="0" u="none" strike="noStrike" cap="none" normalizeH="0" baseline="0" dirty="0" smtClean="0">
                <a:ln>
                  <a:noFill/>
                </a:ln>
                <a:solidFill>
                  <a:srgbClr val="000000"/>
                </a:solidFill>
                <a:effectLst/>
                <a:latin typeface="Arial" pitchFamily="34" charset="0"/>
                <a:cs typeface="Arial" pitchFamily="34" charset="0"/>
              </a:rPr>
              <a:t>pandemic is putting a strain on an already vulnerable population and current evidence shows that Mental health services within Nottingham and Nottinghamshire should be prepared to see more cases, of greater severity, and greater illness during an emergency situation (COVID-19).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Arial" pitchFamily="34" charset="0"/>
              <a:cs typeface="Arial" pitchFamily="34" charset="0"/>
            </a:endParaRPr>
          </a:p>
          <a:p>
            <a:pPr algn="just" defTabSz="914400" fontAlgn="base">
              <a:spcBef>
                <a:spcPct val="0"/>
              </a:spcBef>
              <a:spcAft>
                <a:spcPct val="0"/>
              </a:spcAft>
            </a:pPr>
            <a:r>
              <a:rPr lang="en-GB" altLang="en-US" sz="1200" dirty="0">
                <a:solidFill>
                  <a:srgbClr val="000000"/>
                </a:solidFill>
                <a:latin typeface="Arial" pitchFamily="34" charset="0"/>
                <a:cs typeface="Arial" pitchFamily="34" charset="0"/>
              </a:rPr>
              <a:t>The  following have been identified as the priority groups to initially focus our interventions. </a:t>
            </a:r>
            <a:endParaRPr lang="en-GB" sz="1200" dirty="0"/>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Arial" pitchFamily="34" charset="0"/>
                <a:cs typeface="Arial" pitchFamily="34" charset="0"/>
              </a:rPr>
              <a:t> </a:t>
            </a:r>
            <a:endParaRPr kumimoji="0" lang="en-GB" altLang="en-US" sz="1200" b="0" i="0" u="none" strike="noStrike" cap="none" normalizeH="0" baseline="0" dirty="0" smtClean="0">
              <a:ln>
                <a:noFill/>
              </a:ln>
              <a:solidFill>
                <a:srgbClr val="44546A"/>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11"/>
          <p:cNvSpPr txBox="1">
            <a:spLocks noChangeArrowheads="1"/>
          </p:cNvSpPr>
          <p:nvPr/>
        </p:nvSpPr>
        <p:spPr bwMode="auto">
          <a:xfrm>
            <a:off x="480120" y="1226896"/>
            <a:ext cx="7000875"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rgbClr val="000000"/>
                </a:solidFill>
                <a:effectLst/>
                <a:latin typeface="Arial" pitchFamily="34" charset="0"/>
                <a:cs typeface="Arial" pitchFamily="34" charset="0"/>
              </a:rPr>
              <a:t>Identifying Population Priority Cohorts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37717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t="84065" r="40421"/>
          <a:stretch/>
        </p:blipFill>
        <p:spPr bwMode="auto">
          <a:xfrm>
            <a:off x="0" y="11844606"/>
            <a:ext cx="9601200" cy="1158617"/>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r="72647" b="80116"/>
          <a:stretch/>
        </p:blipFill>
        <p:spPr bwMode="auto">
          <a:xfrm>
            <a:off x="213360" y="150507"/>
            <a:ext cx="2974261" cy="1310546"/>
          </a:xfrm>
          <a:prstGeom prst="rect">
            <a:avLst/>
          </a:prstGeom>
          <a:ln>
            <a:noFill/>
          </a:ln>
          <a:extLst>
            <a:ext uri="{53640926-AAD7-44D8-BBD7-CCE9431645EC}">
              <a14:shadowObscured xmlns:a14="http://schemas.microsoft.com/office/drawing/2010/main"/>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351" y="3592488"/>
            <a:ext cx="8948994" cy="85689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6" name="Text Box 3"/>
          <p:cNvSpPr txBox="1">
            <a:spLocks noChangeArrowheads="1"/>
          </p:cNvSpPr>
          <p:nvPr/>
        </p:nvSpPr>
        <p:spPr bwMode="auto">
          <a:xfrm>
            <a:off x="480120" y="1792288"/>
            <a:ext cx="3960440" cy="183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lvl="0" algn="just" defTabSz="914400" fontAlgn="base">
              <a:spcBef>
                <a:spcPct val="0"/>
              </a:spcBef>
              <a:spcAft>
                <a:spcPct val="0"/>
              </a:spcAft>
            </a:pPr>
            <a:r>
              <a:rPr lang="en-GB" altLang="en-US" sz="1200" dirty="0" smtClean="0">
                <a:solidFill>
                  <a:srgbClr val="000000"/>
                </a:solidFill>
                <a:latin typeface="Arial" pitchFamily="34" charset="0"/>
                <a:cs typeface="Arial" pitchFamily="34" charset="0"/>
              </a:rPr>
              <a:t>A rapid evidence review was carried out on interventions that could potentially mitigate the mental health effects of COVID-19 and ways to adapt care delivery for those with need for services.  This was based on the population level segments.  The review utilised existing literature searches, working with colleagues from our local research team and local universities.</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4"/>
          <p:cNvSpPr txBox="1">
            <a:spLocks noChangeArrowheads="1"/>
          </p:cNvSpPr>
          <p:nvPr/>
        </p:nvSpPr>
        <p:spPr bwMode="auto">
          <a:xfrm>
            <a:off x="480120" y="1216224"/>
            <a:ext cx="6738938"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rgbClr val="000000"/>
                </a:solidFill>
                <a:effectLst/>
                <a:latin typeface="Arial" pitchFamily="34" charset="0"/>
                <a:cs typeface="Arial" pitchFamily="34" charset="0"/>
              </a:rPr>
              <a:t>Identifying Broad Map of Interventions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extBox 1"/>
          <p:cNvSpPr txBox="1"/>
          <p:nvPr/>
        </p:nvSpPr>
        <p:spPr>
          <a:xfrm>
            <a:off x="4800600" y="1432248"/>
            <a:ext cx="4176464" cy="2123658"/>
          </a:xfrm>
          <a:prstGeom prst="rect">
            <a:avLst/>
          </a:prstGeom>
          <a:noFill/>
        </p:spPr>
        <p:txBody>
          <a:bodyPr wrap="square" rtlCol="0">
            <a:spAutoFit/>
          </a:bodyPr>
          <a:lstStyle/>
          <a:p>
            <a:pPr lvl="0" defTabSz="914400" fontAlgn="base">
              <a:spcBef>
                <a:spcPct val="0"/>
              </a:spcBef>
              <a:spcAft>
                <a:spcPct val="0"/>
              </a:spcAft>
            </a:pPr>
            <a:endParaRPr lang="en-GB" altLang="en-US" sz="1200" dirty="0">
              <a:solidFill>
                <a:srgbClr val="000000"/>
              </a:solidFill>
              <a:latin typeface="Arial" pitchFamily="34" charset="0"/>
              <a:cs typeface="Arial" pitchFamily="34" charset="0"/>
            </a:endParaRPr>
          </a:p>
          <a:p>
            <a:pPr lvl="0" defTabSz="914400" fontAlgn="base">
              <a:spcBef>
                <a:spcPct val="0"/>
              </a:spcBef>
              <a:spcAft>
                <a:spcPct val="0"/>
              </a:spcAft>
            </a:pPr>
            <a:endParaRPr lang="en-GB" altLang="en-US" sz="1200" dirty="0">
              <a:solidFill>
                <a:srgbClr val="000000"/>
              </a:solidFill>
              <a:latin typeface="Arial" pitchFamily="34" charset="0"/>
              <a:cs typeface="Arial" pitchFamily="34" charset="0"/>
            </a:endParaRPr>
          </a:p>
          <a:p>
            <a:pPr marL="444500" lvl="0" indent="-228600" defTabSz="914400" fontAlgn="base">
              <a:spcBef>
                <a:spcPct val="0"/>
              </a:spcBef>
              <a:spcAft>
                <a:spcPct val="0"/>
              </a:spcAft>
              <a:buFont typeface="+mj-lt"/>
              <a:buAutoNum type="arabicPeriod"/>
            </a:pPr>
            <a:r>
              <a:rPr lang="en-GB" altLang="en-US" sz="1200" dirty="0">
                <a:solidFill>
                  <a:srgbClr val="000000"/>
                </a:solidFill>
                <a:latin typeface="Arial" pitchFamily="34" charset="0"/>
                <a:cs typeface="Arial" pitchFamily="34" charset="0"/>
              </a:rPr>
              <a:t>Column one  below shows the initial segmentation of the population to meet  our COVID–19  objectives.  </a:t>
            </a:r>
          </a:p>
          <a:p>
            <a:pPr marL="444500" lvl="0" indent="-228600" defTabSz="914400" fontAlgn="base">
              <a:spcBef>
                <a:spcPct val="0"/>
              </a:spcBef>
              <a:spcAft>
                <a:spcPct val="0"/>
              </a:spcAft>
              <a:buFont typeface="+mj-lt"/>
              <a:buAutoNum type="arabicPeriod"/>
            </a:pPr>
            <a:r>
              <a:rPr lang="en-GB" altLang="en-US" sz="1200" dirty="0">
                <a:solidFill>
                  <a:srgbClr val="000000"/>
                </a:solidFill>
                <a:latin typeface="Arial" pitchFamily="34" charset="0"/>
                <a:cs typeface="Arial" pitchFamily="34" charset="0"/>
              </a:rPr>
              <a:t>Column two depicts the currently available services and resources within our system to support this segment.  </a:t>
            </a:r>
          </a:p>
          <a:p>
            <a:pPr marL="444500" lvl="0" indent="-228600" defTabSz="914400" fontAlgn="base">
              <a:spcBef>
                <a:spcPct val="0"/>
              </a:spcBef>
              <a:spcAft>
                <a:spcPct val="0"/>
              </a:spcAft>
              <a:buFont typeface="+mj-lt"/>
              <a:buAutoNum type="arabicPeriod"/>
            </a:pPr>
            <a:r>
              <a:rPr lang="en-GB" altLang="en-US" sz="1200" dirty="0">
                <a:solidFill>
                  <a:srgbClr val="000000"/>
                </a:solidFill>
                <a:latin typeface="Arial" pitchFamily="34" charset="0"/>
                <a:cs typeface="Arial" pitchFamily="34" charset="0"/>
              </a:rPr>
              <a:t>Column three identifies the proposed broad map of interventions and adaptations of existing services/care/resources</a:t>
            </a:r>
            <a:endParaRPr lang="en-US" altLang="en-US" sz="1800" dirty="0">
              <a:latin typeface="Arial" pitchFamily="34" charset="0"/>
              <a:cs typeface="Arial" pitchFamily="34" charset="0"/>
            </a:endParaRPr>
          </a:p>
          <a:p>
            <a:endParaRPr lang="en-GB" sz="1200" dirty="0"/>
          </a:p>
        </p:txBody>
      </p:sp>
    </p:spTree>
    <p:extLst>
      <p:ext uri="{BB962C8B-B14F-4D97-AF65-F5344CB8AC3E}">
        <p14:creationId xmlns:p14="http://schemas.microsoft.com/office/powerpoint/2010/main" val="4077460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3"/>
          <a:srcRect t="84065" r="40421"/>
          <a:stretch/>
        </p:blipFill>
        <p:spPr bwMode="auto">
          <a:xfrm>
            <a:off x="0" y="11844606"/>
            <a:ext cx="9601200" cy="1158617"/>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3"/>
          <a:srcRect r="72647" b="80116"/>
          <a:stretch/>
        </p:blipFill>
        <p:spPr bwMode="auto">
          <a:xfrm>
            <a:off x="213360" y="150507"/>
            <a:ext cx="2974261" cy="1310546"/>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667341" y="1057807"/>
            <a:ext cx="8165707" cy="2339377"/>
          </a:xfrm>
          <a:prstGeom prst="rect">
            <a:avLst/>
          </a:prstGeom>
        </p:spPr>
        <p:txBody>
          <a:bodyPr wrap="square" lIns="122191" tIns="61096" rIns="122191" bIns="61096">
            <a:spAutoFit/>
          </a:bodyPr>
          <a:lstStyle/>
          <a:p>
            <a:pPr algn="ctr"/>
            <a:r>
              <a:rPr lang="en-GB" dirty="0"/>
              <a:t> </a:t>
            </a:r>
          </a:p>
          <a:p>
            <a:pPr algn="ctr"/>
            <a:r>
              <a:rPr lang="en-GB" dirty="0"/>
              <a:t> </a:t>
            </a:r>
          </a:p>
          <a:p>
            <a:pPr algn="ctr"/>
            <a:r>
              <a:rPr lang="en-GB" dirty="0"/>
              <a:t> </a:t>
            </a:r>
          </a:p>
          <a:p>
            <a:pPr algn="ctr"/>
            <a:r>
              <a:rPr lang="en-GB" b="1" dirty="0" smtClean="0">
                <a:latin typeface="Arial" panose="020B0604020202020204" pitchFamily="34" charset="0"/>
                <a:cs typeface="Arial" panose="020B0604020202020204" pitchFamily="34" charset="0"/>
              </a:rPr>
              <a:t>Identify Impactable Interventions </a:t>
            </a:r>
            <a:endParaRPr lang="en-GB" dirty="0">
              <a:latin typeface="Arial" panose="020B0604020202020204" pitchFamily="34" charset="0"/>
              <a:cs typeface="Arial" panose="020B0604020202020204" pitchFamily="34" charset="0"/>
            </a:endParaRPr>
          </a:p>
          <a:p>
            <a:pPr algn="ctr"/>
            <a:r>
              <a:rPr lang="en-GB" dirty="0"/>
              <a:t> </a:t>
            </a:r>
          </a:p>
          <a:p>
            <a:pPr algn="ctr"/>
            <a:r>
              <a:rPr lang="en-GB" dirty="0"/>
              <a:t> </a:t>
            </a:r>
          </a:p>
        </p:txBody>
      </p:sp>
      <p:sp>
        <p:nvSpPr>
          <p:cNvPr id="7" name="Text Box 3"/>
          <p:cNvSpPr txBox="1">
            <a:spLocks noChangeArrowheads="1"/>
          </p:cNvSpPr>
          <p:nvPr/>
        </p:nvSpPr>
        <p:spPr bwMode="auto">
          <a:xfrm>
            <a:off x="538227" y="10123063"/>
            <a:ext cx="8524746" cy="1564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48877" tIns="48877" rIns="48877" bIns="48877" numCol="1" anchor="t" anchorCtr="0" compatLnSpc="1">
            <a:prstTxWarp prst="textNoShape">
              <a:avLst/>
            </a:prstTxWarp>
          </a:bodyPr>
          <a:lstStyle/>
          <a:p>
            <a:pPr algn="ctr" fontAlgn="base">
              <a:spcBef>
                <a:spcPct val="0"/>
              </a:spcBef>
              <a:spcAft>
                <a:spcPct val="0"/>
              </a:spcAft>
            </a:pPr>
            <a:r>
              <a:rPr lang="en-GB" sz="1200" b="1" i="1" dirty="0"/>
              <a:t>“Increasing the strength of our minds is the only way to reduce the difficulty of life.” </a:t>
            </a:r>
          </a:p>
          <a:p>
            <a:pPr algn="ctr" fontAlgn="base">
              <a:spcBef>
                <a:spcPct val="0"/>
              </a:spcBef>
              <a:spcAft>
                <a:spcPct val="0"/>
              </a:spcAft>
            </a:pPr>
            <a:endParaRPr lang="en-GB" sz="1200" b="1" i="1" dirty="0" smtClean="0"/>
          </a:p>
          <a:p>
            <a:pPr algn="r" fontAlgn="base">
              <a:spcBef>
                <a:spcPct val="0"/>
              </a:spcBef>
              <a:spcAft>
                <a:spcPct val="0"/>
              </a:spcAft>
            </a:pPr>
            <a:r>
              <a:rPr lang="en-GB" sz="1200" b="1" i="1" dirty="0" smtClean="0"/>
              <a:t>Mokokoma </a:t>
            </a:r>
            <a:r>
              <a:rPr lang="en-GB" sz="1200" b="1" i="1" dirty="0"/>
              <a:t>Mokhonoana</a:t>
            </a:r>
            <a:endParaRPr lang="en-US" altLang="en-US" b="1" i="1" dirty="0">
              <a:latin typeface="Arial" pitchFamily="34" charset="0"/>
              <a:cs typeface="Arial" pitchFamily="34" charset="0"/>
            </a:endParaRPr>
          </a:p>
        </p:txBody>
      </p:sp>
      <p:pic>
        <p:nvPicPr>
          <p:cNvPr id="9" name="Picture 2" descr="Making the Mental Health Act work for young peo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4296" y="3736504"/>
            <a:ext cx="5974233"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40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anda-sulliv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109" y="7768952"/>
            <a:ext cx="1698515" cy="16985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2668" y="1722430"/>
            <a:ext cx="1585690" cy="461665"/>
          </a:xfrm>
          <a:prstGeom prst="rect">
            <a:avLst/>
          </a:prstGeom>
          <a:noFill/>
        </p:spPr>
        <p:txBody>
          <a:bodyPr wrap="none" rtlCol="0">
            <a:spAutoFit/>
          </a:bodyPr>
          <a:lstStyle/>
          <a:p>
            <a:r>
              <a:rPr lang="en-GB" b="1" dirty="0" smtClean="0">
                <a:latin typeface="Arial" panose="020B0604020202020204" pitchFamily="34" charset="0"/>
                <a:cs typeface="Arial" panose="020B0604020202020204" pitchFamily="34" charset="0"/>
              </a:rPr>
              <a:t>Foreword</a:t>
            </a:r>
            <a:endParaRPr lang="en-GB" sz="1400" b="1" dirty="0">
              <a:latin typeface="Arial" panose="020B0604020202020204" pitchFamily="34" charset="0"/>
              <a:cs typeface="Arial" panose="020B0604020202020204" pitchFamily="34" charset="0"/>
            </a:endParaRPr>
          </a:p>
        </p:txBody>
      </p:sp>
      <p:sp>
        <p:nvSpPr>
          <p:cNvPr id="5" name="TextBox 4"/>
          <p:cNvSpPr txBox="1"/>
          <p:nvPr/>
        </p:nvSpPr>
        <p:spPr>
          <a:xfrm>
            <a:off x="782666" y="3016424"/>
            <a:ext cx="7258293" cy="341632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The concept that people with severe and enduring mental illness are at greater risk of poor physical health and reduced life expectancy sadly isn’t new, but when we take this knowledge and overlay the emerging evidence that shows that these existing health inequalities are also linked to a greater severity of symptoms for those contracting COVID-19.  Well you can see why we’re concerned!  </a:t>
            </a:r>
          </a:p>
          <a:p>
            <a:endParaRPr lang="en-GB" sz="1200" dirty="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COVID-19 </a:t>
            </a:r>
            <a:r>
              <a:rPr lang="en-GB" sz="1200" dirty="0">
                <a:latin typeface="Arial" panose="020B0604020202020204" pitchFamily="34" charset="0"/>
                <a:cs typeface="Arial" panose="020B0604020202020204" pitchFamily="34" charset="0"/>
              </a:rPr>
              <a:t>continues to pose the greatest risk for our older population, however it would be wrong to say that “underlying health conditions” are solely age related, therefore working in partnership across our system utilising expertise from external </a:t>
            </a:r>
            <a:r>
              <a:rPr lang="en-GB" sz="1200" dirty="0" smtClean="0">
                <a:latin typeface="Arial" panose="020B0604020202020204" pitchFamily="34" charset="0"/>
                <a:cs typeface="Arial" panose="020B0604020202020204" pitchFamily="34" charset="0"/>
              </a:rPr>
              <a:t>organisations such as Nottingham </a:t>
            </a:r>
            <a:r>
              <a:rPr lang="en-GB" sz="1200" dirty="0">
                <a:latin typeface="Arial" panose="020B0604020202020204" pitchFamily="34" charset="0"/>
                <a:cs typeface="Arial" panose="020B0604020202020204" pitchFamily="34" charset="0"/>
              </a:rPr>
              <a:t>Trent University, </a:t>
            </a:r>
            <a:r>
              <a:rPr lang="en-GB" sz="1200" dirty="0" smtClean="0">
                <a:latin typeface="Arial" panose="020B0604020202020204" pitchFamily="34" charset="0"/>
                <a:cs typeface="Arial" panose="020B0604020202020204" pitchFamily="34" charset="0"/>
              </a:rPr>
              <a:t>Experian and Imperial </a:t>
            </a:r>
            <a:r>
              <a:rPr lang="en-GB" sz="1200" dirty="0">
                <a:latin typeface="Arial" panose="020B0604020202020204" pitchFamily="34" charset="0"/>
                <a:cs typeface="Arial" panose="020B0604020202020204" pitchFamily="34" charset="0"/>
              </a:rPr>
              <a:t>College London  we were able to produce this rapid </a:t>
            </a:r>
            <a:r>
              <a:rPr lang="en-GB" sz="1200" dirty="0" smtClean="0">
                <a:latin typeface="Arial" panose="020B0604020202020204" pitchFamily="34" charset="0"/>
                <a:cs typeface="Arial" panose="020B0604020202020204" pitchFamily="34" charset="0"/>
              </a:rPr>
              <a:t>assessment to look at what we can do quickly to support </a:t>
            </a:r>
            <a:r>
              <a:rPr lang="en-GB" sz="1200" dirty="0">
                <a:latin typeface="Arial" panose="020B0604020202020204" pitchFamily="34" charset="0"/>
                <a:cs typeface="Arial" panose="020B0604020202020204" pitchFamily="34" charset="0"/>
              </a:rPr>
              <a:t>those with </a:t>
            </a:r>
            <a:r>
              <a:rPr lang="en-GB" sz="1200" dirty="0" smtClean="0">
                <a:latin typeface="Arial" panose="020B0604020202020204" pitchFamily="34" charset="0"/>
                <a:cs typeface="Arial" panose="020B0604020202020204" pitchFamily="34" charset="0"/>
              </a:rPr>
              <a:t>a </a:t>
            </a:r>
            <a:r>
              <a:rPr lang="en-GB" sz="1200" dirty="0">
                <a:latin typeface="Arial" panose="020B0604020202020204" pitchFamily="34" charset="0"/>
                <a:cs typeface="Arial" panose="020B0604020202020204" pitchFamily="34" charset="0"/>
              </a:rPr>
              <a:t>mental health condition to cope during and after </a:t>
            </a:r>
            <a:r>
              <a:rPr lang="en-GB" sz="1200" dirty="0" smtClean="0">
                <a:latin typeface="Arial" panose="020B0604020202020204" pitchFamily="34" charset="0"/>
                <a:cs typeface="Arial" panose="020B0604020202020204" pitchFamily="34" charset="0"/>
              </a:rPr>
              <a:t>COVID-19.  Our assessment has identified seven </a:t>
            </a:r>
            <a:r>
              <a:rPr lang="en-GB" sz="1200" dirty="0" err="1">
                <a:latin typeface="Arial" panose="020B0604020202020204" pitchFamily="34" charset="0"/>
                <a:cs typeface="Arial" panose="020B0604020202020204" pitchFamily="34" charset="0"/>
              </a:rPr>
              <a:t>impactable</a:t>
            </a:r>
            <a:r>
              <a:rPr lang="en-GB" sz="1200" dirty="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 interventions/topics that could prevent escalation of a mental health episode.  The aim being to collectively  use our resources, skills and expertise to  support our population through one of the most trying times.   </a:t>
            </a:r>
          </a:p>
          <a:p>
            <a:endParaRPr lang="en-GB" sz="1200" dirty="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Our approach will be fluid as we learn more about COVID-19, therefore this rapid assessment will form part of the wider Mental Wellness review due to presented to the ICS board in September 2020.  </a:t>
            </a:r>
          </a:p>
          <a:p>
            <a:endParaRPr lang="en-GB" sz="1200" dirty="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3"/>
          <a:srcRect r="72647" b="80116"/>
          <a:stretch/>
        </p:blipFill>
        <p:spPr bwMode="auto">
          <a:xfrm>
            <a:off x="213359" y="424136"/>
            <a:ext cx="2974261" cy="1310546"/>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xmlns="" id="{0259CC0D-2281-429D-A77D-C0885D9121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514" r="15113"/>
          <a:stretch/>
        </p:blipFill>
        <p:spPr>
          <a:xfrm>
            <a:off x="802779" y="7768952"/>
            <a:ext cx="1839906" cy="1712729"/>
          </a:xfrm>
          <a:prstGeom prst="rect">
            <a:avLst/>
          </a:prstGeom>
          <a:solidFill>
            <a:schemeClr val="bg1">
              <a:lumMod val="95000"/>
            </a:schemeClr>
          </a:solidFill>
          <a:ln w="25400">
            <a:solidFill>
              <a:srgbClr val="0070C0"/>
            </a:solidFill>
          </a:ln>
        </p:spPr>
      </p:pic>
      <p:sp>
        <p:nvSpPr>
          <p:cNvPr id="8" name="TextBox 7">
            <a:extLst>
              <a:ext uri="{FF2B5EF4-FFF2-40B4-BE49-F238E27FC236}">
                <a16:creationId xmlns:a16="http://schemas.microsoft.com/office/drawing/2014/main" xmlns="" id="{831FCB3C-2B9F-45BD-A06F-DAD67AE409BC}"/>
              </a:ext>
            </a:extLst>
          </p:cNvPr>
          <p:cNvSpPr txBox="1"/>
          <p:nvPr/>
        </p:nvSpPr>
        <p:spPr>
          <a:xfrm>
            <a:off x="696144" y="10181008"/>
            <a:ext cx="2333544" cy="1077218"/>
          </a:xfrm>
          <a:prstGeom prst="rect">
            <a:avLst/>
          </a:prstGeom>
          <a:noFill/>
        </p:spPr>
        <p:txBody>
          <a:bodyPr wrap="square" rtlCol="0">
            <a:spAutoFit/>
          </a:bodyPr>
          <a:lstStyle/>
          <a:p>
            <a:r>
              <a:rPr lang="en-GB" sz="2000" b="1" dirty="0"/>
              <a:t>Dr Andy Haynes</a:t>
            </a:r>
          </a:p>
          <a:p>
            <a:r>
              <a:rPr lang="en-GB" sz="2000" b="1" dirty="0" smtClean="0"/>
              <a:t>ICS </a:t>
            </a:r>
            <a:r>
              <a:rPr lang="en-GB" sz="2000" b="1" dirty="0"/>
              <a:t>Executive Lead</a:t>
            </a:r>
          </a:p>
          <a:p>
            <a:endParaRPr lang="en-GB" sz="1200" b="1" dirty="0"/>
          </a:p>
          <a:p>
            <a:endParaRPr lang="en-GB" sz="1200" b="1" dirty="0"/>
          </a:p>
        </p:txBody>
      </p:sp>
      <p:sp>
        <p:nvSpPr>
          <p:cNvPr id="2" name="AutoShape 2" descr="Governing Body and Meetin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Governing Body and Meeting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8"/>
          <p:cNvSpPr/>
          <p:nvPr/>
        </p:nvSpPr>
        <p:spPr>
          <a:xfrm>
            <a:off x="3245409" y="7768952"/>
            <a:ext cx="1843223" cy="1712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xmlns="" id="{831FCB3C-2B9F-45BD-A06F-DAD67AE409BC}"/>
              </a:ext>
            </a:extLst>
          </p:cNvPr>
          <p:cNvSpPr txBox="1"/>
          <p:nvPr/>
        </p:nvSpPr>
        <p:spPr>
          <a:xfrm>
            <a:off x="3072408" y="10181008"/>
            <a:ext cx="2984906" cy="1692771"/>
          </a:xfrm>
          <a:prstGeom prst="rect">
            <a:avLst/>
          </a:prstGeom>
          <a:noFill/>
        </p:spPr>
        <p:txBody>
          <a:bodyPr wrap="square" rtlCol="0">
            <a:spAutoFit/>
          </a:bodyPr>
          <a:lstStyle/>
          <a:p>
            <a:r>
              <a:rPr lang="en-GB" sz="2000" b="1" dirty="0" smtClean="0"/>
              <a:t>Amanda Sullivan</a:t>
            </a:r>
          </a:p>
          <a:p>
            <a:r>
              <a:rPr lang="en-GB" sz="2000" b="1" dirty="0" smtClean="0"/>
              <a:t>Accountable Officer</a:t>
            </a:r>
          </a:p>
          <a:p>
            <a:r>
              <a:rPr lang="en-GB" sz="2000" b="1" dirty="0"/>
              <a:t>NHS Nottingham and Nottinghamshire CCG</a:t>
            </a:r>
          </a:p>
          <a:p>
            <a:endParaRPr lang="en-GB" sz="1200" b="1" dirty="0"/>
          </a:p>
          <a:p>
            <a:endParaRPr lang="en-GB" sz="1200" b="1" dirty="0"/>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22452" t="5664" r="9690"/>
          <a:stretch/>
        </p:blipFill>
        <p:spPr>
          <a:xfrm>
            <a:off x="5689762" y="7768952"/>
            <a:ext cx="1847142" cy="1711916"/>
          </a:xfrm>
          <a:prstGeom prst="rect">
            <a:avLst/>
          </a:prstGeom>
        </p:spPr>
      </p:pic>
      <p:sp>
        <p:nvSpPr>
          <p:cNvPr id="13" name="Rectangle 12"/>
          <p:cNvSpPr/>
          <p:nvPr/>
        </p:nvSpPr>
        <p:spPr>
          <a:xfrm>
            <a:off x="5689761" y="7768952"/>
            <a:ext cx="1843223" cy="1712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xmlns="" id="{831FCB3C-2B9F-45BD-A06F-DAD67AE409BC}"/>
              </a:ext>
            </a:extLst>
          </p:cNvPr>
          <p:cNvSpPr txBox="1"/>
          <p:nvPr/>
        </p:nvSpPr>
        <p:spPr>
          <a:xfrm>
            <a:off x="5592688" y="10180637"/>
            <a:ext cx="3384376" cy="1692771"/>
          </a:xfrm>
          <a:prstGeom prst="rect">
            <a:avLst/>
          </a:prstGeom>
          <a:noFill/>
        </p:spPr>
        <p:txBody>
          <a:bodyPr wrap="square" rtlCol="0">
            <a:spAutoFit/>
          </a:bodyPr>
          <a:lstStyle/>
          <a:p>
            <a:r>
              <a:rPr lang="en-GB" sz="2000" b="1" dirty="0" smtClean="0"/>
              <a:t>Dr John </a:t>
            </a:r>
            <a:r>
              <a:rPr lang="en-GB" sz="2000" b="1" dirty="0" err="1" smtClean="0"/>
              <a:t>Brewin</a:t>
            </a:r>
            <a:endParaRPr lang="en-GB" sz="2000" b="1" dirty="0" smtClean="0"/>
          </a:p>
          <a:p>
            <a:r>
              <a:rPr lang="en-GB" sz="2000" b="1" dirty="0"/>
              <a:t>Chief Executive </a:t>
            </a:r>
            <a:r>
              <a:rPr lang="en-GB" sz="2000" b="1" dirty="0" smtClean="0"/>
              <a:t>Nottinghamshire Healthcare Foundation Trust </a:t>
            </a:r>
            <a:endParaRPr lang="en-GB" sz="2000" b="1" dirty="0"/>
          </a:p>
          <a:p>
            <a:endParaRPr lang="en-GB" sz="1200" b="1" dirty="0"/>
          </a:p>
          <a:p>
            <a:endParaRPr lang="en-GB" sz="1200" b="1" dirty="0"/>
          </a:p>
        </p:txBody>
      </p:sp>
    </p:spTree>
    <p:extLst>
      <p:ext uri="{BB962C8B-B14F-4D97-AF65-F5344CB8AC3E}">
        <p14:creationId xmlns:p14="http://schemas.microsoft.com/office/powerpoint/2010/main" val="664878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t="84065" r="40421"/>
          <a:stretch/>
        </p:blipFill>
        <p:spPr bwMode="auto">
          <a:xfrm>
            <a:off x="-23936" y="11866919"/>
            <a:ext cx="9601200" cy="1158617"/>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r="72647" b="80116"/>
          <a:stretch/>
        </p:blipFill>
        <p:spPr bwMode="auto">
          <a:xfrm>
            <a:off x="213360" y="150507"/>
            <a:ext cx="2974261" cy="1310546"/>
          </a:xfrm>
          <a:prstGeom prst="rect">
            <a:avLst/>
          </a:prstGeom>
          <a:ln>
            <a:noFill/>
          </a:ln>
          <a:extLst>
            <a:ext uri="{53640926-AAD7-44D8-BBD7-CCE9431645EC}">
              <a14:shadowObscured xmlns:a14="http://schemas.microsoft.com/office/drawing/2010/main"/>
            </a:ext>
          </a:extLst>
        </p:spPr>
      </p:pic>
      <p:sp>
        <p:nvSpPr>
          <p:cNvPr id="6" name="Text Box 2"/>
          <p:cNvSpPr txBox="1">
            <a:spLocks noChangeArrowheads="1"/>
          </p:cNvSpPr>
          <p:nvPr/>
        </p:nvSpPr>
        <p:spPr bwMode="auto">
          <a:xfrm>
            <a:off x="408111" y="1720280"/>
            <a:ext cx="4900815" cy="58326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677863" lvl="0" indent="0" algn="just"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Arial" pitchFamily="34" charset="0"/>
                <a:cs typeface="Arial" pitchFamily="34" charset="0"/>
              </a:rPr>
              <a:t>Loneliness, social isolation and vulnerability have a strong impact on our mental health.  We know that COVID-19 has exacerbated feelings of loneliness by physically isolating those that bring us comfort.  While these actions were necessary to save lives, it is yet unknown how these changes will impact on our population for years to come.  Local data shows that over  25% of our population characterised as clinically or socially vulnerable to </a:t>
            </a:r>
            <a:r>
              <a:rPr lang="en-GB" altLang="en-US" sz="1200" dirty="0" smtClean="0">
                <a:solidFill>
                  <a:srgbClr val="000000"/>
                </a:solidFill>
                <a:latin typeface="Arial" pitchFamily="34" charset="0"/>
                <a:cs typeface="Arial" pitchFamily="34" charset="0"/>
              </a:rPr>
              <a:t>COVID-19</a:t>
            </a:r>
            <a:r>
              <a:rPr kumimoji="0" lang="en-GB" altLang="en-US" sz="1200" b="0" i="0" u="none" strike="noStrike" cap="none" normalizeH="0" baseline="0" dirty="0" smtClean="0">
                <a:ln>
                  <a:noFill/>
                </a:ln>
                <a:solidFill>
                  <a:srgbClr val="000000"/>
                </a:solidFill>
                <a:effectLst/>
                <a:latin typeface="Arial" pitchFamily="34" charset="0"/>
                <a:cs typeface="Arial" pitchFamily="34" charset="0"/>
              </a:rPr>
              <a:t> already have a diagnosis of depressions or an SMI.   This cohort is therefore susceptible to their condition being amplified, not only during COVID-19, but also after.  In order to mitigate any further impact, community groups, charities and voluntary sectors should be working with Local authorities, primary care networks and integrated care providers to reach out to these groups to sustain or re-establish some element of contact.  To mitigate duplication this approach is best co-ordinated through groups that work at system level.  The Humanitarian Advisory Group (or similar) cells have strong links with charities and volunteer groups and would be a good starting point to co-ordinate.  The definition for this cohort is those who are living alone or isolated (socially vulnerable) compared to those who are Extremely Clinically Vulnerable (clinically susceptible to COVID-19).  </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3"/>
          <p:cNvSpPr txBox="1">
            <a:spLocks noChangeArrowheads="1"/>
          </p:cNvSpPr>
          <p:nvPr/>
        </p:nvSpPr>
        <p:spPr bwMode="auto">
          <a:xfrm>
            <a:off x="408112" y="1216224"/>
            <a:ext cx="700087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rgbClr val="000000"/>
                </a:solidFill>
                <a:effectLst/>
                <a:latin typeface="Arial" pitchFamily="34" charset="0"/>
                <a:cs typeface="Arial" pitchFamily="34" charset="0"/>
              </a:rPr>
              <a:t>1.  Shielded/Isolated or Vulnerable</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6664" y="1648272"/>
            <a:ext cx="4425277" cy="2115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Down Arrow 1"/>
          <p:cNvSpPr/>
          <p:nvPr/>
        </p:nvSpPr>
        <p:spPr>
          <a:xfrm>
            <a:off x="6816824" y="890340"/>
            <a:ext cx="504056" cy="757932"/>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graphicFrame>
        <p:nvGraphicFramePr>
          <p:cNvPr id="9" name="Chart 8"/>
          <p:cNvGraphicFramePr>
            <a:graphicFrameLocks/>
          </p:cNvGraphicFramePr>
          <p:nvPr>
            <p:extLst>
              <p:ext uri="{D42A27DB-BD31-4B8C-83A1-F6EECF244321}">
                <p14:modId xmlns:p14="http://schemas.microsoft.com/office/powerpoint/2010/main" val="2084709906"/>
              </p:ext>
            </p:extLst>
          </p:nvPr>
        </p:nvGraphicFramePr>
        <p:xfrm>
          <a:off x="165366" y="6580820"/>
          <a:ext cx="2667014" cy="20882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3817898619"/>
              </p:ext>
            </p:extLst>
          </p:nvPr>
        </p:nvGraphicFramePr>
        <p:xfrm>
          <a:off x="2858518" y="6688832"/>
          <a:ext cx="2667015" cy="20882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ext uri="{D42A27DB-BD31-4B8C-83A1-F6EECF244321}">
                <p14:modId xmlns:p14="http://schemas.microsoft.com/office/powerpoint/2010/main" val="1538647681"/>
              </p:ext>
            </p:extLst>
          </p:nvPr>
        </p:nvGraphicFramePr>
        <p:xfrm>
          <a:off x="213360" y="8993088"/>
          <a:ext cx="2667014" cy="208823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p:cNvGraphicFramePr>
            <a:graphicFrameLocks/>
          </p:cNvGraphicFramePr>
          <p:nvPr>
            <p:extLst>
              <p:ext uri="{D42A27DB-BD31-4B8C-83A1-F6EECF244321}">
                <p14:modId xmlns:p14="http://schemas.microsoft.com/office/powerpoint/2010/main" val="3104807255"/>
              </p:ext>
            </p:extLst>
          </p:nvPr>
        </p:nvGraphicFramePr>
        <p:xfrm>
          <a:off x="2858518" y="9137104"/>
          <a:ext cx="2667015" cy="2088232"/>
        </p:xfrm>
        <a:graphic>
          <a:graphicData uri="http://schemas.openxmlformats.org/drawingml/2006/chart">
            <c:chart xmlns:c="http://schemas.openxmlformats.org/drawingml/2006/chart" xmlns:r="http://schemas.openxmlformats.org/officeDocument/2006/relationships" r:id="rId7"/>
          </a:graphicData>
        </a:graphic>
      </p:graphicFrame>
      <p:sp>
        <p:nvSpPr>
          <p:cNvPr id="3" name="Rectangle 2"/>
          <p:cNvSpPr/>
          <p:nvPr/>
        </p:nvSpPr>
        <p:spPr>
          <a:xfrm>
            <a:off x="436483" y="6112768"/>
            <a:ext cx="4004077" cy="584775"/>
          </a:xfrm>
          <a:prstGeom prst="rect">
            <a:avLst/>
          </a:prstGeom>
        </p:spPr>
        <p:txBody>
          <a:bodyPr wrap="square">
            <a:spAutoFit/>
          </a:bodyPr>
          <a:lstStyle/>
          <a:p>
            <a:r>
              <a:rPr lang="en-GB" sz="1600" dirty="0" smtClean="0">
                <a:latin typeface="Arial" panose="020B0604020202020204" pitchFamily="34" charset="0"/>
                <a:cs typeface="Arial" panose="020B0604020202020204" pitchFamily="34" charset="0"/>
              </a:rPr>
              <a:t>COVID-19 </a:t>
            </a:r>
            <a:r>
              <a:rPr lang="en-GB" sz="1600" dirty="0">
                <a:latin typeface="Arial" panose="020B0604020202020204" pitchFamily="34" charset="0"/>
                <a:cs typeface="Arial" panose="020B0604020202020204" pitchFamily="34" charset="0"/>
              </a:rPr>
              <a:t>risk groups (at 24 June</a:t>
            </a:r>
            <a:r>
              <a:rPr lang="en-GB" sz="1600" dirty="0" smtClean="0">
                <a:latin typeface="Arial" panose="020B0604020202020204" pitchFamily="34" charset="0"/>
                <a:cs typeface="Arial" panose="020B0604020202020204" pitchFamily="34" charset="0"/>
              </a:rPr>
              <a:t>)</a:t>
            </a:r>
          </a:p>
          <a:p>
            <a:r>
              <a:rPr lang="en-GB" sz="1600" dirty="0" smtClean="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 MH &amp; LD co-morbidities</a:t>
            </a:r>
          </a:p>
        </p:txBody>
      </p:sp>
      <p:graphicFrame>
        <p:nvGraphicFramePr>
          <p:cNvPr id="14" name="Chart 13"/>
          <p:cNvGraphicFramePr>
            <a:graphicFrameLocks/>
          </p:cNvGraphicFramePr>
          <p:nvPr>
            <p:extLst>
              <p:ext uri="{D42A27DB-BD31-4B8C-83A1-F6EECF244321}">
                <p14:modId xmlns:p14="http://schemas.microsoft.com/office/powerpoint/2010/main" val="2909884216"/>
              </p:ext>
            </p:extLst>
          </p:nvPr>
        </p:nvGraphicFramePr>
        <p:xfrm>
          <a:off x="5736704" y="5109761"/>
          <a:ext cx="3692164" cy="5454292"/>
        </p:xfrm>
        <a:graphic>
          <a:graphicData uri="http://schemas.openxmlformats.org/drawingml/2006/chart">
            <c:chart xmlns:c="http://schemas.openxmlformats.org/drawingml/2006/chart" xmlns:r="http://schemas.openxmlformats.org/officeDocument/2006/relationships" r:id="rId8"/>
          </a:graphicData>
        </a:graphic>
      </p:graphicFrame>
      <p:sp>
        <p:nvSpPr>
          <p:cNvPr id="13" name="TextBox 12"/>
          <p:cNvSpPr txBox="1"/>
          <p:nvPr/>
        </p:nvSpPr>
        <p:spPr>
          <a:xfrm>
            <a:off x="6096744" y="10793288"/>
            <a:ext cx="3242550" cy="1477328"/>
          </a:xfrm>
          <a:prstGeom prst="rect">
            <a:avLst/>
          </a:prstGeom>
          <a:noFill/>
        </p:spPr>
        <p:txBody>
          <a:bodyPr wrap="square" rtlCol="0">
            <a:spAutoFit/>
          </a:bodyPr>
          <a:lstStyle/>
          <a:p>
            <a:r>
              <a:rPr lang="en-GB" sz="1000" i="1" dirty="0"/>
              <a:t>High Risk – shielded: list of patients advised to shield. Joining this list is based largely on strict criteria published by NHSE/D. However a few people have been added by acute trusts and GPs on looser criteria</a:t>
            </a:r>
          </a:p>
          <a:p>
            <a:r>
              <a:rPr lang="en-GB" sz="1000" i="1" dirty="0"/>
              <a:t> </a:t>
            </a:r>
          </a:p>
          <a:p>
            <a:r>
              <a:rPr lang="en-GB" sz="1000" i="1" dirty="0"/>
              <a:t>Moderate risk related to the initial definition of the shielded </a:t>
            </a:r>
            <a:r>
              <a:rPr lang="en-GB" sz="1000" i="1" dirty="0" smtClean="0"/>
              <a:t>group. (include some vulnerable criteria)</a:t>
            </a:r>
          </a:p>
          <a:p>
            <a:endParaRPr lang="en-GB" sz="1000" i="1" dirty="0"/>
          </a:p>
          <a:p>
            <a:r>
              <a:rPr lang="en-GB" sz="1000" i="1" dirty="0" smtClean="0"/>
              <a:t> </a:t>
            </a:r>
            <a:r>
              <a:rPr lang="en-GB" sz="1000" i="1" dirty="0"/>
              <a:t>Low risk related to flu-like group</a:t>
            </a:r>
            <a:r>
              <a:rPr lang="en-GB" sz="1000" i="1" dirty="0" smtClean="0"/>
              <a:t>.</a:t>
            </a:r>
            <a:endParaRPr lang="en-GB" sz="1000" i="1" dirty="0"/>
          </a:p>
        </p:txBody>
      </p:sp>
      <p:sp>
        <p:nvSpPr>
          <p:cNvPr id="15" name="Rectangle 14"/>
          <p:cNvSpPr/>
          <p:nvPr/>
        </p:nvSpPr>
        <p:spPr>
          <a:xfrm>
            <a:off x="213361" y="11279340"/>
            <a:ext cx="2066960" cy="261610"/>
          </a:xfrm>
          <a:prstGeom prst="rect">
            <a:avLst/>
          </a:prstGeom>
        </p:spPr>
        <p:txBody>
          <a:bodyPr wrap="square">
            <a:spAutoFit/>
          </a:bodyPr>
          <a:lstStyle/>
          <a:p>
            <a:r>
              <a:rPr lang="en-GB" sz="1100" dirty="0" smtClean="0"/>
              <a:t>Data source: eHealthscope</a:t>
            </a:r>
            <a:endParaRPr lang="en-GB" sz="1100" dirty="0"/>
          </a:p>
        </p:txBody>
      </p:sp>
      <p:sp>
        <p:nvSpPr>
          <p:cNvPr id="16" name="Rectangle 15"/>
          <p:cNvSpPr/>
          <p:nvPr/>
        </p:nvSpPr>
        <p:spPr>
          <a:xfrm>
            <a:off x="6112842" y="10433248"/>
            <a:ext cx="2216149" cy="261610"/>
          </a:xfrm>
          <a:prstGeom prst="rect">
            <a:avLst/>
          </a:prstGeom>
        </p:spPr>
        <p:txBody>
          <a:bodyPr wrap="square">
            <a:spAutoFit/>
          </a:bodyPr>
          <a:lstStyle/>
          <a:p>
            <a:r>
              <a:rPr lang="en-GB" sz="1100" dirty="0" smtClean="0"/>
              <a:t>Data source: eHealthscope</a:t>
            </a:r>
            <a:endParaRPr lang="en-GB" sz="1100" dirty="0"/>
          </a:p>
        </p:txBody>
      </p:sp>
    </p:spTree>
    <p:extLst>
      <p:ext uri="{BB962C8B-B14F-4D97-AF65-F5344CB8AC3E}">
        <p14:creationId xmlns:p14="http://schemas.microsoft.com/office/powerpoint/2010/main" val="3171156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t="84065" r="40421"/>
          <a:stretch/>
        </p:blipFill>
        <p:spPr bwMode="auto">
          <a:xfrm>
            <a:off x="0" y="11844606"/>
            <a:ext cx="9601200" cy="1158617"/>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r="72647" b="80116"/>
          <a:stretch/>
        </p:blipFill>
        <p:spPr bwMode="auto">
          <a:xfrm>
            <a:off x="213360" y="150507"/>
            <a:ext cx="2974261" cy="1310546"/>
          </a:xfrm>
          <a:prstGeom prst="rect">
            <a:avLst/>
          </a:prstGeom>
          <a:ln>
            <a:noFill/>
          </a:ln>
          <a:extLst>
            <a:ext uri="{53640926-AAD7-44D8-BBD7-CCE9431645EC}">
              <a14:shadowObscured xmlns:a14="http://schemas.microsoft.com/office/drawing/2010/main"/>
            </a:ext>
          </a:extLst>
        </p:spPr>
      </p:pic>
      <p:sp>
        <p:nvSpPr>
          <p:cNvPr id="9" name="Rectangle 8"/>
          <p:cNvSpPr/>
          <p:nvPr/>
        </p:nvSpPr>
        <p:spPr>
          <a:xfrm>
            <a:off x="480120" y="1216224"/>
            <a:ext cx="6792244" cy="1200329"/>
          </a:xfrm>
          <a:prstGeom prst="rect">
            <a:avLst/>
          </a:prstGeom>
        </p:spPr>
        <p:txBody>
          <a:bodyPr wrap="none">
            <a:spAutoFit/>
          </a:bodyPr>
          <a:lstStyle/>
          <a:p>
            <a:pPr marL="457200" indent="-457200">
              <a:buAutoNum type="arabicPeriod"/>
            </a:pPr>
            <a:r>
              <a:rPr kumimoji="0" lang="en-GB" altLang="en-US" b="0" i="0" u="none" strike="noStrike" cap="none" normalizeH="0" baseline="0" dirty="0" smtClean="0">
                <a:ln>
                  <a:noFill/>
                </a:ln>
                <a:solidFill>
                  <a:srgbClr val="000000"/>
                </a:solidFill>
                <a:effectLst/>
                <a:latin typeface="Arial" pitchFamily="34" charset="0"/>
                <a:cs typeface="Arial" pitchFamily="34" charset="0"/>
              </a:rPr>
              <a:t>Interventions to Support Shielded/isolated or </a:t>
            </a:r>
          </a:p>
          <a:p>
            <a:r>
              <a:rPr lang="en-GB" altLang="en-US" dirty="0">
                <a:solidFill>
                  <a:srgbClr val="000000"/>
                </a:solidFill>
                <a:latin typeface="Arial" pitchFamily="34" charset="0"/>
                <a:cs typeface="Arial" pitchFamily="34" charset="0"/>
              </a:rPr>
              <a:t> </a:t>
            </a:r>
            <a:r>
              <a:rPr lang="en-GB" altLang="en-US" dirty="0" smtClean="0">
                <a:solidFill>
                  <a:srgbClr val="000000"/>
                </a:solidFill>
                <a:latin typeface="Arial" pitchFamily="34" charset="0"/>
                <a:cs typeface="Arial" pitchFamily="34" charset="0"/>
              </a:rPr>
              <a:t>     </a:t>
            </a:r>
            <a:r>
              <a:rPr kumimoji="0" lang="en-GB" altLang="en-US" b="0" i="0" u="none" strike="noStrike" cap="none" normalizeH="0" baseline="0" dirty="0" smtClean="0">
                <a:ln>
                  <a:noFill/>
                </a:ln>
                <a:solidFill>
                  <a:srgbClr val="000000"/>
                </a:solidFill>
                <a:effectLst/>
                <a:latin typeface="Arial" pitchFamily="34" charset="0"/>
                <a:cs typeface="Arial" pitchFamily="34" charset="0"/>
              </a:rPr>
              <a:t>vulnerable population</a:t>
            </a:r>
          </a:p>
          <a:p>
            <a:endParaRPr lang="en-GB" dirty="0">
              <a:solidFill>
                <a:srgbClr val="000000"/>
              </a:solidFill>
              <a:latin typeface="Arial" pitchFamily="34" charset="0"/>
              <a:cs typeface="Arial" pitchFamily="34" charset="0"/>
            </a:endParaRPr>
          </a:p>
        </p:txBody>
      </p:sp>
      <p:graphicFrame>
        <p:nvGraphicFramePr>
          <p:cNvPr id="10" name="Content Placeholder 3"/>
          <p:cNvGraphicFramePr>
            <a:graphicFrameLocks/>
          </p:cNvGraphicFramePr>
          <p:nvPr>
            <p:extLst>
              <p:ext uri="{D42A27DB-BD31-4B8C-83A1-F6EECF244321}">
                <p14:modId xmlns:p14="http://schemas.microsoft.com/office/powerpoint/2010/main" val="4208593684"/>
              </p:ext>
            </p:extLst>
          </p:nvPr>
        </p:nvGraphicFramePr>
        <p:xfrm>
          <a:off x="192088" y="3592488"/>
          <a:ext cx="8832824"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521931" y="10823476"/>
            <a:ext cx="8640960" cy="307777"/>
          </a:xfrm>
          <a:prstGeom prst="rect">
            <a:avLst/>
          </a:prstGeom>
          <a:noFill/>
        </p:spPr>
        <p:txBody>
          <a:bodyPr wrap="square" rtlCol="0">
            <a:spAutoFit/>
          </a:bodyPr>
          <a:lstStyle/>
          <a:p>
            <a:endParaRPr lang="en-GB" sz="1400" b="1" dirty="0" smtClean="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5638827"/>
              </p:ext>
            </p:extLst>
          </p:nvPr>
        </p:nvGraphicFramePr>
        <p:xfrm>
          <a:off x="833428" y="9857184"/>
          <a:ext cx="7855604" cy="2270760"/>
        </p:xfrm>
        <a:graphic>
          <a:graphicData uri="http://schemas.openxmlformats.org/drawingml/2006/table">
            <a:tbl>
              <a:tblPr firstRow="1" bandRow="1">
                <a:tableStyleId>{7DF18680-E054-41AD-8BC1-D1AEF772440D}</a:tableStyleId>
              </a:tblPr>
              <a:tblGrid>
                <a:gridCol w="4016177"/>
                <a:gridCol w="3839427"/>
              </a:tblGrid>
              <a:tr h="292165">
                <a:tc>
                  <a:txBody>
                    <a:bodyPr/>
                    <a:lstStyle/>
                    <a:p>
                      <a:pPr marL="0" marR="0" indent="0" algn="l" defTabSz="1221913" rtl="0" eaLnBrk="1" fontAlgn="auto" latinLnBrk="0" hangingPunct="1">
                        <a:lnSpc>
                          <a:spcPct val="100000"/>
                        </a:lnSpc>
                        <a:spcBef>
                          <a:spcPts val="0"/>
                        </a:spcBef>
                        <a:spcAft>
                          <a:spcPts val="0"/>
                        </a:spcAft>
                        <a:buClrTx/>
                        <a:buSzTx/>
                        <a:buFontTx/>
                        <a:buNone/>
                        <a:tabLst/>
                        <a:defRPr/>
                      </a:pPr>
                      <a:r>
                        <a:rPr lang="en-GB" sz="1400" b="1" dirty="0" smtClean="0">
                          <a:latin typeface="Arial" panose="020B0604020202020204" pitchFamily="34" charset="0"/>
                          <a:cs typeface="Arial" panose="020B0604020202020204" pitchFamily="34" charset="0"/>
                        </a:rPr>
                        <a:t>Example </a:t>
                      </a:r>
                      <a:endParaRPr lang="en-GB" sz="1400" dirty="0"/>
                    </a:p>
                  </a:txBody>
                  <a:tcPr/>
                </a:tc>
                <a:tc>
                  <a:txBody>
                    <a:bodyPr/>
                    <a:lstStyle/>
                    <a:p>
                      <a:r>
                        <a:rPr lang="en-GB" sz="1600" dirty="0" smtClean="0"/>
                        <a:t>Evaluation </a:t>
                      </a:r>
                      <a:endParaRPr lang="en-GB" sz="1600" dirty="0"/>
                    </a:p>
                  </a:txBody>
                  <a:tcPr/>
                </a:tc>
              </a:tr>
              <a:tr h="1615498">
                <a:tc>
                  <a:txBody>
                    <a:bodyPr/>
                    <a:lstStyle/>
                    <a:p>
                      <a:pPr marL="285750" indent="-285750">
                        <a:buFont typeface="Arial" panose="020B0604020202020204" pitchFamily="34" charset="0"/>
                        <a:buChar char="•"/>
                      </a:pPr>
                      <a:r>
                        <a:rPr lang="en-GB" sz="1100" dirty="0" smtClean="0">
                          <a:latin typeface="Arial" panose="020B0604020202020204" pitchFamily="34" charset="0"/>
                          <a:cs typeface="Arial" panose="020B0604020202020204" pitchFamily="34" charset="0"/>
                        </a:rPr>
                        <a:t>Ensure patients have access to the Patient Information leaflets</a:t>
                      </a:r>
                    </a:p>
                    <a:p>
                      <a:pPr marL="285750" indent="-285750">
                        <a:buFont typeface="Arial" panose="020B0604020202020204" pitchFamily="34" charset="0"/>
                        <a:buChar char="•"/>
                      </a:pPr>
                      <a:r>
                        <a:rPr lang="en-GB" sz="1100" dirty="0" smtClean="0">
                          <a:latin typeface="Arial" panose="020B0604020202020204" pitchFamily="34" charset="0"/>
                          <a:cs typeface="Arial" panose="020B0604020202020204" pitchFamily="34" charset="0"/>
                        </a:rPr>
                        <a:t>Ensure</a:t>
                      </a:r>
                      <a:r>
                        <a:rPr lang="en-GB" sz="1100" baseline="0" dirty="0" smtClean="0">
                          <a:latin typeface="Arial" panose="020B0604020202020204" pitchFamily="34" charset="0"/>
                          <a:cs typeface="Arial" panose="020B0604020202020204" pitchFamily="34" charset="0"/>
                        </a:rPr>
                        <a:t> those isolated (and not known to the system) are linked with community voluntary groups/charities. </a:t>
                      </a:r>
                    </a:p>
                    <a:p>
                      <a:pPr marL="285750" indent="-285750" algn="l" defTabSz="1221913" rtl="0" eaLnBrk="1" latinLnBrk="0" hangingPunct="1">
                        <a:buFont typeface="Arial" panose="020B0604020202020204" pitchFamily="34" charset="0"/>
                        <a:buChar char="•"/>
                      </a:pPr>
                      <a:r>
                        <a:rPr lang="en-GB" sz="1100" baseline="0" dirty="0" smtClean="0">
                          <a:latin typeface="Arial" panose="020B0604020202020204" pitchFamily="34" charset="0"/>
                          <a:cs typeface="Arial" panose="020B0604020202020204" pitchFamily="34" charset="0"/>
                        </a:rPr>
                        <a:t>Ensure websites are a central point of information and </a:t>
                      </a:r>
                      <a:r>
                        <a:rPr lang="en-GB" sz="1100" kern="1200" baseline="0" dirty="0" smtClean="0">
                          <a:solidFill>
                            <a:schemeClr val="dk1"/>
                          </a:solidFill>
                          <a:latin typeface="Arial" panose="020B0604020202020204" pitchFamily="34" charset="0"/>
                          <a:ea typeface="+mn-ea"/>
                          <a:cs typeface="Arial" panose="020B0604020202020204" pitchFamily="34" charset="0"/>
                        </a:rPr>
                        <a:t>intelligence that is available or signposted to sites for multiple languages</a:t>
                      </a:r>
                    </a:p>
                    <a:p>
                      <a:pPr marL="285750" marR="0" lvl="0" indent="-285750" algn="l" defTabSz="122191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baseline="0" dirty="0" smtClean="0">
                          <a:solidFill>
                            <a:schemeClr val="dk1"/>
                          </a:solidFill>
                          <a:latin typeface="Arial" panose="020B0604020202020204" pitchFamily="34" charset="0"/>
                          <a:ea typeface="+mn-ea"/>
                          <a:cs typeface="Arial" panose="020B0604020202020204" pitchFamily="34" charset="0"/>
                        </a:rPr>
                        <a:t>Encourage mental and emotional wellbeing/self care information is available such as 5 ways to wellbeing</a:t>
                      </a:r>
                    </a:p>
                    <a:p>
                      <a:pPr marL="285750" indent="-285750">
                        <a:buFont typeface="Arial" panose="020B0604020202020204" pitchFamily="34" charset="0"/>
                        <a:buChar char="•"/>
                      </a:pPr>
                      <a:endParaRPr lang="en-GB" sz="1100" dirty="0" smtClean="0">
                        <a:latin typeface="Arial" panose="020B0604020202020204" pitchFamily="34" charset="0"/>
                        <a:cs typeface="Arial" panose="020B0604020202020204" pitchFamily="34" charset="0"/>
                      </a:endParaRPr>
                    </a:p>
                    <a:p>
                      <a:endParaRPr lang="en-GB" sz="1100" dirty="0"/>
                    </a:p>
                  </a:txBody>
                  <a:tcPr/>
                </a:tc>
                <a:tc>
                  <a:txBody>
                    <a:bodyPr/>
                    <a:lstStyle/>
                    <a:p>
                      <a:r>
                        <a:rPr lang="en-GB" sz="1100" dirty="0" smtClean="0"/>
                        <a:t>No of EVP/VP</a:t>
                      </a:r>
                      <a:r>
                        <a:rPr lang="en-GB" sz="1100" baseline="0" dirty="0" smtClean="0"/>
                        <a:t> on list unknown to the system</a:t>
                      </a:r>
                    </a:p>
                    <a:p>
                      <a:r>
                        <a:rPr lang="en-GB" sz="1100" baseline="0" dirty="0" smtClean="0"/>
                        <a:t>No of EVP/VP with support package</a:t>
                      </a:r>
                    </a:p>
                    <a:p>
                      <a:r>
                        <a:rPr lang="en-GB" sz="1100" baseline="0" dirty="0" smtClean="0"/>
                        <a:t>No of organisations currently supporting isolated services, including support package. </a:t>
                      </a:r>
                    </a:p>
                    <a:p>
                      <a:r>
                        <a:rPr lang="en-GB" sz="1100" baseline="0" dirty="0" smtClean="0"/>
                        <a:t>EVP/VP broken down by Place</a:t>
                      </a:r>
                    </a:p>
                    <a:p>
                      <a:r>
                        <a:rPr lang="en-GB" sz="1100" baseline="0" dirty="0" smtClean="0"/>
                        <a:t>No accessing existing CMH services</a:t>
                      </a:r>
                    </a:p>
                    <a:p>
                      <a:r>
                        <a:rPr lang="en-GB" sz="1100" baseline="0" dirty="0" smtClean="0"/>
                        <a:t>No applications for support</a:t>
                      </a:r>
                      <a:endParaRPr lang="en-GB" sz="1100" dirty="0" smtClean="0"/>
                    </a:p>
                    <a:p>
                      <a:endParaRPr lang="en-GB" sz="1100" dirty="0"/>
                    </a:p>
                  </a:txBody>
                  <a:tcPr/>
                </a:tc>
              </a:tr>
            </a:tbl>
          </a:graphicData>
        </a:graphic>
      </p:graphicFrame>
    </p:spTree>
    <p:extLst>
      <p:ext uri="{BB962C8B-B14F-4D97-AF65-F5344CB8AC3E}">
        <p14:creationId xmlns:p14="http://schemas.microsoft.com/office/powerpoint/2010/main" val="3057384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t="84065" r="40421"/>
          <a:stretch/>
        </p:blipFill>
        <p:spPr bwMode="auto">
          <a:xfrm>
            <a:off x="0" y="11844606"/>
            <a:ext cx="9601200" cy="1158617"/>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r="72647" b="80116"/>
          <a:stretch/>
        </p:blipFill>
        <p:spPr bwMode="auto">
          <a:xfrm>
            <a:off x="213360" y="150507"/>
            <a:ext cx="2974261" cy="1310546"/>
          </a:xfrm>
          <a:prstGeom prst="rect">
            <a:avLst/>
          </a:prstGeom>
          <a:ln>
            <a:noFill/>
          </a:ln>
          <a:extLst>
            <a:ext uri="{53640926-AAD7-44D8-BBD7-CCE9431645EC}">
              <a14:shadowObscured xmlns:a14="http://schemas.microsoft.com/office/drawing/2010/main"/>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4576" y="6688832"/>
            <a:ext cx="5148936" cy="3301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6" name="Text Box 3"/>
          <p:cNvSpPr txBox="1">
            <a:spLocks noChangeArrowheads="1"/>
          </p:cNvSpPr>
          <p:nvPr/>
        </p:nvSpPr>
        <p:spPr bwMode="auto">
          <a:xfrm>
            <a:off x="10201200" y="1955514"/>
            <a:ext cx="6564312" cy="270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4"/>
          <p:cNvSpPr txBox="1">
            <a:spLocks noChangeArrowheads="1"/>
          </p:cNvSpPr>
          <p:nvPr/>
        </p:nvSpPr>
        <p:spPr bwMode="auto">
          <a:xfrm>
            <a:off x="425764" y="7048872"/>
            <a:ext cx="3965569" cy="2592288"/>
          </a:xfrm>
          <a:prstGeom prst="rect">
            <a:avLst/>
          </a:prstGeom>
          <a:solidFill>
            <a:schemeClr val="accent1">
              <a:lumMod val="40000"/>
              <a:lumOff val="60000"/>
            </a:schemeClr>
          </a:solidFill>
          <a:ln>
            <a:noFill/>
          </a:ln>
          <a:effectLs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GB" sz="1200" b="1" i="1" dirty="0">
                <a:solidFill>
                  <a:srgbClr val="000000"/>
                </a:solidFill>
                <a:cs typeface="Arial" pitchFamily="34" charset="0"/>
              </a:rPr>
              <a:t>Nottingham/Nottinghamshire –  1.1m population the following has been identified</a:t>
            </a:r>
            <a:r>
              <a:rPr lang="en-GB" sz="1200" b="1" i="1" dirty="0" smtClean="0">
                <a:solidFill>
                  <a:srgbClr val="000000"/>
                </a:solidFill>
                <a:cs typeface="Arial" pitchFamily="34" charset="0"/>
              </a:rPr>
              <a:t>:</a:t>
            </a:r>
          </a:p>
          <a:p>
            <a:pPr defTabSz="914400" fontAlgn="base">
              <a:spcBef>
                <a:spcPct val="0"/>
              </a:spcBef>
              <a:spcAft>
                <a:spcPct val="0"/>
              </a:spcAft>
            </a:pPr>
            <a:endParaRPr lang="en-GB" sz="1200" b="1" i="1" dirty="0">
              <a:solidFill>
                <a:srgbClr val="000000"/>
              </a:solidFill>
              <a:cs typeface="Arial" pitchFamily="34" charset="0"/>
            </a:endParaRPr>
          </a:p>
          <a:p>
            <a:pPr marL="171450" marR="0" lvl="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en-US" sz="1200" b="1" i="1" u="none" strike="noStrike" cap="none" normalizeH="0" baseline="0" dirty="0" smtClean="0">
                <a:ln>
                  <a:noFill/>
                </a:ln>
                <a:solidFill>
                  <a:srgbClr val="000000"/>
                </a:solidFill>
                <a:effectLst/>
                <a:latin typeface="+mj-lt"/>
                <a:cs typeface="Arial" pitchFamily="34" charset="0"/>
              </a:rPr>
              <a:t>2 In 5 who have been affected by Mental Health problems have had a drop in income due to COVID-19</a:t>
            </a:r>
          </a:p>
          <a:p>
            <a:pPr marL="171450" indent="-171450" defTabSz="914400" fontAlgn="base">
              <a:spcBef>
                <a:spcPct val="0"/>
              </a:spcBef>
              <a:spcAft>
                <a:spcPct val="0"/>
              </a:spcAft>
              <a:buFont typeface="Arial" panose="020B0604020202020204" pitchFamily="34" charset="0"/>
              <a:buChar char="•"/>
            </a:pPr>
            <a:r>
              <a:rPr lang="en-GB" sz="1200" b="1" i="1" dirty="0">
                <a:latin typeface="+mj-lt"/>
              </a:rPr>
              <a:t>34% of unemployed people experienced mental distress, compared to 16% of those in </a:t>
            </a:r>
            <a:r>
              <a:rPr lang="en-GB" sz="1200" b="1" i="1" dirty="0" smtClean="0">
                <a:latin typeface="+mj-lt"/>
              </a:rPr>
              <a:t>employment</a:t>
            </a:r>
          </a:p>
          <a:p>
            <a:pPr marL="171450" indent="-171450" defTabSz="914400" fontAlgn="base">
              <a:spcBef>
                <a:spcPct val="0"/>
              </a:spcBef>
              <a:spcAft>
                <a:spcPct val="0"/>
              </a:spcAft>
              <a:buFont typeface="Arial" panose="020B0604020202020204" pitchFamily="34" charset="0"/>
              <a:buChar char="•"/>
            </a:pPr>
            <a:r>
              <a:rPr lang="en-GB" sz="1200" b="1" i="1" dirty="0">
                <a:latin typeface="+mj-lt"/>
              </a:rPr>
              <a:t>28% of people who </a:t>
            </a:r>
            <a:r>
              <a:rPr lang="en-GB" sz="1200" b="1" i="1" dirty="0" smtClean="0">
                <a:latin typeface="+mj-lt"/>
              </a:rPr>
              <a:t>identified as </a:t>
            </a:r>
            <a:r>
              <a:rPr lang="en-GB" sz="1200" b="1" i="1" dirty="0">
                <a:latin typeface="+mj-lt"/>
              </a:rPr>
              <a:t>unemployed reported </a:t>
            </a:r>
            <a:r>
              <a:rPr lang="en-GB" sz="1200" b="1" i="1" dirty="0" smtClean="0">
                <a:latin typeface="+mj-lt"/>
              </a:rPr>
              <a:t>current experience </a:t>
            </a:r>
            <a:r>
              <a:rPr lang="en-GB" sz="1200" b="1" i="1" dirty="0">
                <a:latin typeface="+mj-lt"/>
              </a:rPr>
              <a:t>of negative mental health</a:t>
            </a:r>
            <a:r>
              <a:rPr lang="en-GB" sz="1200" b="1" i="1" dirty="0" smtClean="0">
                <a:latin typeface="+mj-lt"/>
              </a:rPr>
              <a:t>, compared </a:t>
            </a:r>
            <a:r>
              <a:rPr lang="en-GB" sz="1200" b="1" i="1" dirty="0">
                <a:latin typeface="+mj-lt"/>
              </a:rPr>
              <a:t>to 13% of people in </a:t>
            </a:r>
            <a:r>
              <a:rPr lang="en-GB" sz="1200" b="1" i="1" dirty="0" smtClean="0">
                <a:latin typeface="+mj-lt"/>
              </a:rPr>
              <a:t>paid employment</a:t>
            </a:r>
            <a:r>
              <a:rPr lang="en-GB" sz="1200" b="1" i="1" dirty="0">
                <a:latin typeface="+mj-lt"/>
              </a:rPr>
              <a:t>,</a:t>
            </a:r>
            <a:endParaRPr lang="en-GB" sz="1200" b="1" i="1" dirty="0" smtClean="0">
              <a:latin typeface="+mj-lt"/>
            </a:endParaRPr>
          </a:p>
          <a:p>
            <a:pPr defTabSz="914400" fontAlgn="base">
              <a:spcBef>
                <a:spcPct val="0"/>
              </a:spcBef>
              <a:spcAft>
                <a:spcPct val="0"/>
              </a:spcAft>
            </a:pPr>
            <a:endParaRPr lang="en-GB" sz="1200" b="1" i="1" dirty="0"/>
          </a:p>
          <a:p>
            <a:pPr algn="r" defTabSz="914400" fontAlgn="base">
              <a:spcBef>
                <a:spcPct val="0"/>
              </a:spcBef>
              <a:spcAft>
                <a:spcPct val="0"/>
              </a:spcAft>
            </a:pPr>
            <a:r>
              <a:rPr lang="en-GB" sz="1200" b="1" i="1" dirty="0" smtClean="0"/>
              <a:t>COVID-19 Pandemic, Financial </a:t>
            </a:r>
            <a:r>
              <a:rPr lang="en-GB" sz="1200" b="1" i="1" dirty="0"/>
              <a:t>Inequality </a:t>
            </a:r>
            <a:r>
              <a:rPr lang="en-GB" sz="1200" b="1" i="1" dirty="0" smtClean="0"/>
              <a:t>and Mental Health, </a:t>
            </a:r>
            <a:r>
              <a:rPr lang="en-GB" sz="1200" b="1" i="1" dirty="0"/>
              <a:t>Mental Health Foundation </a:t>
            </a:r>
            <a:r>
              <a:rPr lang="en-GB" sz="1200" b="1" i="1" dirty="0" smtClean="0"/>
              <a:t>2020 </a:t>
            </a:r>
            <a:endParaRPr lang="en-GB" sz="1200" b="1" i="1" dirty="0"/>
          </a:p>
          <a:p>
            <a:pPr defTabSz="914400" fontAlgn="base">
              <a:spcBef>
                <a:spcPct val="0"/>
              </a:spcBef>
              <a:spcAft>
                <a:spcPct val="0"/>
              </a:spcAft>
            </a:pPr>
            <a:endParaRPr lang="en-GB" sz="1200" b="1" i="1" dirty="0"/>
          </a:p>
          <a:p>
            <a:pPr marL="0" marR="0" lvl="0" indent="0" defTabSz="914400" rtl="0" eaLnBrk="1" fontAlgn="base" latinLnBrk="0" hangingPunct="1">
              <a:lnSpc>
                <a:spcPct val="100000"/>
              </a:lnSpc>
              <a:spcBef>
                <a:spcPct val="0"/>
              </a:spcBef>
              <a:spcAft>
                <a:spcPct val="0"/>
              </a:spcAft>
              <a:buClrTx/>
              <a:buSzTx/>
              <a:buFontTx/>
              <a:buNone/>
              <a:tabLst/>
            </a:pPr>
            <a:endParaRPr kumimoji="0" lang="en-GB" altLang="en-US" sz="1200" b="1" i="1" u="none" strike="noStrike" cap="none" normalizeH="0" baseline="0" dirty="0" smtClean="0">
              <a:ln>
                <a:noFill/>
              </a:ln>
              <a:solidFill>
                <a:srgbClr val="000000"/>
              </a:solidFill>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5"/>
          <p:cNvSpPr txBox="1">
            <a:spLocks noChangeArrowheads="1"/>
          </p:cNvSpPr>
          <p:nvPr/>
        </p:nvSpPr>
        <p:spPr bwMode="auto">
          <a:xfrm>
            <a:off x="445468" y="1217371"/>
            <a:ext cx="6999288" cy="48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itchFamily="34" charset="0"/>
                <a:cs typeface="Arial" pitchFamily="34" charset="0"/>
              </a:rPr>
              <a:t>2. </a:t>
            </a:r>
            <a:r>
              <a:rPr kumimoji="0" lang="en-GB" altLang="en-US" sz="2000" b="0" i="0" u="none" strike="noStrike" cap="none" normalizeH="0" baseline="0" dirty="0" smtClean="0">
                <a:ln>
                  <a:noFill/>
                </a:ln>
                <a:solidFill>
                  <a:srgbClr val="000000"/>
                </a:solidFill>
                <a:effectLst/>
                <a:latin typeface="Arial" pitchFamily="34" charset="0"/>
                <a:cs typeface="Arial" pitchFamily="34" charset="0"/>
              </a:rPr>
              <a:t>Experiencing financial </a:t>
            </a:r>
            <a:r>
              <a:rPr lang="en-GB" altLang="en-US" sz="2000" dirty="0" smtClean="0">
                <a:solidFill>
                  <a:srgbClr val="000000"/>
                </a:solidFill>
                <a:latin typeface="Arial" pitchFamily="34" charset="0"/>
                <a:cs typeface="Arial" pitchFamily="34" charset="0"/>
              </a:rPr>
              <a:t>c</a:t>
            </a:r>
            <a:r>
              <a:rPr kumimoji="0" lang="en-GB" altLang="en-US" sz="2000" b="0" i="0" u="none" strike="noStrike" cap="none" normalizeH="0" baseline="0" dirty="0" smtClean="0">
                <a:ln>
                  <a:noFill/>
                </a:ln>
                <a:solidFill>
                  <a:srgbClr val="000000"/>
                </a:solidFill>
                <a:effectLst/>
                <a:latin typeface="Arial" pitchFamily="34" charset="0"/>
                <a:cs typeface="Arial" pitchFamily="34" charset="0"/>
              </a:rPr>
              <a:t>hallenges/Unemployed</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439456" y="1957179"/>
            <a:ext cx="4361144" cy="5078313"/>
          </a:xfrm>
          <a:prstGeom prst="rect">
            <a:avLst/>
          </a:prstGeom>
        </p:spPr>
        <p:txBody>
          <a:bodyPr wrap="square">
            <a:spAutoFit/>
          </a:bodyPr>
          <a:lstStyle/>
          <a:p>
            <a:pPr algn="just"/>
            <a:r>
              <a:rPr lang="en-GB" sz="1200" dirty="0">
                <a:latin typeface="Arial" panose="020B0604020202020204" pitchFamily="34" charset="0"/>
                <a:cs typeface="Arial" panose="020B0604020202020204" pitchFamily="34" charset="0"/>
              </a:rPr>
              <a:t>Money and Mental Health Org has said that People with mental health problems are three and a half times as likely to be in problem debt:  This cohort is also overrepresented in low paid, part-time and temporary employment and therefore unable to survive an income shock caused by </a:t>
            </a:r>
            <a:r>
              <a:rPr lang="en-GB" sz="1200" dirty="0" smtClean="0">
                <a:latin typeface="Arial" panose="020B0604020202020204" pitchFamily="34" charset="0"/>
                <a:cs typeface="Arial" panose="020B0604020202020204" pitchFamily="34" charset="0"/>
              </a:rPr>
              <a:t>COVID-19 </a:t>
            </a:r>
            <a:r>
              <a:rPr lang="en-GB" sz="1200" dirty="0">
                <a:latin typeface="Arial" panose="020B0604020202020204" pitchFamily="34" charset="0"/>
                <a:cs typeface="Arial" panose="020B0604020202020204" pitchFamily="34" charset="0"/>
              </a:rPr>
              <a:t>such as being furloughed, having to rely on universal credit </a:t>
            </a:r>
            <a:r>
              <a:rPr lang="en-GB" sz="1200" dirty="0" smtClean="0">
                <a:latin typeface="Arial" panose="020B0604020202020204" pitchFamily="34" charset="0"/>
                <a:cs typeface="Arial" panose="020B0604020202020204" pitchFamily="34" charset="0"/>
              </a:rPr>
              <a:t>etc.</a:t>
            </a:r>
          </a:p>
          <a:p>
            <a:pPr algn="just"/>
            <a:r>
              <a:rPr lang="en-GB" sz="1200" dirty="0" smtClean="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lgn="just"/>
            <a:r>
              <a:rPr lang="en-GB" sz="1200" dirty="0" smtClean="0">
                <a:latin typeface="Arial" panose="020B0604020202020204" pitchFamily="34" charset="0"/>
                <a:cs typeface="Arial" panose="020B0604020202020204" pitchFamily="34" charset="0"/>
              </a:rPr>
              <a:t>Prior </a:t>
            </a:r>
            <a:r>
              <a:rPr lang="en-GB" sz="1200" dirty="0">
                <a:latin typeface="Arial" panose="020B0604020202020204" pitchFamily="34" charset="0"/>
                <a:cs typeface="Arial" panose="020B0604020202020204" pitchFamily="34" charset="0"/>
              </a:rPr>
              <a:t>to the pandemic, Nottingham and Nottinghamshire was already experiencing significant variation in financial inequalities/deprivation. </a:t>
            </a:r>
            <a:r>
              <a:rPr lang="en-GB" sz="1200" dirty="0" smtClean="0">
                <a:latin typeface="Arial" panose="020B0604020202020204" pitchFamily="34" charset="0"/>
                <a:cs typeface="Arial" panose="020B0604020202020204" pitchFamily="34" charset="0"/>
              </a:rPr>
              <a:t>COVID-19 </a:t>
            </a:r>
            <a:r>
              <a:rPr lang="en-GB" sz="1200" dirty="0">
                <a:latin typeface="Arial" panose="020B0604020202020204" pitchFamily="34" charset="0"/>
                <a:cs typeface="Arial" panose="020B0604020202020204" pitchFamily="34" charset="0"/>
              </a:rPr>
              <a:t>has seen the working status of those within our population change negatively and with it bringing challenges for our families and communities.  Those people who are self employed have also been significantly affected, and while furlough continues to support this cohort, it is also recognised that this support is time limited.  </a:t>
            </a:r>
            <a:endParaRPr lang="en-GB" sz="1200" dirty="0" smtClean="0">
              <a:latin typeface="Arial" panose="020B0604020202020204" pitchFamily="34" charset="0"/>
              <a:cs typeface="Arial" panose="020B0604020202020204" pitchFamily="34" charset="0"/>
            </a:endParaRPr>
          </a:p>
          <a:p>
            <a:pPr algn="just"/>
            <a:endParaRPr lang="en-GB" sz="1200" dirty="0" smtClean="0">
              <a:latin typeface="Arial" panose="020B0604020202020204" pitchFamily="34" charset="0"/>
              <a:cs typeface="Arial" panose="020B0604020202020204" pitchFamily="34" charset="0"/>
            </a:endParaRPr>
          </a:p>
          <a:p>
            <a:pPr algn="just"/>
            <a:r>
              <a:rPr lang="en-GB" sz="1200" dirty="0">
                <a:latin typeface="Arial" panose="020B0604020202020204" pitchFamily="34" charset="0"/>
                <a:cs typeface="Arial" panose="020B0604020202020204" pitchFamily="34" charset="0"/>
              </a:rPr>
              <a:t>The more debt people have, the greater the likelihood of a mental health condition.  Strong link between financial inequalities and </a:t>
            </a:r>
            <a:r>
              <a:rPr lang="en-GB" sz="1200" dirty="0" smtClean="0">
                <a:latin typeface="Arial" panose="020B0604020202020204" pitchFamily="34" charset="0"/>
                <a:cs typeface="Arial" panose="020B0604020202020204" pitchFamily="34" charset="0"/>
              </a:rPr>
              <a:t>COVID-19 </a:t>
            </a:r>
            <a:r>
              <a:rPr lang="en-GB" sz="1200" dirty="0">
                <a:latin typeface="Arial" panose="020B0604020202020204" pitchFamily="34" charset="0"/>
                <a:cs typeface="Arial" panose="020B0604020202020204" pitchFamily="34" charset="0"/>
              </a:rPr>
              <a:t>has added to the mental health problem, therefore clear and targeted communications and signposting to existing support infrastructures is key at this time.  Charitable organisations such as </a:t>
            </a:r>
            <a:r>
              <a:rPr lang="en-GB" sz="1200" u="sng" dirty="0">
                <a:latin typeface="Arial" panose="020B0604020202020204" pitchFamily="34" charset="0"/>
                <a:cs typeface="Arial" panose="020B0604020202020204" pitchFamily="34" charset="0"/>
                <a:hlinkClick r:id="rId4"/>
              </a:rPr>
              <a:t>https://workingfamilies.org.uk/articles/coronavirus-support/</a:t>
            </a:r>
            <a:r>
              <a:rPr lang="en-GB" sz="1200" dirty="0">
                <a:latin typeface="Arial" panose="020B0604020202020204" pitchFamily="34" charset="0"/>
                <a:cs typeface="Arial" panose="020B0604020202020204" pitchFamily="34" charset="0"/>
              </a:rPr>
              <a:t>  has a breadth of information that guides families through the challenges caused through </a:t>
            </a:r>
            <a:r>
              <a:rPr lang="en-GB" sz="1200" dirty="0" smtClean="0">
                <a:latin typeface="Arial" panose="020B0604020202020204" pitchFamily="34" charset="0"/>
                <a:cs typeface="Arial" panose="020B0604020202020204" pitchFamily="34" charset="0"/>
              </a:rPr>
              <a:t>COVID-19. </a:t>
            </a:r>
            <a:endParaRPr lang="en-GB" sz="1200" dirty="0">
              <a:latin typeface="Arial" panose="020B0604020202020204" pitchFamily="34" charset="0"/>
              <a:cs typeface="Arial" panose="020B0604020202020204" pitchFamily="34" charset="0"/>
            </a:endParaRPr>
          </a:p>
          <a:p>
            <a:pPr algn="just"/>
            <a:endParaRPr lang="en-GB" sz="1200" dirty="0">
              <a:latin typeface="Arial" panose="020B0604020202020204" pitchFamily="34" charset="0"/>
              <a:cs typeface="Arial" panose="020B0604020202020204" pitchFamily="34" charset="0"/>
            </a:endParaRPr>
          </a:p>
        </p:txBody>
      </p:sp>
      <p:pic>
        <p:nvPicPr>
          <p:cNvPr id="1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4456" y="2244621"/>
            <a:ext cx="6886681" cy="32920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4" name="Down Arrow 13"/>
          <p:cNvSpPr/>
          <p:nvPr/>
        </p:nvSpPr>
        <p:spPr>
          <a:xfrm rot="2177094">
            <a:off x="8648408" y="2011967"/>
            <a:ext cx="504056" cy="757932"/>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21497729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r="72647" b="80116"/>
          <a:stretch/>
        </p:blipFill>
        <p:spPr bwMode="auto">
          <a:xfrm>
            <a:off x="213360" y="150507"/>
            <a:ext cx="2974261" cy="1310546"/>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t="84065" r="40421"/>
          <a:stretch/>
        </p:blipFill>
        <p:spPr bwMode="auto">
          <a:xfrm>
            <a:off x="213360" y="11634909"/>
            <a:ext cx="9601200" cy="1158617"/>
          </a:xfrm>
          <a:prstGeom prst="rect">
            <a:avLst/>
          </a:prstGeom>
          <a:ln>
            <a:noFill/>
          </a:ln>
          <a:extLst>
            <a:ext uri="{53640926-AAD7-44D8-BBD7-CCE9431645EC}">
              <a14:shadowObscured xmlns:a14="http://schemas.microsoft.com/office/drawing/2010/main"/>
            </a:ext>
          </a:extLst>
        </p:spPr>
      </p:pic>
      <p:sp>
        <p:nvSpPr>
          <p:cNvPr id="6" name="Text Box 5"/>
          <p:cNvSpPr txBox="1">
            <a:spLocks noChangeArrowheads="1"/>
          </p:cNvSpPr>
          <p:nvPr/>
        </p:nvSpPr>
        <p:spPr bwMode="auto">
          <a:xfrm>
            <a:off x="212864" y="1253642"/>
            <a:ext cx="9388336" cy="48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itchFamily="34" charset="0"/>
                <a:cs typeface="Arial" pitchFamily="34" charset="0"/>
              </a:rPr>
              <a:t>2. </a:t>
            </a:r>
            <a:r>
              <a:rPr kumimoji="0" lang="en-GB" altLang="en-US" sz="2000" b="0" i="0" u="none" strike="noStrike" cap="none" normalizeH="0" baseline="0" dirty="0" smtClean="0">
                <a:ln>
                  <a:noFill/>
                </a:ln>
                <a:solidFill>
                  <a:srgbClr val="000000"/>
                </a:solidFill>
                <a:effectLst/>
                <a:latin typeface="Arial" pitchFamily="34" charset="0"/>
                <a:cs typeface="Arial" pitchFamily="34" charset="0"/>
              </a:rPr>
              <a:t>Interventions to support those experiencing financial</a:t>
            </a:r>
            <a:r>
              <a:rPr kumimoji="0" lang="en-GB" altLang="en-US" sz="2000" b="0" i="0" u="none" strike="noStrike" cap="none" normalizeH="0" dirty="0" smtClean="0">
                <a:ln>
                  <a:noFill/>
                </a:ln>
                <a:solidFill>
                  <a:srgbClr val="000000"/>
                </a:solidFill>
                <a:effectLst/>
                <a:latin typeface="Arial" pitchFamily="34" charset="0"/>
                <a:cs typeface="Arial" pitchFamily="34" charset="0"/>
              </a:rPr>
              <a:t> </a:t>
            </a:r>
            <a:r>
              <a:rPr kumimoji="0" lang="en-GB" altLang="en-US" sz="2000" b="0" i="0" u="none" strike="noStrike" cap="none" normalizeH="0" baseline="0" dirty="0" smtClean="0">
                <a:ln>
                  <a:noFill/>
                </a:ln>
                <a:solidFill>
                  <a:srgbClr val="000000"/>
                </a:solidFill>
                <a:effectLst/>
                <a:latin typeface="Arial" pitchFamily="34" charset="0"/>
                <a:cs typeface="Arial" pitchFamily="34" charset="0"/>
              </a:rPr>
              <a:t>challenges/unemployed</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473448" y="10484922"/>
            <a:ext cx="8647632" cy="646331"/>
          </a:xfrm>
          <a:prstGeom prst="rect">
            <a:avLst/>
          </a:prstGeom>
          <a:noFill/>
        </p:spPr>
        <p:txBody>
          <a:bodyPr wrap="square" rtlCol="0">
            <a:spAutoFit/>
          </a:bodyPr>
          <a:lstStyle/>
          <a:p>
            <a:endParaRPr lang="en-GB" sz="1200" b="1" dirty="0">
              <a:latin typeface="Arial" panose="020B0604020202020204" pitchFamily="34" charset="0"/>
              <a:cs typeface="Arial" panose="020B0604020202020204" pitchFamily="34" charset="0"/>
            </a:endParaRPr>
          </a:p>
          <a:p>
            <a:r>
              <a:rPr lang="en-GB" sz="1200" b="1" dirty="0" smtClean="0">
                <a:solidFill>
                  <a:schemeClr val="tx1"/>
                </a:solidFill>
                <a:latin typeface="Arial" panose="020B0604020202020204" pitchFamily="34" charset="0"/>
                <a:cs typeface="Arial" panose="020B0604020202020204" pitchFamily="34" charset="0"/>
              </a:rPr>
              <a:t>Targeted Interventions:</a:t>
            </a:r>
          </a:p>
          <a:p>
            <a:pPr marL="171450" indent="-171450">
              <a:buFont typeface="Arial" panose="020B0604020202020204" pitchFamily="34" charset="0"/>
              <a:buChar char="•"/>
            </a:pPr>
            <a:endParaRPr lang="en-GB" sz="1200" dirty="0" smtClean="0">
              <a:solidFill>
                <a:schemeClr val="tx1"/>
              </a:solidFill>
              <a:latin typeface="Arial" panose="020B0604020202020204" pitchFamily="34" charset="0"/>
              <a:cs typeface="Arial" panose="020B0604020202020204" pitchFamily="34" charset="0"/>
            </a:endParaRPr>
          </a:p>
        </p:txBody>
      </p:sp>
      <p:graphicFrame>
        <p:nvGraphicFramePr>
          <p:cNvPr id="9" name="Content Placeholder 3"/>
          <p:cNvGraphicFramePr>
            <a:graphicFrameLocks noChangeAspect="1"/>
          </p:cNvGraphicFramePr>
          <p:nvPr>
            <p:extLst>
              <p:ext uri="{D42A27DB-BD31-4B8C-83A1-F6EECF244321}">
                <p14:modId xmlns:p14="http://schemas.microsoft.com/office/powerpoint/2010/main" val="1464741057"/>
              </p:ext>
            </p:extLst>
          </p:nvPr>
        </p:nvGraphicFramePr>
        <p:xfrm>
          <a:off x="-457538" y="2944416"/>
          <a:ext cx="10193592" cy="5606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Table 1"/>
          <p:cNvGraphicFramePr>
            <a:graphicFrameLocks noGrp="1"/>
          </p:cNvGraphicFramePr>
          <p:nvPr>
            <p:extLst>
              <p:ext uri="{D42A27DB-BD31-4B8C-83A1-F6EECF244321}">
                <p14:modId xmlns:p14="http://schemas.microsoft.com/office/powerpoint/2010/main" val="484546720"/>
              </p:ext>
            </p:extLst>
          </p:nvPr>
        </p:nvGraphicFramePr>
        <p:xfrm>
          <a:off x="483320" y="9497144"/>
          <a:ext cx="8647632" cy="2105368"/>
        </p:xfrm>
        <a:graphic>
          <a:graphicData uri="http://schemas.openxmlformats.org/drawingml/2006/table">
            <a:tbl>
              <a:tblPr firstRow="1" bandRow="1">
                <a:tableStyleId>{1FECB4D8-DB02-4DC6-A0A2-4F2EBAE1DC90}</a:tableStyleId>
              </a:tblPr>
              <a:tblGrid>
                <a:gridCol w="4615184"/>
                <a:gridCol w="4032448"/>
              </a:tblGrid>
              <a:tr h="337528">
                <a:tc>
                  <a:txBody>
                    <a:bodyPr/>
                    <a:lstStyle/>
                    <a:p>
                      <a:r>
                        <a:rPr lang="en-GB" sz="1600" dirty="0" smtClean="0"/>
                        <a:t>Example </a:t>
                      </a:r>
                      <a:endParaRPr lang="en-GB" sz="1600" dirty="0"/>
                    </a:p>
                  </a:txBody>
                  <a:tcPr/>
                </a:tc>
                <a:tc>
                  <a:txBody>
                    <a:bodyPr/>
                    <a:lstStyle/>
                    <a:p>
                      <a:r>
                        <a:rPr lang="en-GB" sz="1600" dirty="0" smtClean="0"/>
                        <a:t>Evaluation</a:t>
                      </a:r>
                      <a:endParaRPr lang="en-GB" sz="1600" dirty="0"/>
                    </a:p>
                  </a:txBody>
                  <a:tcPr/>
                </a:tc>
              </a:tr>
              <a:tr h="1539435">
                <a:tc>
                  <a:txBody>
                    <a:bodyPr/>
                    <a:lstStyle/>
                    <a:p>
                      <a:pPr marL="171450" indent="-171450">
                        <a:buFont typeface="Arial" panose="020B0604020202020204" pitchFamily="34" charset="0"/>
                        <a:buChar char="•"/>
                      </a:pPr>
                      <a:r>
                        <a:rPr lang="en-GB" sz="1100" dirty="0" smtClean="0">
                          <a:solidFill>
                            <a:schemeClr val="tx1"/>
                          </a:solidFill>
                          <a:latin typeface="Arial" panose="020B0604020202020204" pitchFamily="34" charset="0"/>
                          <a:cs typeface="Arial" panose="020B0604020202020204" pitchFamily="34" charset="0"/>
                        </a:rPr>
                        <a:t>Ensure GPs, community centres</a:t>
                      </a:r>
                      <a:r>
                        <a:rPr lang="en-GB" sz="1100" baseline="0" dirty="0" smtClean="0">
                          <a:solidFill>
                            <a:schemeClr val="tx1"/>
                          </a:solidFill>
                          <a:latin typeface="Arial" panose="020B0604020202020204" pitchFamily="34" charset="0"/>
                          <a:cs typeface="Arial" panose="020B0604020202020204" pitchFamily="34" charset="0"/>
                        </a:rPr>
                        <a:t> and accessible locations have information, leaflets and posters informing families and individuals of where and how to access information..  For financial support and information s</a:t>
                      </a:r>
                      <a:r>
                        <a:rPr lang="en-GB" sz="1100" dirty="0" smtClean="0">
                          <a:solidFill>
                            <a:schemeClr val="tx1"/>
                          </a:solidFill>
                          <a:latin typeface="Arial" panose="020B0604020202020204" pitchFamily="34" charset="0"/>
                          <a:cs typeface="Arial" panose="020B0604020202020204" pitchFamily="34" charset="0"/>
                        </a:rPr>
                        <a:t>ignpost to</a:t>
                      </a:r>
                    </a:p>
                    <a:p>
                      <a:pPr marL="171450" indent="-171450">
                        <a:buFont typeface="Arial" panose="020B0604020202020204" pitchFamily="34" charset="0"/>
                        <a:buChar char="•"/>
                      </a:pPr>
                      <a:r>
                        <a:rPr lang="en-GB" sz="1100" dirty="0" smtClean="0">
                          <a:solidFill>
                            <a:schemeClr val="tx1"/>
                          </a:solidFill>
                          <a:latin typeface="Arial" panose="020B0604020202020204" pitchFamily="34" charset="0"/>
                          <a:cs typeface="Arial" panose="020B0604020202020204" pitchFamily="34" charset="0"/>
                          <a:hlinkClick r:id="rId8"/>
                        </a:rPr>
                        <a:t>https://workingfamilies.org.uk/ </a:t>
                      </a:r>
                      <a:r>
                        <a:rPr lang="en-GB" sz="1100" dirty="0" smtClean="0">
                          <a:solidFill>
                            <a:schemeClr val="tx1"/>
                          </a:solidFill>
                          <a:latin typeface="Arial" panose="020B0604020202020204" pitchFamily="34" charset="0"/>
                          <a:cs typeface="Arial" panose="020B0604020202020204" pitchFamily="34" charset="0"/>
                        </a:rPr>
                        <a:t>(working families)</a:t>
                      </a:r>
                    </a:p>
                    <a:p>
                      <a:pPr marL="171450" indent="-171450">
                        <a:buFont typeface="Arial" panose="020B0604020202020204" pitchFamily="34" charset="0"/>
                        <a:buChar char="•"/>
                      </a:pPr>
                      <a:r>
                        <a:rPr lang="en-GB" sz="1100" dirty="0" smtClean="0">
                          <a:solidFill>
                            <a:schemeClr val="tx1"/>
                          </a:solidFill>
                          <a:latin typeface="Arial" panose="020B0604020202020204" pitchFamily="34" charset="0"/>
                          <a:cs typeface="Arial" panose="020B0604020202020204" pitchFamily="34" charset="0"/>
                          <a:hlinkClick r:id="rId9"/>
                        </a:rPr>
                        <a:t>https://contact.org.uk/</a:t>
                      </a:r>
                      <a:r>
                        <a:rPr lang="en-GB" sz="1100" dirty="0" smtClean="0">
                          <a:solidFill>
                            <a:schemeClr val="tx1"/>
                          </a:solidFill>
                          <a:latin typeface="Arial" panose="020B0604020202020204" pitchFamily="34" charset="0"/>
                          <a:cs typeface="Arial" panose="020B0604020202020204" pitchFamily="34" charset="0"/>
                        </a:rPr>
                        <a:t> (for families with disabled children)</a:t>
                      </a:r>
                    </a:p>
                    <a:p>
                      <a:pPr marL="171450" indent="-171450">
                        <a:buFont typeface="Arial" panose="020B0604020202020204" pitchFamily="34" charset="0"/>
                        <a:buChar char="•"/>
                      </a:pPr>
                      <a:r>
                        <a:rPr lang="en-GB" sz="1100" dirty="0" smtClean="0">
                          <a:solidFill>
                            <a:schemeClr val="tx1"/>
                          </a:solidFill>
                          <a:latin typeface="Arial" panose="020B0604020202020204" pitchFamily="34" charset="0"/>
                          <a:cs typeface="Arial" panose="020B0604020202020204" pitchFamily="34" charset="0"/>
                          <a:hlinkClick r:id="rId10"/>
                        </a:rPr>
                        <a:t>https://www.gingerbread.org.uk/</a:t>
                      </a:r>
                      <a:r>
                        <a:rPr lang="en-GB" sz="1100" dirty="0" smtClean="0">
                          <a:solidFill>
                            <a:schemeClr val="tx1"/>
                          </a:solidFill>
                          <a:latin typeface="Arial" panose="020B0604020202020204" pitchFamily="34" charset="0"/>
                          <a:cs typeface="Arial" panose="020B0604020202020204" pitchFamily="34" charset="0"/>
                        </a:rPr>
                        <a:t> (single parents)</a:t>
                      </a:r>
                    </a:p>
                    <a:p>
                      <a:pPr marL="171450" indent="-171450">
                        <a:buFont typeface="Arial" panose="020B0604020202020204" pitchFamily="34" charset="0"/>
                        <a:buChar char="•"/>
                      </a:pPr>
                      <a:r>
                        <a:rPr lang="en-GB" sz="1100" dirty="0" smtClean="0">
                          <a:solidFill>
                            <a:schemeClr val="tx1"/>
                          </a:solidFill>
                          <a:latin typeface="Arial" panose="020B0604020202020204" pitchFamily="34" charset="0"/>
                          <a:cs typeface="Arial" panose="020B0604020202020204" pitchFamily="34" charset="0"/>
                          <a:hlinkClick r:id="rId11"/>
                        </a:rPr>
                        <a:t>https://www.citizensadvice.org.uk/</a:t>
                      </a:r>
                      <a:r>
                        <a:rPr lang="en-GB" sz="1100" dirty="0" smtClean="0">
                          <a:solidFill>
                            <a:schemeClr val="tx1"/>
                          </a:solidFill>
                          <a:latin typeface="Arial" panose="020B0604020202020204" pitchFamily="34" charset="0"/>
                          <a:cs typeface="Arial" panose="020B0604020202020204" pitchFamily="34" charset="0"/>
                        </a:rPr>
                        <a:t> (universal</a:t>
                      </a:r>
                      <a:r>
                        <a:rPr lang="en-GB" sz="1100" baseline="0" dirty="0" smtClean="0">
                          <a:solidFill>
                            <a:schemeClr val="tx1"/>
                          </a:solidFill>
                          <a:latin typeface="Arial" panose="020B0604020202020204" pitchFamily="34" charset="0"/>
                          <a:cs typeface="Arial" panose="020B0604020202020204" pitchFamily="34" charset="0"/>
                        </a:rPr>
                        <a:t> support and advice)</a:t>
                      </a:r>
                    </a:p>
                    <a:p>
                      <a:pPr marL="171450" indent="-171450">
                        <a:buFont typeface="Arial" panose="020B0604020202020204" pitchFamily="34" charset="0"/>
                        <a:buChar char="•"/>
                      </a:pPr>
                      <a:r>
                        <a:rPr lang="en-GB" sz="1100" baseline="0" dirty="0" smtClean="0">
                          <a:solidFill>
                            <a:schemeClr val="tx1"/>
                          </a:solidFill>
                          <a:latin typeface="Arial" panose="020B0604020202020204" pitchFamily="34" charset="0"/>
                          <a:cs typeface="Arial" panose="020B0604020202020204" pitchFamily="34" charset="0"/>
                          <a:hlinkClick r:id="rId12"/>
                        </a:rPr>
                        <a:t>https://capuk.org/</a:t>
                      </a:r>
                      <a:r>
                        <a:rPr lang="en-GB" sz="1100" baseline="0" dirty="0" smtClean="0">
                          <a:solidFill>
                            <a:schemeClr val="tx1"/>
                          </a:solidFill>
                          <a:latin typeface="Arial" panose="020B0604020202020204" pitchFamily="34" charset="0"/>
                          <a:cs typeface="Arial" panose="020B0604020202020204" pitchFamily="34" charset="0"/>
                        </a:rPr>
                        <a:t> (financial and debt advice for all)</a:t>
                      </a:r>
                    </a:p>
                    <a:p>
                      <a:pPr marL="171450" indent="-171450">
                        <a:buFont typeface="Arial" panose="020B0604020202020204" pitchFamily="34" charset="0"/>
                        <a:buChar char="•"/>
                      </a:pPr>
                      <a:r>
                        <a:rPr lang="en-GB" sz="1100" baseline="0" dirty="0" smtClean="0">
                          <a:solidFill>
                            <a:schemeClr val="tx1"/>
                          </a:solidFill>
                          <a:latin typeface="Arial" panose="020B0604020202020204" pitchFamily="34" charset="0"/>
                          <a:cs typeface="Arial" panose="020B0604020202020204" pitchFamily="34" charset="0"/>
                          <a:hlinkClick r:id="rId13"/>
                        </a:rPr>
                        <a:t>https://www.nottinghamcu.co.uk/</a:t>
                      </a:r>
                      <a:r>
                        <a:rPr lang="en-GB" sz="1100" baseline="0" dirty="0" smtClean="0">
                          <a:solidFill>
                            <a:schemeClr val="tx1"/>
                          </a:solidFill>
                          <a:latin typeface="Arial" panose="020B0604020202020204" pitchFamily="34" charset="0"/>
                          <a:cs typeface="Arial" panose="020B0604020202020204" pitchFamily="34" charset="0"/>
                        </a:rPr>
                        <a:t> (community savings &amp; loans) )</a:t>
                      </a:r>
                    </a:p>
                  </a:txBody>
                  <a:tcPr/>
                </a:tc>
                <a:tc>
                  <a:txBody>
                    <a:bodyPr/>
                    <a:lstStyle/>
                    <a:p>
                      <a:pPr marL="171450" indent="-171450">
                        <a:buFont typeface="Arial" panose="020B0604020202020204" pitchFamily="34" charset="0"/>
                        <a:buChar char="•"/>
                      </a:pPr>
                      <a:r>
                        <a:rPr lang="en-GB" sz="1100" dirty="0" smtClean="0"/>
                        <a:t>Monitor</a:t>
                      </a:r>
                      <a:r>
                        <a:rPr lang="en-GB" sz="1100" baseline="0" dirty="0" smtClean="0"/>
                        <a:t> uptake in universal  credit</a:t>
                      </a:r>
                    </a:p>
                    <a:p>
                      <a:pPr marL="171450" indent="-171450">
                        <a:buFont typeface="Arial" panose="020B0604020202020204" pitchFamily="34" charset="0"/>
                        <a:buChar char="•"/>
                      </a:pPr>
                      <a:r>
                        <a:rPr lang="en-GB" sz="1100" baseline="0" dirty="0" smtClean="0"/>
                        <a:t>Monitor uptake in food banks</a:t>
                      </a:r>
                    </a:p>
                    <a:p>
                      <a:pPr marL="171450" indent="-171450">
                        <a:buFont typeface="Arial" panose="020B0604020202020204" pitchFamily="34" charset="0"/>
                        <a:buChar char="•"/>
                      </a:pPr>
                      <a:r>
                        <a:rPr lang="en-GB" sz="1100" baseline="0" dirty="0" smtClean="0"/>
                        <a:t>Monitor uptake in loans</a:t>
                      </a:r>
                    </a:p>
                    <a:p>
                      <a:pPr marL="171450" indent="-171450">
                        <a:buFont typeface="Arial" panose="020B0604020202020204" pitchFamily="34" charset="0"/>
                        <a:buChar char="•"/>
                      </a:pPr>
                      <a:r>
                        <a:rPr lang="en-GB" sz="1100" baseline="0" dirty="0" smtClean="0"/>
                        <a:t>Monitor rent arrears</a:t>
                      </a:r>
                    </a:p>
                    <a:p>
                      <a:pPr marL="171450" indent="-171450">
                        <a:buFont typeface="Arial" panose="020B0604020202020204" pitchFamily="34" charset="0"/>
                        <a:buChar char="•"/>
                      </a:pPr>
                      <a:r>
                        <a:rPr lang="en-GB" sz="1100" baseline="0" dirty="0" smtClean="0"/>
                        <a:t>Monitor food bank usage</a:t>
                      </a:r>
                    </a:p>
                    <a:p>
                      <a:pPr marL="171450" indent="-171450">
                        <a:buFont typeface="Arial" panose="020B0604020202020204" pitchFamily="34" charset="0"/>
                        <a:buChar char="•"/>
                      </a:pPr>
                      <a:r>
                        <a:rPr lang="en-GB" sz="1100" baseline="0" dirty="0" smtClean="0"/>
                        <a:t>Monitor free school meal applications</a:t>
                      </a:r>
                    </a:p>
                    <a:p>
                      <a:pPr marL="171450" indent="-171450">
                        <a:buFont typeface="Arial" panose="020B0604020202020204" pitchFamily="34" charset="0"/>
                        <a:buChar char="•"/>
                      </a:pPr>
                      <a:r>
                        <a:rPr lang="en-GB" sz="1100" baseline="0" dirty="0" smtClean="0"/>
                        <a:t>Identify % living on credit</a:t>
                      </a:r>
                    </a:p>
                    <a:p>
                      <a:pPr marL="171450" indent="-171450">
                        <a:buFont typeface="Arial" panose="020B0604020202020204" pitchFamily="34" charset="0"/>
                        <a:buChar char="•"/>
                      </a:pPr>
                      <a:r>
                        <a:rPr lang="en-GB" sz="1100" baseline="0" dirty="0" smtClean="0"/>
                        <a:t>% increase in unemployed</a:t>
                      </a:r>
                    </a:p>
                    <a:p>
                      <a:pPr marL="171450" indent="-171450">
                        <a:buFont typeface="Arial" panose="020B0604020202020204" pitchFamily="34" charset="0"/>
                        <a:buChar char="•"/>
                      </a:pPr>
                      <a:r>
                        <a:rPr lang="en-GB" sz="1100" baseline="0" dirty="0" smtClean="0"/>
                        <a:t>% Furloughed</a:t>
                      </a:r>
                      <a:endParaRPr lang="en-GB" sz="2400" baseline="0" dirty="0" smtClean="0"/>
                    </a:p>
                    <a:p>
                      <a:pPr marL="171450" indent="-171450" algn="l" defTabSz="1221913" rtl="0" eaLnBrk="1" latinLnBrk="0" hangingPunct="1">
                        <a:buFont typeface="Arial" panose="020B0604020202020204" pitchFamily="34" charset="0"/>
                        <a:buChar char="•"/>
                      </a:pPr>
                      <a:r>
                        <a:rPr lang="en-GB" sz="1100" kern="1200" baseline="0" dirty="0" smtClean="0">
                          <a:solidFill>
                            <a:schemeClr val="dk1"/>
                          </a:solidFill>
                          <a:latin typeface="+mn-lt"/>
                          <a:ea typeface="+mn-ea"/>
                          <a:cs typeface="+mn-cs"/>
                        </a:rPr>
                        <a:t>Above if possible broken down by BAME  group</a:t>
                      </a:r>
                    </a:p>
                  </a:txBody>
                  <a:tcPr/>
                </a:tc>
              </a:tr>
            </a:tbl>
          </a:graphicData>
        </a:graphic>
      </p:graphicFrame>
    </p:spTree>
    <p:extLst>
      <p:ext uri="{BB962C8B-B14F-4D97-AF65-F5344CB8AC3E}">
        <p14:creationId xmlns:p14="http://schemas.microsoft.com/office/powerpoint/2010/main" val="9735961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t="84065" r="40421"/>
          <a:stretch/>
        </p:blipFill>
        <p:spPr bwMode="auto">
          <a:xfrm>
            <a:off x="0" y="11844606"/>
            <a:ext cx="9601200" cy="1158617"/>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r="72647" b="80116"/>
          <a:stretch/>
        </p:blipFill>
        <p:spPr bwMode="auto">
          <a:xfrm>
            <a:off x="213360" y="150507"/>
            <a:ext cx="2974261" cy="1310546"/>
          </a:xfrm>
          <a:prstGeom prst="rect">
            <a:avLst/>
          </a:prstGeom>
          <a:ln>
            <a:noFill/>
          </a:ln>
          <a:extLst>
            <a:ext uri="{53640926-AAD7-44D8-BBD7-CCE9431645EC}">
              <a14:shadowObscured xmlns:a14="http://schemas.microsoft.com/office/drawing/2010/main"/>
            </a:ext>
          </a:extLst>
        </p:spPr>
      </p:pic>
      <p:sp>
        <p:nvSpPr>
          <p:cNvPr id="6" name="Text Box 3"/>
          <p:cNvSpPr txBox="1">
            <a:spLocks noChangeArrowheads="1"/>
          </p:cNvSpPr>
          <p:nvPr/>
        </p:nvSpPr>
        <p:spPr bwMode="auto">
          <a:xfrm>
            <a:off x="408112" y="1648272"/>
            <a:ext cx="4680520" cy="49685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Arial" pitchFamily="34" charset="0"/>
                <a:cs typeface="Arial" pitchFamily="34" charset="0"/>
              </a:rPr>
              <a:t>Supporting families to recognise that they need help, and supporting them to seek help is key, particularly when a stigma in seeking help often follows. The prevalence and variation in deprivation across the population will intensify over the next few months as the system moves from emergency response to recovery.  The financial situation will add to these pressures, and force a wider deprivation gap and add complexities to an already complex</a:t>
            </a:r>
            <a:r>
              <a:rPr kumimoji="0" lang="en-GB" altLang="en-US" sz="1200" b="0" i="0" u="none" strike="noStrike" cap="none" normalizeH="0" dirty="0" smtClean="0">
                <a:ln>
                  <a:noFill/>
                </a:ln>
                <a:solidFill>
                  <a:srgbClr val="000000"/>
                </a:solidFill>
                <a:effectLst/>
                <a:latin typeface="Arial" pitchFamily="34" charset="0"/>
                <a:cs typeface="Arial" pitchFamily="34" charset="0"/>
              </a:rPr>
              <a:t> situation.</a:t>
            </a:r>
            <a:r>
              <a:rPr kumimoji="0" lang="en-GB" altLang="en-US" sz="1200" b="0" i="0" u="none" strike="noStrike" cap="none" normalizeH="0" baseline="0" dirty="0" smtClean="0">
                <a:ln>
                  <a:noFill/>
                </a:ln>
                <a:solidFill>
                  <a:srgbClr val="000000"/>
                </a:solidFill>
                <a:effectLst/>
                <a:latin typeface="Arial" pitchFamily="34"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en-GB" altLang="en-US" sz="1200" dirty="0">
              <a:solidFill>
                <a:srgbClr val="000000"/>
              </a:solidFill>
              <a:latin typeface="Arial" pitchFamily="34" charset="0"/>
              <a:cs typeface="Arial" pitchFamily="34" charset="0"/>
            </a:endParaRPr>
          </a:p>
          <a:p>
            <a:pPr algn="just" defTabSz="914400" fontAlgn="base">
              <a:spcBef>
                <a:spcPct val="0"/>
              </a:spcBef>
              <a:spcAft>
                <a:spcPct val="0"/>
              </a:spcAft>
            </a:pPr>
            <a:r>
              <a:rPr kumimoji="0" lang="en-GB" altLang="en-US" sz="1200" b="0" i="0" u="none" strike="noStrike" cap="none" normalizeH="0" baseline="0" dirty="0" smtClean="0">
                <a:ln>
                  <a:noFill/>
                </a:ln>
                <a:solidFill>
                  <a:srgbClr val="000000"/>
                </a:solidFill>
                <a:effectLst/>
                <a:latin typeface="Arial" pitchFamily="34" charset="0"/>
                <a:cs typeface="Arial" pitchFamily="34" charset="0"/>
              </a:rPr>
              <a:t>The closure of schools and the socially distancing of family members may result in low income families suddenly finding themselves in a position to fend for themselves, financially and emotionally.  Couple this with an increase in bills (due to more time being spent at home ) will add stresses and anxieties to an already boiling pot.  The immediate priority for our system is to ensure our most vulnerable families feel supported to seek help and advice where and when needed. </a:t>
            </a:r>
            <a:r>
              <a:rPr lang="en-GB" altLang="en-US" sz="1200" dirty="0">
                <a:solidFill>
                  <a:srgbClr val="000000"/>
                </a:solidFill>
                <a:latin typeface="Arial" pitchFamily="34" charset="0"/>
                <a:cs typeface="Arial" pitchFamily="34" charset="0"/>
              </a:rPr>
              <a:t>Children's emotional state and behaviours have been affected during the pandemic.  Targeted interventions for children with disabilities, children in crowded settings and known to the system as vulnerable should be </a:t>
            </a:r>
            <a:r>
              <a:rPr lang="en-GB" altLang="en-US" sz="1200" dirty="0" smtClean="0">
                <a:solidFill>
                  <a:srgbClr val="000000"/>
                </a:solidFill>
                <a:latin typeface="Arial" pitchFamily="34" charset="0"/>
                <a:cs typeface="Arial" pitchFamily="34" charset="0"/>
              </a:rPr>
              <a:t>our </a:t>
            </a:r>
            <a:r>
              <a:rPr lang="en-GB" altLang="en-US" sz="1200" dirty="0">
                <a:solidFill>
                  <a:srgbClr val="000000"/>
                </a:solidFill>
                <a:latin typeface="Arial" pitchFamily="34" charset="0"/>
                <a:cs typeface="Arial" pitchFamily="34" charset="0"/>
              </a:rPr>
              <a:t>initial </a:t>
            </a:r>
            <a:r>
              <a:rPr lang="en-GB" altLang="en-US" sz="1200" dirty="0" smtClean="0">
                <a:solidFill>
                  <a:srgbClr val="000000"/>
                </a:solidFill>
                <a:latin typeface="Arial" pitchFamily="34" charset="0"/>
                <a:cs typeface="Arial" pitchFamily="34" charset="0"/>
              </a:rPr>
              <a:t>priority.  </a:t>
            </a:r>
          </a:p>
          <a:p>
            <a:pPr algn="just" defTabSz="914400" fontAlgn="base">
              <a:spcBef>
                <a:spcPct val="0"/>
              </a:spcBef>
              <a:spcAft>
                <a:spcPct val="0"/>
              </a:spcAft>
            </a:pPr>
            <a:endParaRPr lang="en-GB" altLang="en-US" sz="1200" dirty="0">
              <a:solidFill>
                <a:srgbClr val="000000"/>
              </a:solidFill>
              <a:latin typeface="Arial" pitchFamily="34" charset="0"/>
              <a:cs typeface="Arial" pitchFamily="34" charset="0"/>
            </a:endParaRPr>
          </a:p>
          <a:p>
            <a:pPr marR="293688" lvl="0" algn="just" defTabSz="914400" fontAlgn="base">
              <a:spcBef>
                <a:spcPct val="0"/>
              </a:spcBef>
              <a:spcAft>
                <a:spcPct val="0"/>
              </a:spcAft>
            </a:pPr>
            <a:r>
              <a:rPr lang="en-GB" altLang="en-US" sz="1200" dirty="0">
                <a:solidFill>
                  <a:srgbClr val="000000"/>
                </a:solidFill>
                <a:latin typeface="Arial" pitchFamily="34" charset="0"/>
                <a:cs typeface="Arial" pitchFamily="34" charset="0"/>
              </a:rPr>
              <a:t>To enhance support at this time systems should be signposting </a:t>
            </a:r>
          </a:p>
          <a:p>
            <a:pPr marR="293688" lvl="0" algn="just" defTabSz="914400" fontAlgn="base">
              <a:spcBef>
                <a:spcPct val="0"/>
              </a:spcBef>
              <a:spcAft>
                <a:spcPct val="0"/>
              </a:spcAft>
            </a:pPr>
            <a:r>
              <a:rPr lang="en-GB" altLang="en-US" sz="1200" dirty="0">
                <a:solidFill>
                  <a:srgbClr val="000000"/>
                </a:solidFill>
                <a:latin typeface="Arial" pitchFamily="34" charset="0"/>
                <a:cs typeface="Arial" pitchFamily="34" charset="0"/>
              </a:rPr>
              <a:t>and guiding families to where they can receive virtual support . </a:t>
            </a:r>
            <a:r>
              <a:rPr lang="en-GB" altLang="en-US" sz="1200" dirty="0" smtClean="0">
                <a:solidFill>
                  <a:srgbClr val="000000"/>
                </a:solidFill>
                <a:latin typeface="Arial" pitchFamily="34" charset="0"/>
                <a:cs typeface="Arial" pitchFamily="34" charset="0"/>
              </a:rPr>
              <a:t>signposting </a:t>
            </a:r>
            <a:r>
              <a:rPr lang="en-GB" altLang="en-US" sz="1200" dirty="0">
                <a:solidFill>
                  <a:srgbClr val="000000"/>
                </a:solidFill>
                <a:latin typeface="Arial" pitchFamily="34" charset="0"/>
                <a:cs typeface="Arial" pitchFamily="34" charset="0"/>
              </a:rPr>
              <a:t>to websites of existing charities such as Relate, NSPCC, Care For The Family and Child Mind (are a few) of the charities offering excellent online support focussed on supporting families through the socio and mental impact of COVID-19. </a:t>
            </a:r>
            <a:endParaRPr lang="en-GB" altLang="en-US" sz="1200" dirty="0" smtClean="0">
              <a:solidFill>
                <a:srgbClr val="000000"/>
              </a:solidFill>
              <a:latin typeface="Arial" pitchFamily="34" charset="0"/>
              <a:cs typeface="Arial" pitchFamily="34" charset="0"/>
            </a:endParaRPr>
          </a:p>
          <a:p>
            <a:pPr marR="293688" lvl="0" algn="just" defTabSz="914400" fontAlgn="base">
              <a:spcBef>
                <a:spcPct val="0"/>
              </a:spcBef>
              <a:spcAft>
                <a:spcPct val="0"/>
              </a:spcAft>
            </a:pPr>
            <a:endParaRPr lang="en-GB" altLang="en-US" sz="1200" dirty="0">
              <a:solidFill>
                <a:srgbClr val="000000"/>
              </a:solidFill>
              <a:latin typeface="Arial" pitchFamily="34" charset="0"/>
              <a:cs typeface="Arial" pitchFamily="34" charset="0"/>
            </a:endParaRPr>
          </a:p>
          <a:p>
            <a:pPr marR="293688" algn="just" defTabSz="914400" fontAlgn="base">
              <a:spcBef>
                <a:spcPct val="0"/>
              </a:spcBef>
              <a:spcAft>
                <a:spcPct val="0"/>
              </a:spcAft>
            </a:pPr>
            <a:r>
              <a:rPr lang="en-GB" altLang="en-US" sz="1200" dirty="0">
                <a:solidFill>
                  <a:srgbClr val="000000"/>
                </a:solidFill>
                <a:latin typeface="Arial" pitchFamily="34" charset="0"/>
                <a:cs typeface="Arial" pitchFamily="34" charset="0"/>
              </a:rPr>
              <a:t>Where targeted support is needed, our local voluntary support groups are in the best position to reach out to our local families.  This support should be light touch, non-intrusive with the aim of offering guidance, support and a friendly ear to manage through difficult times.       </a:t>
            </a:r>
          </a:p>
          <a:p>
            <a:pPr marR="293688" lvl="0" algn="just" defTabSz="914400" fontAlgn="base">
              <a:spcBef>
                <a:spcPct val="0"/>
              </a:spcBef>
              <a:spcAft>
                <a:spcPct val="0"/>
              </a:spcAft>
            </a:pPr>
            <a:endParaRPr lang="en-GB" altLang="en-US" sz="1200" dirty="0">
              <a:solidFill>
                <a:srgbClr val="000000"/>
              </a:solidFill>
              <a:latin typeface="Arial" pitchFamily="34" charset="0"/>
              <a:cs typeface="Arial" pitchFamily="34" charset="0"/>
            </a:endParaRPr>
          </a:p>
          <a:p>
            <a:pPr marR="293688" lvl="0" algn="just" defTabSz="914400" fontAlgn="base">
              <a:spcBef>
                <a:spcPct val="0"/>
              </a:spcBef>
              <a:spcAft>
                <a:spcPct val="0"/>
              </a:spcAft>
            </a:pPr>
            <a:endParaRPr lang="en-GB" altLang="en-US" sz="1200" dirty="0">
              <a:solidFill>
                <a:srgbClr val="000000"/>
              </a:solidFill>
              <a:latin typeface="Arial" pitchFamily="34" charset="0"/>
              <a:cs typeface="Arial" pitchFamily="34" charset="0"/>
            </a:endParaRPr>
          </a:p>
          <a:p>
            <a:pPr algn="just" defTabSz="914400" fontAlgn="base">
              <a:spcBef>
                <a:spcPct val="0"/>
              </a:spcBef>
              <a:spcAft>
                <a:spcPct val="0"/>
              </a:spcAft>
            </a:pPr>
            <a:endParaRPr lang="en-GB" altLang="en-US" sz="1200" dirty="0" smtClean="0">
              <a:solidFill>
                <a:srgbClr val="000000"/>
              </a:solidFill>
              <a:latin typeface="Arial" pitchFamily="34" charset="0"/>
              <a:cs typeface="Arial" pitchFamily="34" charset="0"/>
            </a:endParaRPr>
          </a:p>
          <a:p>
            <a:pPr algn="just" defTabSz="914400" fontAlgn="base">
              <a:spcBef>
                <a:spcPct val="0"/>
              </a:spcBef>
              <a:spcAft>
                <a:spcPct val="0"/>
              </a:spcAft>
            </a:pPr>
            <a:endParaRPr kumimoji="0" lang="en-GB" altLang="en-US" sz="1200" b="0" i="0" u="none" strike="noStrike" cap="none" normalizeH="0" baseline="0" dirty="0">
              <a:ln>
                <a:noFill/>
              </a:ln>
              <a:solidFill>
                <a:srgbClr val="000000"/>
              </a:solidFill>
              <a:effectLst/>
              <a:latin typeface="Arial" pitchFamily="34" charset="0"/>
              <a:cs typeface="Arial" pitchFamily="34" charset="0"/>
            </a:endParaRPr>
          </a:p>
          <a:p>
            <a:pPr algn="just" defTabSz="914400" fontAlgn="base">
              <a:spcBef>
                <a:spcPct val="0"/>
              </a:spcBef>
              <a:spcAft>
                <a:spcPct val="0"/>
              </a:spcAft>
            </a:pPr>
            <a:endParaRPr lang="en-GB" altLang="en-US" sz="1200" dirty="0">
              <a:solidFill>
                <a:srgbClr val="000000"/>
              </a:solidFill>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GB" altLang="en-US" sz="1200" dirty="0">
              <a:solidFill>
                <a:srgbClr val="000000"/>
              </a:solidFill>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4"/>
          <p:cNvSpPr txBox="1">
            <a:spLocks noChangeArrowheads="1"/>
          </p:cNvSpPr>
          <p:nvPr/>
        </p:nvSpPr>
        <p:spPr bwMode="auto">
          <a:xfrm>
            <a:off x="408112" y="1178372"/>
            <a:ext cx="700087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rgbClr val="000000"/>
                </a:solidFill>
                <a:effectLst/>
                <a:latin typeface="Arial" pitchFamily="34" charset="0"/>
                <a:cs typeface="Arial" pitchFamily="34" charset="0"/>
              </a:rPr>
              <a:t>3.Families and their Infrastructure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6836" y="136104"/>
            <a:ext cx="5679673" cy="27150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1" name="Down Arrow 10"/>
          <p:cNvSpPr/>
          <p:nvPr/>
        </p:nvSpPr>
        <p:spPr>
          <a:xfrm rot="5400000">
            <a:off x="8777680" y="1376202"/>
            <a:ext cx="436620" cy="757932"/>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pic>
        <p:nvPicPr>
          <p:cNvPr id="1026" name="Picture 2" descr="image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873" y="8140567"/>
            <a:ext cx="4359813" cy="370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descr="image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4348" y="9065096"/>
            <a:ext cx="3635641" cy="26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image0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0739" y="6151919"/>
            <a:ext cx="3602676" cy="289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5539513" y="9222559"/>
            <a:ext cx="2216149" cy="261610"/>
          </a:xfrm>
          <a:prstGeom prst="rect">
            <a:avLst/>
          </a:prstGeom>
        </p:spPr>
        <p:txBody>
          <a:bodyPr wrap="square">
            <a:spAutoFit/>
          </a:bodyPr>
          <a:lstStyle/>
          <a:p>
            <a:r>
              <a:rPr lang="en-GB" sz="1100" dirty="0" smtClean="0"/>
              <a:t>Data source: eHealthscope</a:t>
            </a:r>
            <a:endParaRPr lang="en-GB" sz="1100" dirty="0"/>
          </a:p>
        </p:txBody>
      </p:sp>
      <p:sp>
        <p:nvSpPr>
          <p:cNvPr id="2" name="Rectangle 1"/>
          <p:cNvSpPr/>
          <p:nvPr/>
        </p:nvSpPr>
        <p:spPr>
          <a:xfrm>
            <a:off x="5249198" y="2872408"/>
            <a:ext cx="4125758" cy="3231654"/>
          </a:xfrm>
          <a:prstGeom prst="rect">
            <a:avLst/>
          </a:prstGeom>
        </p:spPr>
        <p:txBody>
          <a:bodyPr wrap="square">
            <a:spAutoFit/>
          </a:bodyPr>
          <a:lstStyle/>
          <a:p>
            <a:pPr marR="293688" algn="just" defTabSz="914400" fontAlgn="base">
              <a:spcBef>
                <a:spcPct val="0"/>
              </a:spcBef>
              <a:spcAft>
                <a:spcPct val="0"/>
              </a:spcAft>
            </a:pPr>
            <a:r>
              <a:rPr lang="en-GB" altLang="en-US" sz="1200" dirty="0" smtClean="0">
                <a:solidFill>
                  <a:srgbClr val="000000"/>
                </a:solidFill>
                <a:latin typeface="Arial" pitchFamily="34" charset="0"/>
                <a:cs typeface="Arial" pitchFamily="34" charset="0"/>
              </a:rPr>
              <a:t>Understanding </a:t>
            </a:r>
            <a:r>
              <a:rPr lang="en-GB" altLang="en-US" sz="1200" dirty="0">
                <a:solidFill>
                  <a:srgbClr val="000000"/>
                </a:solidFill>
                <a:latin typeface="Arial" pitchFamily="34" charset="0"/>
                <a:cs typeface="Arial" pitchFamily="34" charset="0"/>
              </a:rPr>
              <a:t>this cohort is paramount.  Guidance on how to access universal credit and other support packages should be communicated, and families encouraged to utilise financial charities who can offer support to help them manage during this period is a critical element.  Identifying those already in receipt of free school meals is a good indicator. The priority at this stage is to ensure that those vulnerable have economic stability.  The system will need to proactively monitor (with the support of local charities and volunteer groups) current and future demands for food banks.  Particularly among families with children.  Monitoring of whether this demand is increasing is a good indicator understand the impact of COVID-19 on our families, particularly in relation to financial inequalities and wellness. </a:t>
            </a:r>
          </a:p>
          <a:p>
            <a:pPr marR="293688" lvl="0" algn="just" defTabSz="914400" fontAlgn="base">
              <a:spcBef>
                <a:spcPct val="0"/>
              </a:spcBef>
              <a:spcAft>
                <a:spcPct val="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49506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r="72647" b="80116"/>
          <a:stretch/>
        </p:blipFill>
        <p:spPr bwMode="auto">
          <a:xfrm>
            <a:off x="213360" y="150507"/>
            <a:ext cx="2974261" cy="1310546"/>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t="84065" r="40421"/>
          <a:stretch/>
        </p:blipFill>
        <p:spPr bwMode="auto">
          <a:xfrm>
            <a:off x="0" y="11844606"/>
            <a:ext cx="9601200" cy="1158617"/>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450032" y="4024536"/>
            <a:ext cx="8640960" cy="3416320"/>
          </a:xfrm>
          <a:prstGeom prst="rect">
            <a:avLst/>
          </a:prstGeom>
        </p:spPr>
        <p:txBody>
          <a:bodyPr wrap="square">
            <a:spAutoFit/>
          </a:bodyPr>
          <a:lstStyle/>
          <a:p>
            <a:pPr lvl="0" defTabSz="914400" fontAlgn="base">
              <a:spcBef>
                <a:spcPct val="0"/>
              </a:spcBef>
              <a:spcAft>
                <a:spcPct val="0"/>
              </a:spcAft>
            </a:pPr>
            <a:r>
              <a:rPr kumimoji="0" lang="en-GB" altLang="en-US" b="0" i="0" u="none" strike="noStrike" cap="none" normalizeH="0" baseline="0" dirty="0" smtClean="0">
                <a:ln>
                  <a:noFill/>
                </a:ln>
                <a:solidFill>
                  <a:srgbClr val="000000"/>
                </a:solidFill>
                <a:effectLst/>
                <a:latin typeface="Arial" pitchFamily="34" charset="0"/>
                <a:cs typeface="Arial" pitchFamily="34" charset="0"/>
              </a:rPr>
              <a:t>3. Interventions to support families</a:t>
            </a:r>
          </a:p>
          <a:p>
            <a:pPr lvl="0" defTabSz="914400" fontAlgn="base">
              <a:spcBef>
                <a:spcPct val="0"/>
              </a:spcBef>
              <a:spcAft>
                <a:spcPct val="0"/>
              </a:spcAft>
            </a:pPr>
            <a:endParaRPr kumimoji="0" lang="en-GB" altLang="en-US" sz="1200" b="0" i="0" u="none" strike="noStrike" cap="none" normalizeH="0" baseline="0" dirty="0" smtClean="0">
              <a:ln>
                <a:noFill/>
              </a:ln>
              <a:solidFill>
                <a:srgbClr val="000000"/>
              </a:solidFill>
              <a:effectLst/>
              <a:latin typeface="Arial" pitchFamily="34" charset="0"/>
              <a:cs typeface="Arial" pitchFamily="34" charset="0"/>
            </a:endParaRPr>
          </a:p>
          <a:p>
            <a:pPr defTabSz="914400" fontAlgn="base">
              <a:spcBef>
                <a:spcPct val="0"/>
              </a:spcBef>
              <a:spcAft>
                <a:spcPct val="0"/>
              </a:spcAft>
            </a:pPr>
            <a:endParaRPr lang="en-GB" sz="2000" dirty="0">
              <a:solidFill>
                <a:srgbClr val="000000"/>
              </a:solidFill>
            </a:endParaRPr>
          </a:p>
          <a:p>
            <a:pPr defTabSz="914400" fontAlgn="base">
              <a:spcBef>
                <a:spcPct val="0"/>
              </a:spcBef>
              <a:spcAft>
                <a:spcPct val="0"/>
              </a:spcAft>
            </a:pPr>
            <a:endParaRPr lang="en-GB" sz="2000" dirty="0">
              <a:solidFill>
                <a:srgbClr val="000000"/>
              </a:solidFill>
            </a:endParaRPr>
          </a:p>
          <a:p>
            <a:pPr defTabSz="914400" fontAlgn="base">
              <a:spcBef>
                <a:spcPct val="0"/>
              </a:spcBef>
              <a:spcAft>
                <a:spcPct val="0"/>
              </a:spcAft>
            </a:pPr>
            <a:endParaRPr lang="en-GB" sz="2000" dirty="0">
              <a:solidFill>
                <a:srgbClr val="000000"/>
              </a:solidFill>
            </a:endParaRPr>
          </a:p>
          <a:p>
            <a:pPr defTabSz="914400" fontAlgn="base">
              <a:spcBef>
                <a:spcPct val="0"/>
              </a:spcBef>
              <a:spcAft>
                <a:spcPct val="0"/>
              </a:spcAft>
            </a:pPr>
            <a:endParaRPr lang="en-GB" sz="2000" dirty="0">
              <a:solidFill>
                <a:srgbClr val="000000"/>
              </a:solidFill>
            </a:endParaRPr>
          </a:p>
          <a:p>
            <a:pPr defTabSz="914400" fontAlgn="base">
              <a:spcBef>
                <a:spcPct val="0"/>
              </a:spcBef>
              <a:spcAft>
                <a:spcPct val="0"/>
              </a:spcAft>
            </a:pPr>
            <a:endParaRPr lang="en-GB" sz="2000" dirty="0">
              <a:solidFill>
                <a:srgbClr val="000000"/>
              </a:solidFill>
            </a:endParaRPr>
          </a:p>
          <a:p>
            <a:pPr defTabSz="914400" fontAlgn="base">
              <a:spcBef>
                <a:spcPct val="0"/>
              </a:spcBef>
              <a:spcAft>
                <a:spcPct val="0"/>
              </a:spcAft>
            </a:pPr>
            <a:endParaRPr lang="en-GB" sz="2000" dirty="0">
              <a:solidFill>
                <a:srgbClr val="000000"/>
              </a:solidFill>
            </a:endParaRPr>
          </a:p>
          <a:p>
            <a:pPr defTabSz="914400" fontAlgn="base">
              <a:spcBef>
                <a:spcPct val="0"/>
              </a:spcBef>
              <a:spcAft>
                <a:spcPct val="0"/>
              </a:spcAft>
            </a:pPr>
            <a:endParaRPr lang="en-GB" sz="2000" dirty="0">
              <a:solidFill>
                <a:srgbClr val="333333"/>
              </a:solidFill>
            </a:endParaRPr>
          </a:p>
          <a:p>
            <a:pPr defTabSz="914400" fontAlgn="base">
              <a:spcBef>
                <a:spcPct val="0"/>
              </a:spcBef>
              <a:spcAft>
                <a:spcPct val="0"/>
              </a:spcAft>
            </a:pPr>
            <a:endParaRPr lang="en-GB" sz="2000" dirty="0">
              <a:solidFill>
                <a:srgbClr val="333333"/>
              </a:solidFill>
            </a:endParaRPr>
          </a:p>
          <a:p>
            <a:pPr lvl="0" defTabSz="914400" fontAlgn="base">
              <a:spcBef>
                <a:spcPct val="0"/>
              </a:spcBef>
              <a:spcAft>
                <a:spcPct val="0"/>
              </a:spcAft>
            </a:pP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Content Placeholder 3"/>
          <p:cNvGraphicFramePr>
            <a:graphicFrameLocks noGrp="1" noChangeAspect="1"/>
          </p:cNvGraphicFramePr>
          <p:nvPr>
            <p:ph idx="1"/>
            <p:extLst>
              <p:ext uri="{D42A27DB-BD31-4B8C-83A1-F6EECF244321}">
                <p14:modId xmlns:p14="http://schemas.microsoft.com/office/powerpoint/2010/main" val="1612899992"/>
              </p:ext>
            </p:extLst>
          </p:nvPr>
        </p:nvGraphicFramePr>
        <p:xfrm>
          <a:off x="1" y="4600600"/>
          <a:ext cx="9265096" cy="5095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848018835"/>
              </p:ext>
            </p:extLst>
          </p:nvPr>
        </p:nvGraphicFramePr>
        <p:xfrm>
          <a:off x="480120" y="9713168"/>
          <a:ext cx="8640960" cy="2374385"/>
        </p:xfrm>
        <a:graphic>
          <a:graphicData uri="http://schemas.openxmlformats.org/drawingml/2006/table">
            <a:tbl>
              <a:tblPr firstRow="1" bandRow="1">
                <a:tableStyleId>{EB344D84-9AFB-497E-A393-DC336BA19D2E}</a:tableStyleId>
              </a:tblPr>
              <a:tblGrid>
                <a:gridCol w="4320480"/>
                <a:gridCol w="4320480"/>
              </a:tblGrid>
              <a:tr h="280377">
                <a:tc>
                  <a:txBody>
                    <a:bodyPr/>
                    <a:lstStyle/>
                    <a:p>
                      <a:r>
                        <a:rPr lang="en-GB" sz="1600" dirty="0" smtClean="0"/>
                        <a:t>Example</a:t>
                      </a:r>
                      <a:endParaRPr lang="en-GB" sz="1600" dirty="0"/>
                    </a:p>
                  </a:txBody>
                  <a:tcPr/>
                </a:tc>
                <a:tc>
                  <a:txBody>
                    <a:bodyPr/>
                    <a:lstStyle/>
                    <a:p>
                      <a:r>
                        <a:rPr lang="en-GB" sz="1600" dirty="0" smtClean="0"/>
                        <a:t>Evaluation</a:t>
                      </a:r>
                      <a:endParaRPr lang="en-GB" sz="1600" dirty="0"/>
                    </a:p>
                  </a:txBody>
                  <a:tcPr/>
                </a:tc>
              </a:tr>
              <a:tr h="2039105">
                <a:tc>
                  <a:txBody>
                    <a:bodyPr/>
                    <a:lstStyle/>
                    <a:p>
                      <a:pPr marL="0" indent="0">
                        <a:buFont typeface="Arial" panose="020B0604020202020204" pitchFamily="34" charset="0"/>
                        <a:buNone/>
                      </a:pPr>
                      <a:endParaRPr lang="en-GB" sz="1100" u="none" dirty="0" smtClean="0">
                        <a:solidFill>
                          <a:schemeClr val="tx1"/>
                        </a:solidFill>
                        <a:latin typeface="Arial" panose="020B0604020202020204" pitchFamily="34" charset="0"/>
                        <a:cs typeface="Arial" panose="020B0604020202020204" pitchFamily="34" charset="0"/>
                        <a:hlinkClick r:id="rId8"/>
                      </a:endParaRPr>
                    </a:p>
                    <a:p>
                      <a:pPr marL="0" marR="0" indent="0" algn="l" defTabSz="1221913"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aseline="0" dirty="0" smtClean="0"/>
                        <a:t>Increased equitable access to local children and families</a:t>
                      </a:r>
                    </a:p>
                    <a:p>
                      <a:pPr marL="0" marR="0" indent="0" algn="l" defTabSz="1221913"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aseline="0" dirty="0" smtClean="0"/>
                        <a:t>support services, Small Steps, </a:t>
                      </a:r>
                      <a:r>
                        <a:rPr lang="en-GB" sz="1100" baseline="0" dirty="0" err="1" smtClean="0"/>
                        <a:t>Kooth</a:t>
                      </a:r>
                      <a:r>
                        <a:rPr lang="en-GB" sz="1100" baseline="0" dirty="0" smtClean="0"/>
                        <a:t>, Mustard Seed, Base 51 </a:t>
                      </a:r>
                      <a:r>
                        <a:rPr lang="en-GB" sz="1100" baseline="0" dirty="0" err="1" smtClean="0"/>
                        <a:t>etc</a:t>
                      </a:r>
                      <a:endParaRPr lang="en-GB" sz="1100" u="none" dirty="0" smtClean="0">
                        <a:solidFill>
                          <a:schemeClr val="tx1"/>
                        </a:solidFill>
                        <a:latin typeface="Arial" panose="020B0604020202020204" pitchFamily="34" charset="0"/>
                        <a:cs typeface="Arial" panose="020B0604020202020204" pitchFamily="34" charset="0"/>
                        <a:hlinkClick r:id="rId8"/>
                      </a:endParaRPr>
                    </a:p>
                    <a:p>
                      <a:pPr marL="171450" indent="-171450">
                        <a:buFont typeface="Arial" panose="020B0604020202020204" pitchFamily="34" charset="0"/>
                        <a:buChar char="•"/>
                      </a:pPr>
                      <a:r>
                        <a:rPr lang="en-GB" sz="1100" dirty="0" smtClean="0">
                          <a:solidFill>
                            <a:schemeClr val="tx1"/>
                          </a:solidFill>
                          <a:latin typeface="Arial" panose="020B0604020202020204" pitchFamily="34" charset="0"/>
                          <a:cs typeface="Arial" panose="020B0604020202020204" pitchFamily="34" charset="0"/>
                          <a:hlinkClick r:id="rId8"/>
                        </a:rPr>
                        <a:t>https://www.relate.org.uk/</a:t>
                      </a:r>
                      <a:endParaRPr lang="en-GB" sz="1100" dirty="0" smtClean="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smtClean="0">
                          <a:solidFill>
                            <a:schemeClr val="tx1"/>
                          </a:solidFill>
                          <a:latin typeface="Arial" panose="020B0604020202020204" pitchFamily="34" charset="0"/>
                          <a:cs typeface="Arial" panose="020B0604020202020204" pitchFamily="34" charset="0"/>
                          <a:hlinkClick r:id="rId9"/>
                        </a:rPr>
                        <a:t>https://www.nspcc.org.uk/</a:t>
                      </a:r>
                      <a:endParaRPr lang="en-GB" sz="1100" dirty="0" smtClean="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smtClean="0">
                          <a:solidFill>
                            <a:schemeClr val="tx1"/>
                          </a:solidFill>
                          <a:latin typeface="Arial" panose="020B0604020202020204" pitchFamily="34" charset="0"/>
                          <a:cs typeface="Arial" panose="020B0604020202020204" pitchFamily="34" charset="0"/>
                          <a:hlinkClick r:id="rId10"/>
                        </a:rPr>
                        <a:t>https://www.careforthefamily.org.uk/</a:t>
                      </a:r>
                      <a:endParaRPr lang="en-GB" sz="1100" dirty="0" smtClean="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smtClean="0">
                          <a:solidFill>
                            <a:schemeClr val="tx1"/>
                          </a:solidFill>
                          <a:latin typeface="Arial" panose="020B0604020202020204" pitchFamily="34" charset="0"/>
                          <a:cs typeface="Arial" panose="020B0604020202020204" pitchFamily="34" charset="0"/>
                          <a:hlinkClick r:id="rId11"/>
                        </a:rPr>
                        <a:t>https://childmind.org/</a:t>
                      </a:r>
                      <a:endParaRPr lang="en-GB" sz="1100" dirty="0" smtClean="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smtClean="0">
                          <a:solidFill>
                            <a:schemeClr val="tx1"/>
                          </a:solidFill>
                          <a:latin typeface="Arial" panose="020B0604020202020204" pitchFamily="34" charset="0"/>
                          <a:cs typeface="Arial" panose="020B0604020202020204" pitchFamily="34" charset="0"/>
                          <a:hlinkClick r:id="rId12"/>
                        </a:rPr>
                        <a:t>https://www.cafcass.gov.uk/</a:t>
                      </a:r>
                      <a:endParaRPr lang="en-GB" sz="1100" dirty="0" smtClean="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smtClean="0">
                          <a:solidFill>
                            <a:schemeClr val="tx1"/>
                          </a:solidFill>
                          <a:latin typeface="Arial" panose="020B0604020202020204" pitchFamily="34" charset="0"/>
                          <a:cs typeface="Arial" panose="020B0604020202020204" pitchFamily="34" charset="0"/>
                          <a:hlinkClick r:id="rId13"/>
                        </a:rPr>
                        <a:t>https://www.nottinghamshirehealthcare.nhs.uk/</a:t>
                      </a:r>
                      <a:endParaRPr lang="en-GB" sz="1100" dirty="0" smtClean="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smtClean="0">
                          <a:solidFill>
                            <a:schemeClr val="tx1"/>
                          </a:solidFill>
                          <a:latin typeface="Arial" panose="020B0604020202020204" pitchFamily="34" charset="0"/>
                          <a:cs typeface="Arial" panose="020B0604020202020204" pitchFamily="34" charset="0"/>
                          <a:hlinkClick r:id="rId14"/>
                        </a:rPr>
                        <a:t>https://www.nottshelpyourself.org.uk/</a:t>
                      </a:r>
                      <a:endParaRPr lang="en-GB" sz="1100" dirty="0" smtClean="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smtClean="0">
                          <a:solidFill>
                            <a:schemeClr val="tx1"/>
                          </a:solidFill>
                          <a:latin typeface="Arial" panose="020B0604020202020204" pitchFamily="34" charset="0"/>
                          <a:cs typeface="Arial" panose="020B0604020202020204" pitchFamily="34" charset="0"/>
                          <a:hlinkClick r:id="rId15"/>
                        </a:rPr>
                        <a:t>https://www.base51.org</a:t>
                      </a:r>
                      <a:endParaRPr lang="en-GB" sz="1100" dirty="0"/>
                    </a:p>
                  </a:txBody>
                  <a:tcPr/>
                </a:tc>
                <a:tc>
                  <a:txBody>
                    <a:bodyPr/>
                    <a:lstStyle/>
                    <a:p>
                      <a:pPr marL="171450" indent="-171450">
                        <a:buFont typeface="Arial" panose="020B0604020202020204" pitchFamily="34" charset="0"/>
                        <a:buChar char="•"/>
                      </a:pPr>
                      <a:r>
                        <a:rPr lang="en-GB" sz="1100" baseline="0" dirty="0" smtClean="0"/>
                        <a:t>Monitor activity within voluntary sector organisations. </a:t>
                      </a:r>
                    </a:p>
                    <a:p>
                      <a:pPr marL="171450" indent="-171450">
                        <a:buFont typeface="Arial" panose="020B0604020202020204" pitchFamily="34" charset="0"/>
                        <a:buChar char="•"/>
                      </a:pPr>
                      <a:r>
                        <a:rPr lang="en-GB" sz="1100" baseline="0" dirty="0" smtClean="0"/>
                        <a:t>No of leaflets share with and requested by community groups. </a:t>
                      </a:r>
                      <a:endParaRPr lang="en-GB" sz="1100" dirty="0" smtClean="0"/>
                    </a:p>
                    <a:p>
                      <a:pPr marL="171450" indent="-171450">
                        <a:buFont typeface="Arial" panose="020B0604020202020204" pitchFamily="34" charset="0"/>
                        <a:buChar char="•"/>
                      </a:pPr>
                      <a:r>
                        <a:rPr lang="en-GB" sz="1100" dirty="0" smtClean="0"/>
                        <a:t>No of</a:t>
                      </a:r>
                      <a:r>
                        <a:rPr lang="en-GB" sz="1100" baseline="0" dirty="0" smtClean="0"/>
                        <a:t> calls to NSPCC</a:t>
                      </a:r>
                    </a:p>
                    <a:p>
                      <a:pPr marL="171450" indent="-171450">
                        <a:buFont typeface="Arial" panose="020B0604020202020204" pitchFamily="34" charset="0"/>
                        <a:buChar char="•"/>
                      </a:pPr>
                      <a:r>
                        <a:rPr lang="en-GB" sz="1100" baseline="0" dirty="0" smtClean="0"/>
                        <a:t>No of calls to Multi-Agency Safeguarding Hubs</a:t>
                      </a:r>
                    </a:p>
                    <a:p>
                      <a:pPr marL="171450" indent="-171450">
                        <a:buFont typeface="Arial" panose="020B0604020202020204" pitchFamily="34" charset="0"/>
                        <a:buChar char="•"/>
                      </a:pPr>
                      <a:r>
                        <a:rPr lang="en-GB" sz="1100" baseline="0" dirty="0" smtClean="0"/>
                        <a:t>No of referrals in to domestic abuse services</a:t>
                      </a:r>
                    </a:p>
                    <a:p>
                      <a:pPr marL="171450" indent="-171450">
                        <a:buFont typeface="Arial" panose="020B0604020202020204" pitchFamily="34" charset="0"/>
                        <a:buChar char="•"/>
                      </a:pPr>
                      <a:r>
                        <a:rPr lang="en-GB" sz="1100" baseline="0" dirty="0" smtClean="0"/>
                        <a:t>Increase in update of community support</a:t>
                      </a:r>
                    </a:p>
                    <a:p>
                      <a:pPr marL="171450" indent="-171450">
                        <a:buFont typeface="Arial" panose="020B0604020202020204" pitchFamily="34" charset="0"/>
                        <a:buChar char="•"/>
                      </a:pPr>
                      <a:r>
                        <a:rPr lang="en-GB" sz="1100" baseline="0" dirty="0" smtClean="0"/>
                        <a:t>No using food banks</a:t>
                      </a:r>
                    </a:p>
                    <a:p>
                      <a:pPr marL="171450" indent="-171450">
                        <a:buFont typeface="Arial" panose="020B0604020202020204" pitchFamily="34" charset="0"/>
                        <a:buChar char="•"/>
                      </a:pPr>
                      <a:r>
                        <a:rPr lang="en-GB" sz="1100" baseline="0" dirty="0" smtClean="0"/>
                        <a:t>Google mobility App</a:t>
                      </a:r>
                      <a:endParaRPr lang="en-GB" sz="1100" dirty="0"/>
                    </a:p>
                  </a:txBody>
                  <a:tcPr/>
                </a:tc>
              </a:tr>
            </a:tbl>
          </a:graphicData>
        </a:graphic>
      </p:graphicFrame>
      <p:sp>
        <p:nvSpPr>
          <p:cNvPr id="8" name="Rectangle 7"/>
          <p:cNvSpPr/>
          <p:nvPr/>
        </p:nvSpPr>
        <p:spPr>
          <a:xfrm>
            <a:off x="552128" y="1504256"/>
            <a:ext cx="5400600" cy="2492990"/>
          </a:xfrm>
          <a:prstGeom prst="rect">
            <a:avLst/>
          </a:prstGeom>
          <a:solidFill>
            <a:schemeClr val="accent1">
              <a:lumMod val="40000"/>
              <a:lumOff val="60000"/>
            </a:schemeClr>
          </a:solidFill>
        </p:spPr>
        <p:txBody>
          <a:bodyPr wrap="square">
            <a:spAutoFit/>
          </a:bodyPr>
          <a:lstStyle/>
          <a:p>
            <a:pPr defTabSz="914400" fontAlgn="base">
              <a:spcBef>
                <a:spcPct val="0"/>
              </a:spcBef>
              <a:spcAft>
                <a:spcPct val="0"/>
              </a:spcAft>
            </a:pPr>
            <a:r>
              <a:rPr lang="en-GB" sz="1200" b="1" i="1" dirty="0">
                <a:solidFill>
                  <a:srgbClr val="000000"/>
                </a:solidFill>
                <a:cs typeface="Arial" pitchFamily="34" charset="0"/>
              </a:rPr>
              <a:t>Nottingham/Nottinghamshire –  1.1m population the following has been identified:</a:t>
            </a:r>
          </a:p>
          <a:p>
            <a:r>
              <a:rPr lang="en-GB" sz="1200" dirty="0" smtClean="0">
                <a:solidFill>
                  <a:srgbClr val="000000"/>
                </a:solidFill>
                <a:latin typeface="Arial" pitchFamily="34" charset="0"/>
                <a:cs typeface="Arial" pitchFamily="34" charset="0"/>
              </a:rPr>
              <a:t> </a:t>
            </a:r>
            <a:endParaRPr lang="en-GB" sz="1200" dirty="0">
              <a:solidFill>
                <a:srgbClr val="000000"/>
              </a:solidFill>
              <a:latin typeface="Arial" pitchFamily="34" charset="0"/>
              <a:cs typeface="Arial" pitchFamily="34" charset="0"/>
            </a:endParaRPr>
          </a:p>
          <a:p>
            <a:pPr marL="171450" indent="-171450" defTabSz="914400" fontAlgn="base">
              <a:spcBef>
                <a:spcPct val="0"/>
              </a:spcBef>
              <a:spcAft>
                <a:spcPct val="0"/>
              </a:spcAft>
              <a:buFont typeface="Arial" panose="020B0604020202020204" pitchFamily="34" charset="0"/>
              <a:buChar char="•"/>
            </a:pPr>
            <a:r>
              <a:rPr lang="en-GB" sz="1200" b="1" i="1" dirty="0">
                <a:solidFill>
                  <a:srgbClr val="000000"/>
                </a:solidFill>
                <a:latin typeface="+mj-lt"/>
                <a:cs typeface="Arial" pitchFamily="34" charset="0"/>
              </a:rPr>
              <a:t>Primary free school meals  6475 Nottingham (23%), 8,159 Nott's (11%)</a:t>
            </a:r>
          </a:p>
          <a:p>
            <a:pPr marL="171450" indent="-171450" defTabSz="914400" fontAlgn="base">
              <a:spcBef>
                <a:spcPct val="0"/>
              </a:spcBef>
              <a:spcAft>
                <a:spcPct val="0"/>
              </a:spcAft>
              <a:buFont typeface="Arial" panose="020B0604020202020204" pitchFamily="34" charset="0"/>
              <a:buChar char="•"/>
            </a:pPr>
            <a:r>
              <a:rPr lang="en-GB" sz="1200" b="1" i="1" dirty="0">
                <a:solidFill>
                  <a:srgbClr val="000000"/>
                </a:solidFill>
                <a:latin typeface="+mj-lt"/>
                <a:cs typeface="Arial" pitchFamily="34" charset="0"/>
              </a:rPr>
              <a:t>Secondary free school meals 3,743 Nottingham (23%), 5,163 Nott's (11%)</a:t>
            </a:r>
          </a:p>
          <a:p>
            <a:pPr marL="171450" indent="-171450" defTabSz="914400" fontAlgn="base">
              <a:spcBef>
                <a:spcPct val="0"/>
              </a:spcBef>
              <a:spcAft>
                <a:spcPct val="0"/>
              </a:spcAft>
              <a:buFont typeface="Arial" panose="020B0604020202020204" pitchFamily="34" charset="0"/>
              <a:buChar char="•"/>
            </a:pPr>
            <a:r>
              <a:rPr lang="en-GB" sz="1200" b="1" i="1" dirty="0">
                <a:solidFill>
                  <a:srgbClr val="000000"/>
                </a:solidFill>
                <a:latin typeface="+mj-lt"/>
                <a:cs typeface="Arial" pitchFamily="34" charset="0"/>
              </a:rPr>
              <a:t>71,570 primary school kids in Nott's, 28,778 in Nottingham.  Total 100,348</a:t>
            </a:r>
          </a:p>
          <a:p>
            <a:pPr marL="171450" indent="-171450" defTabSz="914400" fontAlgn="base">
              <a:spcBef>
                <a:spcPct val="0"/>
              </a:spcBef>
              <a:spcAft>
                <a:spcPct val="0"/>
              </a:spcAft>
              <a:buFont typeface="Arial" panose="020B0604020202020204" pitchFamily="34" charset="0"/>
              <a:buChar char="•"/>
            </a:pPr>
            <a:r>
              <a:rPr lang="en-GB" sz="1200" b="1" i="1" dirty="0">
                <a:solidFill>
                  <a:srgbClr val="000000"/>
                </a:solidFill>
                <a:latin typeface="+mj-lt"/>
                <a:cs typeface="Arial" pitchFamily="34" charset="0"/>
              </a:rPr>
              <a:t>47,806 secondary school kids in Nott's, 16,274 in Nottingham.  Total 64,080</a:t>
            </a:r>
          </a:p>
          <a:p>
            <a:pPr marL="171450" indent="-171450" defTabSz="914400" fontAlgn="base">
              <a:spcBef>
                <a:spcPct val="0"/>
              </a:spcBef>
              <a:spcAft>
                <a:spcPct val="0"/>
              </a:spcAft>
              <a:buFont typeface="Arial" panose="020B0604020202020204" pitchFamily="34" charset="0"/>
              <a:buChar char="•"/>
            </a:pPr>
            <a:r>
              <a:rPr lang="en-GB" sz="1200" b="1" i="1" dirty="0">
                <a:solidFill>
                  <a:srgbClr val="000000"/>
                </a:solidFill>
                <a:latin typeface="+mj-lt"/>
                <a:cs typeface="Arial" pitchFamily="34" charset="0"/>
              </a:rPr>
              <a:t>Total 119,376 Nott's (13-14% pop) of , 45,052 Nottingham (12-13% of pop)</a:t>
            </a:r>
          </a:p>
          <a:p>
            <a:pPr marL="171450" indent="-171450" defTabSz="914400" fontAlgn="base">
              <a:spcBef>
                <a:spcPct val="0"/>
              </a:spcBef>
              <a:spcAft>
                <a:spcPct val="0"/>
              </a:spcAft>
              <a:buFont typeface="Arial" panose="020B0604020202020204" pitchFamily="34" charset="0"/>
              <a:buChar char="•"/>
            </a:pPr>
            <a:r>
              <a:rPr lang="en-GB" sz="1200" b="1" i="1" dirty="0">
                <a:solidFill>
                  <a:srgbClr val="000000"/>
                </a:solidFill>
                <a:latin typeface="+mj-lt"/>
                <a:cs typeface="Arial" pitchFamily="34" charset="0"/>
              </a:rPr>
              <a:t>10,055 vulnerable (moderate risk of COVID-19) under 15s, 1,185 shielded</a:t>
            </a:r>
          </a:p>
          <a:p>
            <a:pPr marL="171450" indent="-171450" defTabSz="914400" fontAlgn="base">
              <a:spcBef>
                <a:spcPct val="0"/>
              </a:spcBef>
              <a:spcAft>
                <a:spcPct val="0"/>
              </a:spcAft>
              <a:buFont typeface="Arial" panose="020B0604020202020204" pitchFamily="34" charset="0"/>
              <a:buChar char="•"/>
            </a:pPr>
            <a:r>
              <a:rPr lang="en-GB" sz="1200" b="1" i="1" dirty="0">
                <a:solidFill>
                  <a:srgbClr val="000000"/>
                </a:solidFill>
                <a:latin typeface="+mj-lt"/>
                <a:cs typeface="Arial" pitchFamily="34" charset="0"/>
              </a:rPr>
              <a:t>900 under 19s with learning disability</a:t>
            </a:r>
          </a:p>
          <a:p>
            <a:pPr marL="171450" indent="-171450" defTabSz="914400" fontAlgn="base">
              <a:spcBef>
                <a:spcPct val="0"/>
              </a:spcBef>
              <a:spcAft>
                <a:spcPct val="0"/>
              </a:spcAft>
              <a:buFont typeface="Arial" panose="020B0604020202020204" pitchFamily="34" charset="0"/>
              <a:buChar char="•"/>
            </a:pPr>
            <a:r>
              <a:rPr lang="en-GB" sz="1200" b="1" i="1" dirty="0">
                <a:solidFill>
                  <a:srgbClr val="000000"/>
                </a:solidFill>
                <a:latin typeface="+mj-lt"/>
                <a:cs typeface="Arial" pitchFamily="34" charset="0"/>
              </a:rPr>
              <a:t>7,800 under 19s with ASD</a:t>
            </a:r>
          </a:p>
          <a:p>
            <a:pPr marL="171450" indent="-171450" defTabSz="914400" fontAlgn="base">
              <a:spcBef>
                <a:spcPct val="0"/>
              </a:spcBef>
              <a:spcAft>
                <a:spcPct val="0"/>
              </a:spcAft>
              <a:buFont typeface="Arial" panose="020B0604020202020204" pitchFamily="34" charset="0"/>
              <a:buChar char="•"/>
            </a:pPr>
            <a:r>
              <a:rPr lang="en-GB" sz="1200" b="1" i="1" dirty="0">
                <a:solidFill>
                  <a:srgbClr val="000000"/>
                </a:solidFill>
                <a:latin typeface="+mj-lt"/>
                <a:cs typeface="Arial" pitchFamily="34" charset="0"/>
              </a:rPr>
              <a:t>1,940 under 19s with depression</a:t>
            </a:r>
          </a:p>
          <a:p>
            <a:pPr marL="171450" indent="-171450" defTabSz="914400" fontAlgn="base">
              <a:spcBef>
                <a:spcPct val="0"/>
              </a:spcBef>
              <a:spcAft>
                <a:spcPct val="0"/>
              </a:spcAft>
              <a:buFont typeface="Arial" panose="020B0604020202020204" pitchFamily="34" charset="0"/>
              <a:buChar char="•"/>
            </a:pPr>
            <a:r>
              <a:rPr lang="en-GB" sz="1200" b="1" i="1" dirty="0">
                <a:solidFill>
                  <a:srgbClr val="000000"/>
                </a:solidFill>
                <a:latin typeface="+mj-lt"/>
                <a:cs typeface="Arial" pitchFamily="34" charset="0"/>
              </a:rPr>
              <a:t>815 under 19s with a carer</a:t>
            </a:r>
          </a:p>
        </p:txBody>
      </p:sp>
      <p:pic>
        <p:nvPicPr>
          <p:cNvPr id="9"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273698" y="1474768"/>
            <a:ext cx="2817294" cy="3197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0" name="Text Box 4"/>
          <p:cNvSpPr txBox="1">
            <a:spLocks noChangeArrowheads="1"/>
          </p:cNvSpPr>
          <p:nvPr/>
        </p:nvSpPr>
        <p:spPr bwMode="auto">
          <a:xfrm>
            <a:off x="552128" y="991153"/>
            <a:ext cx="700087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rgbClr val="000000"/>
                </a:solidFill>
                <a:effectLst/>
                <a:latin typeface="Arial" pitchFamily="34" charset="0"/>
                <a:cs typeface="Arial" pitchFamily="34" charset="0"/>
              </a:rPr>
              <a:t>3.Families and their Infrastructure </a:t>
            </a:r>
            <a:r>
              <a:rPr kumimoji="0" lang="en-GB" altLang="en-US" sz="2000" b="0" i="0" u="none" strike="noStrike" cap="none" normalizeH="0" baseline="0" dirty="0" err="1" smtClean="0">
                <a:ln>
                  <a:noFill/>
                </a:ln>
                <a:solidFill>
                  <a:srgbClr val="000000"/>
                </a:solidFill>
                <a:effectLst/>
                <a:latin typeface="Arial" pitchFamily="34" charset="0"/>
                <a:cs typeface="Arial" pitchFamily="34" charset="0"/>
              </a:rPr>
              <a:t>Cont</a:t>
            </a:r>
            <a:r>
              <a:rPr kumimoji="0" lang="en-GB" altLang="en-US" sz="20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879205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t="84065" r="40421"/>
          <a:stretch/>
        </p:blipFill>
        <p:spPr bwMode="auto">
          <a:xfrm>
            <a:off x="0" y="11844606"/>
            <a:ext cx="9601200" cy="1158617"/>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r="72647" b="80116"/>
          <a:stretch/>
        </p:blipFill>
        <p:spPr bwMode="auto">
          <a:xfrm>
            <a:off x="213360" y="150507"/>
            <a:ext cx="2974261" cy="1310546"/>
          </a:xfrm>
          <a:prstGeom prst="rect">
            <a:avLst/>
          </a:prstGeom>
          <a:ln>
            <a:noFill/>
          </a:ln>
          <a:extLst>
            <a:ext uri="{53640926-AAD7-44D8-BBD7-CCE9431645EC}">
              <a14:shadowObscured xmlns:a14="http://schemas.microsoft.com/office/drawing/2010/main"/>
            </a:ext>
          </a:extLst>
        </p:spPr>
      </p:pic>
      <p:sp>
        <p:nvSpPr>
          <p:cNvPr id="7" name="Text Box 3"/>
          <p:cNvSpPr txBox="1">
            <a:spLocks noChangeArrowheads="1"/>
          </p:cNvSpPr>
          <p:nvPr/>
        </p:nvSpPr>
        <p:spPr bwMode="auto">
          <a:xfrm>
            <a:off x="408112" y="1000200"/>
            <a:ext cx="6829425" cy="63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rgbClr val="000000"/>
                </a:solidFill>
                <a:effectLst/>
                <a:latin typeface="Arial" pitchFamily="34" charset="0"/>
                <a:cs typeface="Arial" pitchFamily="34" charset="0"/>
              </a:rPr>
              <a:t>4.  Bereavement</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552128" y="1375911"/>
            <a:ext cx="4608512" cy="6186309"/>
          </a:xfrm>
          <a:prstGeom prst="rect">
            <a:avLst/>
          </a:prstGeom>
        </p:spPr>
        <p:txBody>
          <a:bodyPr wrap="square">
            <a:spAutoFit/>
          </a:bodyPr>
          <a:lstStyle/>
          <a:p>
            <a:pPr algn="just"/>
            <a:r>
              <a:rPr lang="en-GB" sz="1200" dirty="0">
                <a:latin typeface="Arial" panose="020B0604020202020204" pitchFamily="34" charset="0"/>
                <a:cs typeface="Arial" panose="020B0604020202020204" pitchFamily="34" charset="0"/>
              </a:rPr>
              <a:t>The death of a loved </a:t>
            </a:r>
            <a:r>
              <a:rPr lang="en-GB" sz="1200" dirty="0" smtClean="0">
                <a:latin typeface="Arial" panose="020B0604020202020204" pitchFamily="34" charset="0"/>
                <a:cs typeface="Arial" panose="020B0604020202020204" pitchFamily="34" charset="0"/>
              </a:rPr>
              <a:t>is one of the most difficult </a:t>
            </a:r>
            <a:r>
              <a:rPr lang="en-GB" sz="1200" dirty="0">
                <a:latin typeface="Arial" panose="020B0604020202020204" pitchFamily="34" charset="0"/>
                <a:cs typeface="Arial" panose="020B0604020202020204" pitchFamily="34" charset="0"/>
              </a:rPr>
              <a:t>emotional </a:t>
            </a:r>
            <a:r>
              <a:rPr lang="en-GB" sz="1200" dirty="0" smtClean="0">
                <a:latin typeface="Arial" panose="020B0604020202020204" pitchFamily="34" charset="0"/>
                <a:cs typeface="Arial" panose="020B0604020202020204" pitchFamily="34" charset="0"/>
              </a:rPr>
              <a:t>experiences an individual has to suffer.  The </a:t>
            </a:r>
            <a:r>
              <a:rPr lang="en-GB" sz="1200" dirty="0">
                <a:latin typeface="Arial" panose="020B0604020202020204" pitchFamily="34" charset="0"/>
                <a:cs typeface="Arial" panose="020B0604020202020204" pitchFamily="34" charset="0"/>
              </a:rPr>
              <a:t>pain and </a:t>
            </a:r>
            <a:r>
              <a:rPr lang="en-GB" sz="1200" dirty="0" smtClean="0">
                <a:latin typeface="Arial" panose="020B0604020202020204" pitchFamily="34" charset="0"/>
                <a:cs typeface="Arial" panose="020B0604020202020204" pitchFamily="34" charset="0"/>
              </a:rPr>
              <a:t>grief can feel debilitating and often overwhelming.   Grief is not just one feeling.  It is a multitude of emotions and reactions  which affect how we think and behave and continues long after the passing which triggered it. Being </a:t>
            </a:r>
            <a:r>
              <a:rPr lang="en-GB" sz="1200" dirty="0">
                <a:latin typeface="Arial" panose="020B0604020202020204" pitchFamily="34" charset="0"/>
                <a:cs typeface="Arial" panose="020B0604020202020204" pitchFamily="34" charset="0"/>
              </a:rPr>
              <a:t>bereaved can be an extremely lonely time. Talking with friends and family can be one of the most helpful ways to cope after someone close to us dies. One of the particular challenges of loss during the </a:t>
            </a:r>
            <a:r>
              <a:rPr lang="en-GB" sz="1200" dirty="0" smtClean="0">
                <a:latin typeface="Arial" panose="020B0604020202020204" pitchFamily="34" charset="0"/>
                <a:cs typeface="Arial" panose="020B0604020202020204" pitchFamily="34" charset="0"/>
              </a:rPr>
              <a:t>COVID-19 </a:t>
            </a:r>
            <a:r>
              <a:rPr lang="en-GB" sz="1200" dirty="0">
                <a:latin typeface="Arial" panose="020B0604020202020204" pitchFamily="34" charset="0"/>
                <a:cs typeface="Arial" panose="020B0604020202020204" pitchFamily="34" charset="0"/>
              </a:rPr>
              <a:t>pandemic is that increasing numbers of people and households are being told to self-isolate or socially distance from friends and </a:t>
            </a:r>
            <a:r>
              <a:rPr lang="en-GB" sz="1200" dirty="0" smtClean="0">
                <a:latin typeface="Arial" panose="020B0604020202020204" pitchFamily="34" charset="0"/>
                <a:cs typeface="Arial" panose="020B0604020202020204" pitchFamily="34" charset="0"/>
              </a:rPr>
              <a:t>family.  </a:t>
            </a:r>
            <a:endParaRPr lang="en-GB" sz="1200" dirty="0">
              <a:latin typeface="Arial" panose="020B0604020202020204" pitchFamily="34" charset="0"/>
              <a:cs typeface="Arial" panose="020B0604020202020204" pitchFamily="34" charset="0"/>
            </a:endParaRPr>
          </a:p>
          <a:p>
            <a:pPr algn="just"/>
            <a:r>
              <a:rPr lang="en-GB" sz="1200" dirty="0" smtClean="0">
                <a:latin typeface="Arial" panose="020B0604020202020204" pitchFamily="34" charset="0"/>
                <a:cs typeface="Arial" panose="020B0604020202020204" pitchFamily="34" charset="0"/>
              </a:rPr>
              <a:t>Bereavement</a:t>
            </a:r>
            <a:r>
              <a:rPr lang="en-GB" sz="1200" dirty="0">
                <a:latin typeface="Arial" panose="020B0604020202020204" pitchFamily="34" charset="0"/>
                <a:cs typeface="Arial" panose="020B0604020202020204" pitchFamily="34" charset="0"/>
              </a:rPr>
              <a:t>, is often difficult under any situation, </a:t>
            </a:r>
            <a:r>
              <a:rPr lang="en-GB" sz="1200" dirty="0" smtClean="0">
                <a:latin typeface="Arial" panose="020B0604020202020204" pitchFamily="34" charset="0"/>
                <a:cs typeface="Arial" panose="020B0604020202020204" pitchFamily="34" charset="0"/>
              </a:rPr>
              <a:t>however COVID-19 will exacerbate these emotions.  </a:t>
            </a:r>
          </a:p>
          <a:p>
            <a:pPr algn="just"/>
            <a:endParaRPr lang="en-GB" sz="1200" dirty="0">
              <a:latin typeface="Arial" panose="020B0604020202020204" pitchFamily="34" charset="0"/>
              <a:cs typeface="Arial" panose="020B0604020202020204" pitchFamily="34" charset="0"/>
            </a:endParaRPr>
          </a:p>
          <a:p>
            <a:pPr algn="just"/>
            <a:r>
              <a:rPr lang="en-GB" sz="1200" dirty="0">
                <a:latin typeface="Arial" panose="020B0604020202020204" pitchFamily="34" charset="0"/>
                <a:cs typeface="Arial" panose="020B0604020202020204" pitchFamily="34" charset="0"/>
              </a:rPr>
              <a:t>Those who have experienced loss because of </a:t>
            </a:r>
            <a:r>
              <a:rPr lang="en-GB" sz="1200" dirty="0" smtClean="0">
                <a:latin typeface="Arial" panose="020B0604020202020204" pitchFamily="34" charset="0"/>
                <a:cs typeface="Arial" panose="020B0604020202020204" pitchFamily="34" charset="0"/>
              </a:rPr>
              <a:t>COVID-19 </a:t>
            </a:r>
            <a:r>
              <a:rPr lang="en-GB" sz="1200" dirty="0">
                <a:latin typeface="Arial" panose="020B0604020202020204" pitchFamily="34" charset="0"/>
                <a:cs typeface="Arial" panose="020B0604020202020204" pitchFamily="34" charset="0"/>
              </a:rPr>
              <a:t>will have had little or limited opportunity to say goodbye to their loved ones which can be particularly upsetting.  </a:t>
            </a:r>
            <a:r>
              <a:rPr lang="en-GB" sz="1200" dirty="0" smtClean="0">
                <a:latin typeface="Arial" panose="020B0604020202020204" pitchFamily="34" charset="0"/>
                <a:cs typeface="Arial" panose="020B0604020202020204" pitchFamily="34" charset="0"/>
              </a:rPr>
              <a:t>This lack of closure will intensify during periods of isolation/social distancing, therefore support and interventions are needed to support the long term impact of the bereavement. </a:t>
            </a:r>
            <a:endParaRPr lang="en-GB" sz="1200" dirty="0">
              <a:latin typeface="Arial" panose="020B0604020202020204" pitchFamily="34" charset="0"/>
              <a:cs typeface="Arial" panose="020B0604020202020204" pitchFamily="34" charset="0"/>
            </a:endParaRPr>
          </a:p>
          <a:p>
            <a:pPr algn="just"/>
            <a:endParaRPr lang="en-GB" sz="1200" dirty="0">
              <a:latin typeface="Arial" panose="020B0604020202020204" pitchFamily="34" charset="0"/>
              <a:cs typeface="Arial" panose="020B0604020202020204" pitchFamily="34" charset="0"/>
            </a:endParaRPr>
          </a:p>
          <a:p>
            <a:pPr algn="just"/>
            <a:r>
              <a:rPr lang="en-GB" sz="1200" dirty="0">
                <a:latin typeface="Arial" panose="020B0604020202020204" pitchFamily="34" charset="0"/>
                <a:cs typeface="Arial" panose="020B0604020202020204" pitchFamily="34" charset="0"/>
              </a:rPr>
              <a:t>The Nottingham and Nottinghamshire system has seen </a:t>
            </a:r>
            <a:r>
              <a:rPr lang="en-GB" sz="1200" dirty="0" smtClean="0">
                <a:latin typeface="Arial" panose="020B0604020202020204" pitchFamily="34" charset="0"/>
                <a:cs typeface="Arial" panose="020B0604020202020204" pitchFamily="34" charset="0"/>
              </a:rPr>
              <a:t>this </a:t>
            </a:r>
            <a:r>
              <a:rPr lang="en-GB" sz="1200" dirty="0">
                <a:latin typeface="Arial" panose="020B0604020202020204" pitchFamily="34" charset="0"/>
                <a:cs typeface="Arial" panose="020B0604020202020204" pitchFamily="34" charset="0"/>
              </a:rPr>
              <a:t>following </a:t>
            </a:r>
            <a:r>
              <a:rPr lang="en-GB" sz="1200" dirty="0" smtClean="0">
                <a:latin typeface="Arial" panose="020B0604020202020204" pitchFamily="34" charset="0"/>
                <a:cs typeface="Arial" panose="020B0604020202020204" pitchFamily="34" charset="0"/>
              </a:rPr>
              <a:t>COVID-19 </a:t>
            </a:r>
            <a:r>
              <a:rPr lang="en-GB" sz="1200" dirty="0">
                <a:latin typeface="Arial" panose="020B0604020202020204" pitchFamily="34" charset="0"/>
                <a:cs typeface="Arial" panose="020B0604020202020204" pitchFamily="34" charset="0"/>
              </a:rPr>
              <a:t>and Non </a:t>
            </a:r>
            <a:r>
              <a:rPr lang="en-GB" sz="1200" dirty="0" smtClean="0">
                <a:latin typeface="Arial" panose="020B0604020202020204" pitchFamily="34" charset="0"/>
                <a:cs typeface="Arial" panose="020B0604020202020204" pitchFamily="34" charset="0"/>
              </a:rPr>
              <a:t>COVID-19 </a:t>
            </a:r>
            <a:r>
              <a:rPr lang="en-GB" sz="1200" dirty="0">
                <a:latin typeface="Arial" panose="020B0604020202020204" pitchFamily="34" charset="0"/>
                <a:cs typeface="Arial" panose="020B0604020202020204" pitchFamily="34" charset="0"/>
              </a:rPr>
              <a:t>deaths.  This ultimately means that friends and families have most likely lost someone close to them, and were unable to gain the intimate support of friends, family and loved ones to support the bereavement process of healing.  </a:t>
            </a:r>
            <a:r>
              <a:rPr lang="en-GB" sz="1200" dirty="0" smtClean="0">
                <a:latin typeface="Arial" panose="020B0604020202020204" pitchFamily="34" charset="0"/>
                <a:cs typeface="Arial" panose="020B0604020202020204" pitchFamily="34" charset="0"/>
              </a:rPr>
              <a:t>This cohort should be an initial focus where support teams take a light touch approach to signpost and guide to existing services that are available that could prevent mental health issues/depression escalating. </a:t>
            </a:r>
            <a:endParaRPr lang="en-GB" sz="1200" dirty="0">
              <a:latin typeface="Arial" panose="020B0604020202020204" pitchFamily="34" charset="0"/>
              <a:cs typeface="Arial" panose="020B0604020202020204" pitchFamily="34" charset="0"/>
            </a:endParaRPr>
          </a:p>
          <a:p>
            <a:pPr algn="just"/>
            <a:endParaRPr lang="en-GB" sz="1200" dirty="0" smtClean="0">
              <a:latin typeface="Arial" panose="020B0604020202020204" pitchFamily="34" charset="0"/>
              <a:cs typeface="Arial" panose="020B0604020202020204" pitchFamily="34" charset="0"/>
            </a:endParaRPr>
          </a:p>
          <a:p>
            <a:pPr algn="just"/>
            <a:endParaRPr lang="en-GB" sz="1200" dirty="0">
              <a:latin typeface="Arial" panose="020B0604020202020204" pitchFamily="34" charset="0"/>
              <a:cs typeface="Arial" panose="020B0604020202020204" pitchFamily="34" charset="0"/>
            </a:endParaRPr>
          </a:p>
        </p:txBody>
      </p:sp>
      <p:sp>
        <p:nvSpPr>
          <p:cNvPr id="11" name="Rectangle 10"/>
          <p:cNvSpPr/>
          <p:nvPr/>
        </p:nvSpPr>
        <p:spPr>
          <a:xfrm>
            <a:off x="4944616" y="2116902"/>
            <a:ext cx="4248472" cy="276999"/>
          </a:xfrm>
          <a:prstGeom prst="rect">
            <a:avLst/>
          </a:prstGeom>
        </p:spPr>
        <p:txBody>
          <a:bodyPr wrap="square">
            <a:spAutoFit/>
          </a:bodyPr>
          <a:lstStyle/>
          <a:p>
            <a:pPr algn="just"/>
            <a:r>
              <a:rPr lang="en-GB" sz="1200" dirty="0">
                <a:latin typeface="Arial" panose="020B0604020202020204" pitchFamily="34" charset="0"/>
                <a:cs typeface="Arial" panose="020B0604020202020204" pitchFamily="34" charset="0"/>
              </a:rPr>
              <a:t> </a:t>
            </a:r>
          </a:p>
        </p:txBody>
      </p:sp>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96" y="985205"/>
            <a:ext cx="6886681" cy="32920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3" name="Down Arrow 12"/>
          <p:cNvSpPr/>
          <p:nvPr/>
        </p:nvSpPr>
        <p:spPr>
          <a:xfrm rot="10800000">
            <a:off x="7675854" y="4312568"/>
            <a:ext cx="436620" cy="757932"/>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pic>
        <p:nvPicPr>
          <p:cNvPr id="5122" name="Picture 2" descr="Support for Bereavement and Loss | SNHS Health &amp; Wellbeing and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996096" y="6476932"/>
            <a:ext cx="7005458" cy="421954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52128" y="6979761"/>
            <a:ext cx="4032448" cy="4893647"/>
          </a:xfrm>
          <a:prstGeom prst="rect">
            <a:avLst/>
          </a:prstGeom>
          <a:solidFill>
            <a:schemeClr val="accent1">
              <a:lumMod val="40000"/>
              <a:lumOff val="60000"/>
            </a:schemeClr>
          </a:solidFill>
        </p:spPr>
        <p:txBody>
          <a:bodyPr wrap="square">
            <a:spAutoFit/>
          </a:bodyPr>
          <a:lstStyle/>
          <a:p>
            <a:pPr defTabSz="914400" fontAlgn="base">
              <a:spcBef>
                <a:spcPct val="0"/>
              </a:spcBef>
              <a:spcAft>
                <a:spcPct val="0"/>
              </a:spcAft>
            </a:pPr>
            <a:r>
              <a:rPr lang="en-GB" sz="1200" b="1" i="1" dirty="0">
                <a:solidFill>
                  <a:srgbClr val="000000"/>
                </a:solidFill>
                <a:cs typeface="Arial" pitchFamily="34" charset="0"/>
              </a:rPr>
              <a:t>Nottingham/Nottinghamshire –  1.1m population the following has been identified</a:t>
            </a:r>
            <a:r>
              <a:rPr lang="en-GB" sz="1200" b="1" i="1" dirty="0" smtClean="0">
                <a:solidFill>
                  <a:srgbClr val="000000"/>
                </a:solidFill>
                <a:cs typeface="Arial" pitchFamily="34" charset="0"/>
              </a:rPr>
              <a:t>:</a:t>
            </a:r>
          </a:p>
          <a:p>
            <a:pPr defTabSz="914400" fontAlgn="base">
              <a:spcBef>
                <a:spcPct val="0"/>
              </a:spcBef>
              <a:spcAft>
                <a:spcPct val="0"/>
              </a:spcAft>
            </a:pPr>
            <a:endParaRPr lang="en-GB" sz="1200" b="1" i="1" dirty="0">
              <a:solidFill>
                <a:srgbClr val="000000"/>
              </a:solidFill>
              <a:cs typeface="Arial" pitchFamily="34" charset="0"/>
            </a:endParaRPr>
          </a:p>
          <a:p>
            <a:pPr marL="171450" indent="-171450" defTabSz="914400" fontAlgn="base">
              <a:spcBef>
                <a:spcPct val="0"/>
              </a:spcBef>
              <a:spcAft>
                <a:spcPct val="0"/>
              </a:spcAft>
              <a:buFont typeface="Arial" panose="020B0604020202020204" pitchFamily="34" charset="0"/>
              <a:buChar char="•"/>
            </a:pPr>
            <a:r>
              <a:rPr lang="en-GB" sz="1200" b="1" i="1" dirty="0" smtClean="0">
                <a:solidFill>
                  <a:srgbClr val="000000"/>
                </a:solidFill>
                <a:latin typeface="+mj-lt"/>
                <a:cs typeface="Arial" pitchFamily="34" charset="0"/>
              </a:rPr>
              <a:t>Between </a:t>
            </a:r>
            <a:r>
              <a:rPr lang="en-GB" sz="1200" b="1" i="1" dirty="0">
                <a:solidFill>
                  <a:srgbClr val="000000"/>
                </a:solidFill>
                <a:latin typeface="+mj-lt"/>
                <a:cs typeface="Arial" pitchFamily="34" charset="0"/>
              </a:rPr>
              <a:t>the week commencing 6th March 2020 (when the first deaths in the LRF population occurred) and 12th June, at total of 854 deaths were due to COVID-19.  Assume could rise to c.1,000</a:t>
            </a:r>
          </a:p>
          <a:p>
            <a:pPr marL="171450" indent="-171450" defTabSz="914400" fontAlgn="base">
              <a:spcBef>
                <a:spcPct val="0"/>
              </a:spcBef>
              <a:spcAft>
                <a:spcPct val="0"/>
              </a:spcAft>
              <a:buFont typeface="Arial" panose="020B0604020202020204" pitchFamily="34" charset="0"/>
              <a:buChar char="•"/>
            </a:pPr>
            <a:r>
              <a:rPr lang="en-GB" sz="1200" b="1" i="1" dirty="0">
                <a:solidFill>
                  <a:srgbClr val="000000"/>
                </a:solidFill>
                <a:latin typeface="+mj-lt"/>
                <a:cs typeface="Arial" pitchFamily="34" charset="0"/>
              </a:rPr>
              <a:t>Assume 5 people close family per person - 30-35% = c.1,700-2,500 people need non-specialist support, 10% need specialist support, with the remainder needing information only </a:t>
            </a:r>
          </a:p>
          <a:p>
            <a:pPr marL="171450" indent="-171450" defTabSz="914400" fontAlgn="base">
              <a:spcBef>
                <a:spcPct val="0"/>
              </a:spcBef>
              <a:spcAft>
                <a:spcPct val="0"/>
              </a:spcAft>
              <a:buFont typeface="Arial" panose="020B0604020202020204" pitchFamily="34" charset="0"/>
              <a:buChar char="•"/>
            </a:pPr>
            <a:r>
              <a:rPr lang="en-GB" sz="1200" b="1" i="1" dirty="0">
                <a:solidFill>
                  <a:srgbClr val="000000"/>
                </a:solidFill>
                <a:latin typeface="+mj-lt"/>
                <a:cs typeface="Arial" pitchFamily="34" charset="0"/>
              </a:rPr>
              <a:t>Assume additional 10-15 people suffering bereavement per person = 12,500 - 18,400 people needing low-level support</a:t>
            </a:r>
          </a:p>
          <a:p>
            <a:pPr marL="171450" indent="-171450" defTabSz="914400" fontAlgn="base">
              <a:spcBef>
                <a:spcPct val="0"/>
              </a:spcBef>
              <a:spcAft>
                <a:spcPct val="0"/>
              </a:spcAft>
              <a:buFont typeface="Arial" panose="020B0604020202020204" pitchFamily="34" charset="0"/>
              <a:buChar char="•"/>
            </a:pPr>
            <a:endParaRPr lang="en-GB" sz="1200" b="1" i="1" dirty="0">
              <a:solidFill>
                <a:srgbClr val="000000"/>
              </a:solidFill>
              <a:latin typeface="+mj-lt"/>
              <a:cs typeface="Arial" pitchFamily="34" charset="0"/>
            </a:endParaRPr>
          </a:p>
          <a:p>
            <a:pPr marL="171450" indent="-171450" defTabSz="914400" fontAlgn="base">
              <a:spcBef>
                <a:spcPct val="0"/>
              </a:spcBef>
              <a:spcAft>
                <a:spcPct val="0"/>
              </a:spcAft>
              <a:buFont typeface="Arial" panose="020B0604020202020204" pitchFamily="34" charset="0"/>
              <a:buChar char="•"/>
            </a:pPr>
            <a:r>
              <a:rPr lang="en-GB" sz="1200" b="1" i="1" dirty="0">
                <a:solidFill>
                  <a:srgbClr val="000000"/>
                </a:solidFill>
                <a:latin typeface="+mj-lt"/>
                <a:cs typeface="Arial" pitchFamily="34" charset="0"/>
              </a:rPr>
              <a:t>Non-COVID-19</a:t>
            </a:r>
          </a:p>
          <a:p>
            <a:pPr marL="171450" indent="-171450" defTabSz="914400" fontAlgn="base">
              <a:spcBef>
                <a:spcPct val="0"/>
              </a:spcBef>
              <a:spcAft>
                <a:spcPct val="0"/>
              </a:spcAft>
              <a:buFont typeface="Arial" panose="020B0604020202020204" pitchFamily="34" charset="0"/>
              <a:buChar char="•"/>
            </a:pPr>
            <a:endParaRPr lang="en-GB" sz="1200" b="1" i="1" dirty="0">
              <a:solidFill>
                <a:srgbClr val="000000"/>
              </a:solidFill>
              <a:latin typeface="+mj-lt"/>
              <a:cs typeface="Arial" pitchFamily="34" charset="0"/>
            </a:endParaRPr>
          </a:p>
          <a:p>
            <a:pPr marL="171450" indent="-171450" defTabSz="914400" fontAlgn="base">
              <a:spcBef>
                <a:spcPct val="0"/>
              </a:spcBef>
              <a:spcAft>
                <a:spcPct val="0"/>
              </a:spcAft>
              <a:buFont typeface="Arial" panose="020B0604020202020204" pitchFamily="34" charset="0"/>
              <a:buChar char="•"/>
            </a:pPr>
            <a:r>
              <a:rPr lang="en-GB" sz="1200" b="1" i="1" dirty="0">
                <a:solidFill>
                  <a:srgbClr val="000000"/>
                </a:solidFill>
                <a:latin typeface="+mj-lt"/>
                <a:cs typeface="Arial" pitchFamily="34" charset="0"/>
              </a:rPr>
              <a:t>About 2,000 non-COVID-19 deaths between mid-March and mid-June</a:t>
            </a:r>
          </a:p>
          <a:p>
            <a:pPr marL="171450" indent="-171450" defTabSz="914400" fontAlgn="base">
              <a:spcBef>
                <a:spcPct val="0"/>
              </a:spcBef>
              <a:spcAft>
                <a:spcPct val="0"/>
              </a:spcAft>
              <a:buFont typeface="Arial" panose="020B0604020202020204" pitchFamily="34" charset="0"/>
              <a:buChar char="•"/>
            </a:pPr>
            <a:r>
              <a:rPr lang="en-GB" sz="1200" b="1" i="1" dirty="0">
                <a:solidFill>
                  <a:srgbClr val="000000"/>
                </a:solidFill>
                <a:latin typeface="+mj-lt"/>
                <a:cs typeface="Arial" pitchFamily="34" charset="0"/>
              </a:rPr>
              <a:t>Assume 5 people close family per person - 33-50% needing intensive support = c.3,400-5,000 people</a:t>
            </a:r>
          </a:p>
          <a:p>
            <a:pPr marL="171450" indent="-171450" defTabSz="914400" fontAlgn="base">
              <a:spcBef>
                <a:spcPct val="0"/>
              </a:spcBef>
              <a:spcAft>
                <a:spcPct val="0"/>
              </a:spcAft>
              <a:buFont typeface="Arial" panose="020B0604020202020204" pitchFamily="34" charset="0"/>
              <a:buChar char="•"/>
            </a:pPr>
            <a:r>
              <a:rPr lang="en-GB" sz="1200" b="1" i="1" dirty="0">
                <a:solidFill>
                  <a:srgbClr val="000000"/>
                </a:solidFill>
                <a:latin typeface="+mj-lt"/>
                <a:cs typeface="Arial" pitchFamily="34" charset="0"/>
              </a:rPr>
              <a:t>Assume additional 10-15 people suffering bereavement per person = 25,000 - 37,000 people needing low-level support</a:t>
            </a:r>
          </a:p>
          <a:p>
            <a:pPr lvl="0" defTabSz="914400" fontAlgn="base">
              <a:spcBef>
                <a:spcPct val="0"/>
              </a:spcBef>
              <a:spcAft>
                <a:spcPct val="0"/>
              </a:spcAft>
            </a:pP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22403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r="72647" b="80116"/>
          <a:stretch/>
        </p:blipFill>
        <p:spPr bwMode="auto">
          <a:xfrm>
            <a:off x="213360" y="172820"/>
            <a:ext cx="2974261" cy="1310546"/>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t="84065" r="40421"/>
          <a:stretch/>
        </p:blipFill>
        <p:spPr bwMode="auto">
          <a:xfrm>
            <a:off x="0" y="11866919"/>
            <a:ext cx="9601200" cy="1158617"/>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408112" y="11071760"/>
            <a:ext cx="8496944" cy="276999"/>
          </a:xfrm>
          <a:prstGeom prst="rect">
            <a:avLst/>
          </a:prstGeom>
        </p:spPr>
        <p:txBody>
          <a:bodyPr wrap="square">
            <a:spAutoFit/>
          </a:bodyPr>
          <a:lstStyle/>
          <a:p>
            <a:pPr algn="just"/>
            <a:r>
              <a:rPr lang="en-GB" sz="1200" b="1" dirty="0" smtClean="0">
                <a:latin typeface="Arial" panose="020B0604020202020204" pitchFamily="34" charset="0"/>
                <a:cs typeface="Arial" panose="020B0604020202020204" pitchFamily="34" charset="0"/>
              </a:rPr>
              <a:t>Example Interventions:</a:t>
            </a:r>
          </a:p>
        </p:txBody>
      </p:sp>
      <p:graphicFrame>
        <p:nvGraphicFramePr>
          <p:cNvPr id="7" name="Diagram 6"/>
          <p:cNvGraphicFramePr/>
          <p:nvPr>
            <p:extLst>
              <p:ext uri="{D42A27DB-BD31-4B8C-83A1-F6EECF244321}">
                <p14:modId xmlns:p14="http://schemas.microsoft.com/office/powerpoint/2010/main" val="1892255149"/>
              </p:ext>
            </p:extLst>
          </p:nvPr>
        </p:nvGraphicFramePr>
        <p:xfrm>
          <a:off x="747434" y="3016424"/>
          <a:ext cx="781830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44149119"/>
              </p:ext>
            </p:extLst>
          </p:nvPr>
        </p:nvGraphicFramePr>
        <p:xfrm>
          <a:off x="408112" y="10145216"/>
          <a:ext cx="8747868" cy="1969918"/>
        </p:xfrm>
        <a:graphic>
          <a:graphicData uri="http://schemas.openxmlformats.org/drawingml/2006/table">
            <a:tbl>
              <a:tblPr firstRow="1" bandRow="1">
                <a:tableStyleId>{1FECB4D8-DB02-4DC6-A0A2-4F2EBAE1DC90}</a:tableStyleId>
              </a:tblPr>
              <a:tblGrid>
                <a:gridCol w="4373934"/>
                <a:gridCol w="4373934"/>
              </a:tblGrid>
              <a:tr h="326927">
                <a:tc>
                  <a:txBody>
                    <a:bodyPr/>
                    <a:lstStyle/>
                    <a:p>
                      <a:r>
                        <a:rPr lang="en-GB" sz="1600" dirty="0" smtClean="0"/>
                        <a:t>Example </a:t>
                      </a:r>
                      <a:endParaRPr lang="en-GB" sz="1600" dirty="0"/>
                    </a:p>
                  </a:txBody>
                  <a:tcPr/>
                </a:tc>
                <a:tc>
                  <a:txBody>
                    <a:bodyPr/>
                    <a:lstStyle/>
                    <a:p>
                      <a:r>
                        <a:rPr lang="en-GB" sz="1600" dirty="0" smtClean="0"/>
                        <a:t>Evaluation</a:t>
                      </a:r>
                      <a:endParaRPr lang="en-GB" sz="1600" dirty="0"/>
                    </a:p>
                  </a:txBody>
                  <a:tcPr/>
                </a:tc>
              </a:tr>
              <a:tr h="1634638">
                <a:tc>
                  <a:txBody>
                    <a:bodyPr/>
                    <a:lstStyle/>
                    <a:p>
                      <a:pPr marL="171450" indent="-171450" algn="just">
                        <a:buFont typeface="Arial" panose="020B0604020202020204" pitchFamily="34" charset="0"/>
                        <a:buChar char="•"/>
                      </a:pPr>
                      <a:r>
                        <a:rPr lang="en-GB" sz="1100" dirty="0" smtClean="0">
                          <a:latin typeface="Arial" panose="020B0604020202020204" pitchFamily="34" charset="0"/>
                          <a:cs typeface="Arial" panose="020B0604020202020204" pitchFamily="34" charset="0"/>
                        </a:rPr>
                        <a:t>Patients struggling to cope with a loss, should be encouraged to self refer to existing IAPT and community mental health services, or directed to the national bereavement phone line </a:t>
                      </a:r>
                      <a:r>
                        <a:rPr lang="en-GB" sz="1100" u="sng" dirty="0" smtClean="0">
                          <a:latin typeface="Arial" panose="020B0604020202020204" pitchFamily="34" charset="0"/>
                          <a:cs typeface="Arial" panose="020B0604020202020204" pitchFamily="34" charset="0"/>
                          <a:hlinkClick r:id="rId8"/>
                        </a:rPr>
                        <a:t>0800 2600 400</a:t>
                      </a:r>
                      <a:r>
                        <a:rPr lang="en-GB" sz="1100" dirty="0" smtClean="0">
                          <a:latin typeface="Arial" panose="020B0604020202020204" pitchFamily="34" charset="0"/>
                          <a:cs typeface="Arial" panose="020B0604020202020204" pitchFamily="34" charset="0"/>
                        </a:rPr>
                        <a:t>.  This service is open daily from 8am—8pm.   </a:t>
                      </a:r>
                    </a:p>
                    <a:p>
                      <a:pPr marL="171450" indent="-171450" algn="just">
                        <a:buFont typeface="Arial" panose="020B0604020202020204" pitchFamily="34" charset="0"/>
                        <a:buChar char="•"/>
                      </a:pPr>
                      <a:r>
                        <a:rPr lang="en-GB" sz="1100" dirty="0" smtClean="0">
                          <a:latin typeface="Arial" panose="020B0604020202020204" pitchFamily="34" charset="0"/>
                          <a:cs typeface="Arial" panose="020B0604020202020204" pitchFamily="34" charset="0"/>
                        </a:rPr>
                        <a:t>Other charities available to support bereavement at this time are:- </a:t>
                      </a:r>
                    </a:p>
                    <a:p>
                      <a:pPr marL="171450" indent="-171450" algn="just">
                        <a:buFont typeface="Arial" panose="020B0604020202020204" pitchFamily="34" charset="0"/>
                        <a:buChar char="•"/>
                      </a:pPr>
                      <a:r>
                        <a:rPr lang="en-GB" sz="1100" dirty="0" smtClean="0">
                          <a:latin typeface="Arial" panose="020B0604020202020204" pitchFamily="34" charset="0"/>
                          <a:cs typeface="Arial" panose="020B0604020202020204" pitchFamily="34" charset="0"/>
                        </a:rPr>
                        <a:t>· www.samaritans.org</a:t>
                      </a:r>
                    </a:p>
                    <a:p>
                      <a:pPr marL="171450" indent="-171450" algn="just">
                        <a:buFont typeface="Arial" panose="020B0604020202020204" pitchFamily="34" charset="0"/>
                        <a:buChar char="•"/>
                      </a:pPr>
                      <a:r>
                        <a:rPr lang="en-GB" sz="1100" dirty="0" smtClean="0">
                          <a:latin typeface="Arial" panose="020B0604020202020204" pitchFamily="34" charset="0"/>
                          <a:cs typeface="Arial" panose="020B0604020202020204" pitchFamily="34" charset="0"/>
                        </a:rPr>
                        <a:t>· www.thegoodgrieftrust.org</a:t>
                      </a:r>
                    </a:p>
                    <a:p>
                      <a:pPr marL="171450" indent="-171450" algn="just">
                        <a:buFont typeface="Arial" panose="020B0604020202020204" pitchFamily="34" charset="0"/>
                        <a:buChar char="•"/>
                      </a:pPr>
                      <a:r>
                        <a:rPr lang="en-GB" sz="1100" dirty="0" smtClean="0">
                          <a:latin typeface="Arial" panose="020B0604020202020204" pitchFamily="34" charset="0"/>
                          <a:cs typeface="Arial" panose="020B0604020202020204" pitchFamily="34" charset="0"/>
                        </a:rPr>
                        <a:t>· </a:t>
                      </a:r>
                      <a:r>
                        <a:rPr lang="en-GB" sz="1100" dirty="0" smtClean="0">
                          <a:latin typeface="Arial" panose="020B0604020202020204" pitchFamily="34" charset="0"/>
                          <a:cs typeface="Arial" panose="020B0604020202020204" pitchFamily="34" charset="0"/>
                          <a:hlinkClick r:id="rId9"/>
                        </a:rPr>
                        <a:t>www.cruse.org.uk</a:t>
                      </a:r>
                      <a:endParaRPr lang="en-GB" sz="1100" dirty="0" smtClean="0">
                        <a:latin typeface="Arial" panose="020B0604020202020204" pitchFamily="34" charset="0"/>
                        <a:cs typeface="Arial" panose="020B0604020202020204" pitchFamily="34" charset="0"/>
                      </a:endParaRPr>
                    </a:p>
                  </a:txBody>
                  <a:tcPr/>
                </a:tc>
                <a:tc>
                  <a:txBody>
                    <a:bodyPr/>
                    <a:lstStyle/>
                    <a:p>
                      <a:pPr marL="228600" indent="-228600">
                        <a:buFont typeface="Arial" panose="020B0604020202020204" pitchFamily="34" charset="0"/>
                        <a:buChar char="•"/>
                      </a:pPr>
                      <a:r>
                        <a:rPr lang="en-GB" sz="1100" dirty="0" smtClean="0"/>
                        <a:t>No accessing national bereavement line</a:t>
                      </a:r>
                    </a:p>
                    <a:p>
                      <a:pPr marL="228600" indent="-228600">
                        <a:buFont typeface="Arial" panose="020B0604020202020204" pitchFamily="34" charset="0"/>
                        <a:buChar char="•"/>
                      </a:pPr>
                      <a:r>
                        <a:rPr lang="en-GB" sz="1100" dirty="0" smtClean="0"/>
                        <a:t>Self referrals to IAPT</a:t>
                      </a:r>
                    </a:p>
                    <a:p>
                      <a:pPr marL="228600" indent="-228600">
                        <a:buFont typeface="Arial" panose="020B0604020202020204" pitchFamily="34" charset="0"/>
                        <a:buChar char="•"/>
                      </a:pPr>
                      <a:r>
                        <a:rPr lang="en-GB" sz="1100" dirty="0" smtClean="0"/>
                        <a:t>No accessing community groups/voluntary support</a:t>
                      </a:r>
                    </a:p>
                    <a:p>
                      <a:pPr marL="228600" indent="-228600">
                        <a:buFont typeface="Arial" panose="020B0604020202020204" pitchFamily="34" charset="0"/>
                        <a:buChar char="•"/>
                      </a:pPr>
                      <a:r>
                        <a:rPr lang="en-GB" sz="1100" dirty="0" smtClean="0"/>
                        <a:t>No experiencing</a:t>
                      </a:r>
                      <a:r>
                        <a:rPr lang="en-GB" sz="1100" baseline="0" dirty="0" smtClean="0"/>
                        <a:t> bereavement through COVID-19-19</a:t>
                      </a:r>
                    </a:p>
                    <a:p>
                      <a:pPr marL="228600" indent="-228600">
                        <a:buFont typeface="Arial" panose="020B0604020202020204" pitchFamily="34" charset="0"/>
                        <a:buChar char="•"/>
                      </a:pPr>
                      <a:r>
                        <a:rPr lang="en-GB" sz="1100" baseline="0" dirty="0" smtClean="0"/>
                        <a:t>No of deaths throughout “social distancing period”</a:t>
                      </a:r>
                    </a:p>
                    <a:p>
                      <a:pPr marL="228600" indent="-228600">
                        <a:buFont typeface="Arial" panose="020B0604020202020204" pitchFamily="34" charset="0"/>
                        <a:buChar char="•"/>
                      </a:pPr>
                      <a:r>
                        <a:rPr lang="en-GB" sz="1100" baseline="0" dirty="0" smtClean="0"/>
                        <a:t>No of suicides</a:t>
                      </a:r>
                      <a:endParaRPr lang="en-GB" sz="1100" dirty="0"/>
                    </a:p>
                  </a:txBody>
                  <a:tcPr/>
                </a:tc>
              </a:tr>
            </a:tbl>
          </a:graphicData>
        </a:graphic>
      </p:graphicFrame>
      <p:sp>
        <p:nvSpPr>
          <p:cNvPr id="8" name="Rectangle 7"/>
          <p:cNvSpPr/>
          <p:nvPr/>
        </p:nvSpPr>
        <p:spPr>
          <a:xfrm>
            <a:off x="421127" y="1288232"/>
            <a:ext cx="8640960" cy="3416320"/>
          </a:xfrm>
          <a:prstGeom prst="rect">
            <a:avLst/>
          </a:prstGeom>
        </p:spPr>
        <p:txBody>
          <a:bodyPr wrap="square">
            <a:spAutoFit/>
          </a:bodyPr>
          <a:lstStyle/>
          <a:p>
            <a:pPr lvl="0" defTabSz="914400" fontAlgn="base">
              <a:spcBef>
                <a:spcPct val="0"/>
              </a:spcBef>
              <a:spcAft>
                <a:spcPct val="0"/>
              </a:spcAft>
            </a:pPr>
            <a:r>
              <a:rPr kumimoji="0" lang="en-GB" altLang="en-US" b="0" i="0" u="none" strike="noStrike" cap="none" normalizeH="0" baseline="0" dirty="0" smtClean="0">
                <a:ln>
                  <a:noFill/>
                </a:ln>
                <a:solidFill>
                  <a:srgbClr val="000000"/>
                </a:solidFill>
                <a:effectLst/>
                <a:latin typeface="Arial" pitchFamily="34" charset="0"/>
                <a:cs typeface="Arial" pitchFamily="34" charset="0"/>
              </a:rPr>
              <a:t>4. Interventions to support bereavement</a:t>
            </a:r>
          </a:p>
          <a:p>
            <a:pPr lvl="0" defTabSz="914400" fontAlgn="base">
              <a:spcBef>
                <a:spcPct val="0"/>
              </a:spcBef>
              <a:spcAft>
                <a:spcPct val="0"/>
              </a:spcAft>
            </a:pPr>
            <a:endParaRPr kumimoji="0" lang="en-GB" altLang="en-US" sz="1200" b="0" i="0" u="none" strike="noStrike" cap="none" normalizeH="0" baseline="0" dirty="0" smtClean="0">
              <a:ln>
                <a:noFill/>
              </a:ln>
              <a:solidFill>
                <a:srgbClr val="000000"/>
              </a:solidFill>
              <a:effectLst/>
              <a:latin typeface="Arial" pitchFamily="34" charset="0"/>
              <a:cs typeface="Arial" pitchFamily="34" charset="0"/>
            </a:endParaRPr>
          </a:p>
          <a:p>
            <a:pPr defTabSz="914400" fontAlgn="base">
              <a:spcBef>
                <a:spcPct val="0"/>
              </a:spcBef>
              <a:spcAft>
                <a:spcPct val="0"/>
              </a:spcAft>
            </a:pPr>
            <a:endParaRPr lang="en-GB" sz="2000" dirty="0">
              <a:solidFill>
                <a:srgbClr val="000000"/>
              </a:solidFill>
            </a:endParaRPr>
          </a:p>
          <a:p>
            <a:pPr defTabSz="914400" fontAlgn="base">
              <a:spcBef>
                <a:spcPct val="0"/>
              </a:spcBef>
              <a:spcAft>
                <a:spcPct val="0"/>
              </a:spcAft>
            </a:pPr>
            <a:endParaRPr lang="en-GB" sz="2000" dirty="0">
              <a:solidFill>
                <a:srgbClr val="000000"/>
              </a:solidFill>
            </a:endParaRPr>
          </a:p>
          <a:p>
            <a:pPr defTabSz="914400" fontAlgn="base">
              <a:spcBef>
                <a:spcPct val="0"/>
              </a:spcBef>
              <a:spcAft>
                <a:spcPct val="0"/>
              </a:spcAft>
            </a:pPr>
            <a:endParaRPr lang="en-GB" sz="2000" dirty="0">
              <a:solidFill>
                <a:srgbClr val="000000"/>
              </a:solidFill>
            </a:endParaRPr>
          </a:p>
          <a:p>
            <a:pPr defTabSz="914400" fontAlgn="base">
              <a:spcBef>
                <a:spcPct val="0"/>
              </a:spcBef>
              <a:spcAft>
                <a:spcPct val="0"/>
              </a:spcAft>
            </a:pPr>
            <a:endParaRPr lang="en-GB" sz="2000" dirty="0">
              <a:solidFill>
                <a:srgbClr val="000000"/>
              </a:solidFill>
            </a:endParaRPr>
          </a:p>
          <a:p>
            <a:pPr defTabSz="914400" fontAlgn="base">
              <a:spcBef>
                <a:spcPct val="0"/>
              </a:spcBef>
              <a:spcAft>
                <a:spcPct val="0"/>
              </a:spcAft>
            </a:pPr>
            <a:endParaRPr lang="en-GB" sz="2000" dirty="0">
              <a:solidFill>
                <a:srgbClr val="000000"/>
              </a:solidFill>
            </a:endParaRPr>
          </a:p>
          <a:p>
            <a:pPr defTabSz="914400" fontAlgn="base">
              <a:spcBef>
                <a:spcPct val="0"/>
              </a:spcBef>
              <a:spcAft>
                <a:spcPct val="0"/>
              </a:spcAft>
            </a:pPr>
            <a:endParaRPr lang="en-GB" sz="2000" dirty="0">
              <a:solidFill>
                <a:srgbClr val="000000"/>
              </a:solidFill>
            </a:endParaRPr>
          </a:p>
          <a:p>
            <a:pPr defTabSz="914400" fontAlgn="base">
              <a:spcBef>
                <a:spcPct val="0"/>
              </a:spcBef>
              <a:spcAft>
                <a:spcPct val="0"/>
              </a:spcAft>
            </a:pPr>
            <a:endParaRPr lang="en-GB" sz="2000" dirty="0">
              <a:solidFill>
                <a:srgbClr val="333333"/>
              </a:solidFill>
            </a:endParaRPr>
          </a:p>
          <a:p>
            <a:pPr defTabSz="914400" fontAlgn="base">
              <a:spcBef>
                <a:spcPct val="0"/>
              </a:spcBef>
              <a:spcAft>
                <a:spcPct val="0"/>
              </a:spcAft>
            </a:pPr>
            <a:endParaRPr lang="en-GB" sz="2000" dirty="0">
              <a:solidFill>
                <a:srgbClr val="333333"/>
              </a:solidFill>
            </a:endParaRPr>
          </a:p>
          <a:p>
            <a:pPr lvl="0" defTabSz="914400" fontAlgn="base">
              <a:spcBef>
                <a:spcPct val="0"/>
              </a:spcBef>
              <a:spcAft>
                <a:spcPct val="0"/>
              </a:spcAft>
            </a:pP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980799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9" y="6524694"/>
            <a:ext cx="6257909" cy="5636746"/>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4" name="Picture 3">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3"/>
          <a:srcRect t="84065" r="40421"/>
          <a:stretch/>
        </p:blipFill>
        <p:spPr bwMode="auto">
          <a:xfrm>
            <a:off x="0" y="11844606"/>
            <a:ext cx="9601200" cy="1158617"/>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3"/>
          <a:srcRect r="72647" b="80116"/>
          <a:stretch/>
        </p:blipFill>
        <p:spPr bwMode="auto">
          <a:xfrm>
            <a:off x="213360" y="150507"/>
            <a:ext cx="2974261" cy="1310546"/>
          </a:xfrm>
          <a:prstGeom prst="rect">
            <a:avLst/>
          </a:prstGeom>
          <a:ln>
            <a:noFill/>
          </a:ln>
          <a:extLst>
            <a:ext uri="{53640926-AAD7-44D8-BBD7-CCE9431645EC}">
              <a14:shadowObscured xmlns:a14="http://schemas.microsoft.com/office/drawing/2010/main"/>
            </a:ext>
          </a:extLst>
        </p:spPr>
      </p:pic>
      <p:sp>
        <p:nvSpPr>
          <p:cNvPr id="6" name="Text Box 2"/>
          <p:cNvSpPr txBox="1">
            <a:spLocks noChangeArrowheads="1"/>
          </p:cNvSpPr>
          <p:nvPr/>
        </p:nvSpPr>
        <p:spPr bwMode="auto">
          <a:xfrm>
            <a:off x="495562" y="1144216"/>
            <a:ext cx="700087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rgbClr val="000000"/>
                </a:solidFill>
                <a:effectLst/>
                <a:latin typeface="Arial" pitchFamily="34" charset="0"/>
                <a:cs typeface="Arial" pitchFamily="34" charset="0"/>
              </a:rPr>
              <a:t>5.  BAME Groups</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4"/>
          <p:cNvSpPr txBox="1">
            <a:spLocks noChangeArrowheads="1"/>
          </p:cNvSpPr>
          <p:nvPr/>
        </p:nvSpPr>
        <p:spPr bwMode="auto">
          <a:xfrm>
            <a:off x="544775" y="2130178"/>
            <a:ext cx="6843712" cy="3094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84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8805" y="11009312"/>
            <a:ext cx="3207632" cy="1276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9" name="TextBox 8"/>
          <p:cNvSpPr txBox="1"/>
          <p:nvPr/>
        </p:nvSpPr>
        <p:spPr>
          <a:xfrm>
            <a:off x="451020" y="1720806"/>
            <a:ext cx="4205563" cy="4708981"/>
          </a:xfrm>
          <a:prstGeom prst="rect">
            <a:avLst/>
          </a:prstGeom>
          <a:noFill/>
        </p:spPr>
        <p:txBody>
          <a:bodyPr wrap="square" rtlCol="0">
            <a:spAutoFit/>
          </a:bodyPr>
          <a:lstStyle/>
          <a:p>
            <a:pPr algn="just"/>
            <a:r>
              <a:rPr lang="en-GB" sz="1200" dirty="0">
                <a:latin typeface="Arial" panose="020B0604020202020204" pitchFamily="34" charset="0"/>
                <a:cs typeface="Arial" panose="020B0604020202020204" pitchFamily="34" charset="0"/>
              </a:rPr>
              <a:t>We know that </a:t>
            </a:r>
            <a:r>
              <a:rPr lang="en-GB" sz="1200" dirty="0" smtClean="0">
                <a:latin typeface="Arial" panose="020B0604020202020204" pitchFamily="34" charset="0"/>
                <a:cs typeface="Arial" panose="020B0604020202020204" pitchFamily="34" charset="0"/>
              </a:rPr>
              <a:t>people from Black</a:t>
            </a:r>
            <a:r>
              <a:rPr lang="en-GB" sz="1200" dirty="0">
                <a:latin typeface="Arial" panose="020B0604020202020204" pitchFamily="34" charset="0"/>
                <a:cs typeface="Arial" panose="020B0604020202020204" pitchFamily="34" charset="0"/>
              </a:rPr>
              <a:t>, Asian and Minority Ethnic (BAME) backgrounds have been </a:t>
            </a:r>
            <a:r>
              <a:rPr lang="en-GB" sz="1200" dirty="0" smtClean="0">
                <a:latin typeface="Arial" panose="020B0604020202020204" pitchFamily="34" charset="0"/>
                <a:cs typeface="Arial" panose="020B0604020202020204" pitchFamily="34" charset="0"/>
              </a:rPr>
              <a:t>disproportionally </a:t>
            </a:r>
            <a:r>
              <a:rPr lang="en-GB" sz="1200" dirty="0">
                <a:latin typeface="Arial" panose="020B0604020202020204" pitchFamily="34" charset="0"/>
                <a:cs typeface="Arial" panose="020B0604020202020204" pitchFamily="34" charset="0"/>
              </a:rPr>
              <a:t>impacted by </a:t>
            </a:r>
            <a:r>
              <a:rPr lang="en-GB" sz="1200" dirty="0" smtClean="0">
                <a:latin typeface="Arial" panose="020B0604020202020204" pitchFamily="34" charset="0"/>
                <a:cs typeface="Arial" panose="020B0604020202020204" pitchFamily="34" charset="0"/>
              </a:rPr>
              <a:t>COVID-19.   </a:t>
            </a:r>
            <a:r>
              <a:rPr lang="en-GB" sz="1200" dirty="0">
                <a:latin typeface="Arial" panose="020B0604020202020204" pitchFamily="34" charset="0"/>
                <a:cs typeface="Arial" panose="020B0604020202020204" pitchFamily="34" charset="0"/>
              </a:rPr>
              <a:t>For those with confirmed </a:t>
            </a:r>
            <a:r>
              <a:rPr lang="en-GB" sz="1200" dirty="0" smtClean="0">
                <a:latin typeface="Arial" panose="020B0604020202020204" pitchFamily="34" charset="0"/>
                <a:cs typeface="Arial" panose="020B0604020202020204" pitchFamily="34" charset="0"/>
              </a:rPr>
              <a:t>COVID-19 </a:t>
            </a:r>
            <a:r>
              <a:rPr lang="en-GB" sz="1200" dirty="0">
                <a:latin typeface="Arial" panose="020B0604020202020204" pitchFamily="34" charset="0"/>
                <a:cs typeface="Arial" panose="020B0604020202020204" pitchFamily="34" charset="0"/>
              </a:rPr>
              <a:t>infection, it was shown that mortality rates were higher in a number of ethnic groups. Co-morbidities and socio-economic status are being put forward as possible explanations for the high number of people from BAME </a:t>
            </a:r>
            <a:r>
              <a:rPr lang="en-GB" sz="1200" dirty="0" smtClean="0">
                <a:latin typeface="Arial" panose="020B0604020202020204" pitchFamily="34" charset="0"/>
                <a:cs typeface="Arial" panose="020B0604020202020204" pitchFamily="34" charset="0"/>
              </a:rPr>
              <a:t>groups affected</a:t>
            </a:r>
            <a:r>
              <a:rPr lang="en-GB" sz="1200" dirty="0">
                <a:latin typeface="Arial" panose="020B0604020202020204" pitchFamily="34" charset="0"/>
                <a:cs typeface="Arial" panose="020B0604020202020204" pitchFamily="34" charset="0"/>
              </a:rPr>
              <a:t>, but it is important not to assume that correlation equals causation.  The system will need to ensure a transparent collection and reporting of ethnicity data to understand the full impact of COVID-19 on BAME patients,  This is being monitored by the Data and Information </a:t>
            </a:r>
            <a:r>
              <a:rPr lang="en-GB" sz="1200" dirty="0" smtClean="0">
                <a:latin typeface="Arial" panose="020B0604020202020204" pitchFamily="34" charset="0"/>
                <a:cs typeface="Arial" panose="020B0604020202020204" pitchFamily="34" charset="0"/>
              </a:rPr>
              <a:t>Cell as the situation is changing quickly as more knowledge becomes available. </a:t>
            </a:r>
          </a:p>
          <a:p>
            <a:pPr algn="just"/>
            <a:endParaRPr lang="en-GB" sz="1200" dirty="0">
              <a:latin typeface="Arial" panose="020B0604020202020204" pitchFamily="34" charset="0"/>
              <a:cs typeface="Arial" panose="020B0604020202020204" pitchFamily="34" charset="0"/>
            </a:endParaRPr>
          </a:p>
          <a:p>
            <a:pPr algn="just"/>
            <a:r>
              <a:rPr lang="en-GB" sz="1200" dirty="0">
                <a:latin typeface="Arial" panose="020B0604020202020204" pitchFamily="34" charset="0"/>
                <a:cs typeface="Arial" panose="020B0604020202020204" pitchFamily="34" charset="0"/>
              </a:rPr>
              <a:t>The biggest increase in mortality risk was seen in those of Bangladeshi ethnicity, where the risk of mortality was twice that of White ethnicity. For </a:t>
            </a:r>
            <a:r>
              <a:rPr lang="en-GB" sz="1200" dirty="0" smtClean="0">
                <a:latin typeface="Arial" panose="020B0604020202020204" pitchFamily="34" charset="0"/>
                <a:cs typeface="Arial" panose="020B0604020202020204" pitchFamily="34" charset="0"/>
              </a:rPr>
              <a:t>COVID-19 </a:t>
            </a:r>
            <a:r>
              <a:rPr lang="en-GB" sz="1200" dirty="0">
                <a:latin typeface="Arial" panose="020B0604020202020204" pitchFamily="34" charset="0"/>
                <a:cs typeface="Arial" panose="020B0604020202020204" pitchFamily="34" charset="0"/>
              </a:rPr>
              <a:t>patients of Chinese, Indian, Pakistani, Other Asian, Caribbean and Other Black ethnic groups, there was an increased risk of mortality of between 10 and 50%. This analysis accounted for the age, sex, deprivation and region of the patients included in the </a:t>
            </a:r>
            <a:r>
              <a:rPr lang="en-GB" sz="1200" dirty="0" smtClean="0">
                <a:latin typeface="Arial" panose="020B0604020202020204" pitchFamily="34" charset="0"/>
                <a:cs typeface="Arial" panose="020B0604020202020204" pitchFamily="34" charset="0"/>
              </a:rPr>
              <a:t>analysis. </a:t>
            </a:r>
          </a:p>
          <a:p>
            <a:pPr algn="just"/>
            <a:endParaRPr lang="en-GB" sz="1200" dirty="0" smtClean="0">
              <a:latin typeface="Arial" panose="020B0604020202020204" pitchFamily="34" charset="0"/>
              <a:cs typeface="Arial" panose="020B0604020202020204" pitchFamily="34" charset="0"/>
            </a:endParaRPr>
          </a:p>
          <a:p>
            <a:pPr algn="just"/>
            <a:endParaRPr lang="en-GB" sz="1200" dirty="0">
              <a:latin typeface="Arial" panose="020B0604020202020204" pitchFamily="34" charset="0"/>
              <a:cs typeface="Arial" panose="020B0604020202020204" pitchFamily="34" charset="0"/>
            </a:endParaRPr>
          </a:p>
        </p:txBody>
      </p:sp>
      <p:sp>
        <p:nvSpPr>
          <p:cNvPr id="10" name="TextBox 9"/>
          <p:cNvSpPr txBox="1"/>
          <p:nvPr/>
        </p:nvSpPr>
        <p:spPr>
          <a:xfrm>
            <a:off x="4748474" y="1830140"/>
            <a:ext cx="4372605" cy="276999"/>
          </a:xfrm>
          <a:prstGeom prst="rect">
            <a:avLst/>
          </a:prstGeom>
          <a:noFill/>
        </p:spPr>
        <p:txBody>
          <a:bodyPr wrap="square" rtlCol="0">
            <a:spAutoFit/>
          </a:bodyPr>
          <a:lstStyle/>
          <a:p>
            <a:r>
              <a:rPr lang="en-GB" sz="1200" dirty="0" smtClean="0"/>
              <a:t> </a:t>
            </a:r>
            <a:endParaRPr lang="en-GB" sz="1200" dirty="0"/>
          </a:p>
        </p:txBody>
      </p:sp>
      <p:pic>
        <p:nvPicPr>
          <p:cNvPr id="1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4559" y="2604661"/>
            <a:ext cx="6886681" cy="32920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2" name="Down Arrow 11"/>
          <p:cNvSpPr/>
          <p:nvPr/>
        </p:nvSpPr>
        <p:spPr>
          <a:xfrm rot="13436733">
            <a:off x="5286052" y="5732846"/>
            <a:ext cx="436620" cy="757932"/>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sp>
        <p:nvSpPr>
          <p:cNvPr id="2" name="TextBox 1"/>
          <p:cNvSpPr txBox="1"/>
          <p:nvPr/>
        </p:nvSpPr>
        <p:spPr>
          <a:xfrm>
            <a:off x="4990560" y="1137642"/>
            <a:ext cx="4130519" cy="461665"/>
          </a:xfrm>
          <a:prstGeom prst="rect">
            <a:avLst/>
          </a:prstGeom>
          <a:noFill/>
        </p:spPr>
        <p:txBody>
          <a:bodyPr wrap="square" rtlCol="0">
            <a:spAutoFit/>
          </a:bodyPr>
          <a:lstStyle/>
          <a:p>
            <a:pPr algn="just"/>
            <a:endParaRPr lang="en-GB" sz="1200" dirty="0">
              <a:latin typeface="Arial" panose="020B0604020202020204" pitchFamily="34" charset="0"/>
              <a:cs typeface="Arial" panose="020B0604020202020204" pitchFamily="34" charset="0"/>
            </a:endParaRPr>
          </a:p>
          <a:p>
            <a:endParaRPr lang="en-GB" sz="1200" dirty="0"/>
          </a:p>
        </p:txBody>
      </p:sp>
      <p:sp>
        <p:nvSpPr>
          <p:cNvPr id="3" name="Rectangle 2"/>
          <p:cNvSpPr/>
          <p:nvPr/>
        </p:nvSpPr>
        <p:spPr>
          <a:xfrm>
            <a:off x="6400318" y="6401338"/>
            <a:ext cx="2720761" cy="3970318"/>
          </a:xfrm>
          <a:prstGeom prst="rect">
            <a:avLst/>
          </a:prstGeom>
          <a:solidFill>
            <a:schemeClr val="accent1">
              <a:lumMod val="40000"/>
              <a:lumOff val="60000"/>
            </a:schemeClr>
          </a:solidFill>
        </p:spPr>
        <p:txBody>
          <a:bodyPr wrap="square">
            <a:spAutoFit/>
          </a:bodyPr>
          <a:lstStyle/>
          <a:p>
            <a:pPr defTabSz="914400" fontAlgn="base">
              <a:spcBef>
                <a:spcPct val="0"/>
              </a:spcBef>
              <a:spcAft>
                <a:spcPct val="0"/>
              </a:spcAft>
            </a:pPr>
            <a:r>
              <a:rPr lang="en-GB" sz="1200" b="1" i="1" dirty="0">
                <a:solidFill>
                  <a:srgbClr val="000000"/>
                </a:solidFill>
                <a:latin typeface="+mj-lt"/>
                <a:cs typeface="Arial" pitchFamily="34" charset="0"/>
              </a:rPr>
              <a:t>Nottingham/Nottinghamshire –  1.1m population the following has been identified</a:t>
            </a:r>
            <a:r>
              <a:rPr lang="en-GB" sz="1200" b="1" i="1" dirty="0" smtClean="0">
                <a:solidFill>
                  <a:srgbClr val="000000"/>
                </a:solidFill>
                <a:latin typeface="+mj-lt"/>
                <a:cs typeface="Arial" pitchFamily="34" charset="0"/>
              </a:rPr>
              <a:t>:</a:t>
            </a:r>
          </a:p>
          <a:p>
            <a:pPr defTabSz="914400" fontAlgn="base">
              <a:spcBef>
                <a:spcPct val="0"/>
              </a:spcBef>
              <a:spcAft>
                <a:spcPct val="0"/>
              </a:spcAft>
            </a:pPr>
            <a:endParaRPr lang="en-GB" sz="1200" b="1" i="1" dirty="0">
              <a:solidFill>
                <a:srgbClr val="000000"/>
              </a:solidFill>
              <a:latin typeface="+mj-lt"/>
              <a:cs typeface="Arial" pitchFamily="34" charset="0"/>
            </a:endParaRPr>
          </a:p>
          <a:p>
            <a:pPr marL="171450" indent="-171450" defTabSz="914400" fontAlgn="base">
              <a:spcBef>
                <a:spcPct val="0"/>
              </a:spcBef>
              <a:spcAft>
                <a:spcPct val="0"/>
              </a:spcAft>
              <a:buFont typeface="Arial" panose="020B0604020202020204" pitchFamily="34" charset="0"/>
              <a:buChar char="•"/>
            </a:pPr>
            <a:r>
              <a:rPr lang="en-GB" sz="1200" b="1" i="1" dirty="0">
                <a:solidFill>
                  <a:srgbClr val="000000"/>
                </a:solidFill>
                <a:latin typeface="+mj-lt"/>
                <a:cs typeface="Arial" pitchFamily="34" charset="0"/>
              </a:rPr>
              <a:t>Approx. 190,000 people are BAME (140,000 City, 34,000 South, 14,000 Mid)</a:t>
            </a:r>
          </a:p>
          <a:p>
            <a:pPr marL="171450" indent="-171450" defTabSz="914400" fontAlgn="base">
              <a:spcBef>
                <a:spcPct val="0"/>
              </a:spcBef>
              <a:spcAft>
                <a:spcPct val="0"/>
              </a:spcAft>
              <a:buFont typeface="Arial" panose="020B0604020202020204" pitchFamily="34" charset="0"/>
              <a:buChar char="•"/>
            </a:pPr>
            <a:r>
              <a:rPr lang="en-GB" sz="1200" b="1" i="1" dirty="0">
                <a:solidFill>
                  <a:srgbClr val="000000"/>
                </a:solidFill>
                <a:latin typeface="+mj-lt"/>
                <a:cs typeface="Arial" pitchFamily="34" charset="0"/>
              </a:rPr>
              <a:t>Approx. 41,000 people (3.7%) are Black (34,000 City, 5,000 South, 2,000 Mid)</a:t>
            </a:r>
          </a:p>
          <a:p>
            <a:pPr marL="171450" indent="-171450" defTabSz="914400" fontAlgn="base">
              <a:spcBef>
                <a:spcPct val="0"/>
              </a:spcBef>
              <a:spcAft>
                <a:spcPct val="0"/>
              </a:spcAft>
              <a:buFont typeface="Arial" panose="020B0604020202020204" pitchFamily="34" charset="0"/>
              <a:buChar char="•"/>
            </a:pPr>
            <a:r>
              <a:rPr lang="en-GB" sz="1200" b="1" i="1" dirty="0">
                <a:solidFill>
                  <a:srgbClr val="000000"/>
                </a:solidFill>
                <a:latin typeface="+mj-lt"/>
                <a:cs typeface="Arial" pitchFamily="34" charset="0"/>
              </a:rPr>
              <a:t>Approx. 92,000 people (8.3%) are Asian (72,000 City, 16,000 South, 5,000 Mid)</a:t>
            </a:r>
          </a:p>
          <a:p>
            <a:pPr marL="171450" indent="-171450" defTabSz="914400" fontAlgn="base">
              <a:spcBef>
                <a:spcPct val="0"/>
              </a:spcBef>
              <a:spcAft>
                <a:spcPct val="0"/>
              </a:spcAft>
              <a:buFont typeface="Arial" panose="020B0604020202020204" pitchFamily="34" charset="0"/>
              <a:buChar char="•"/>
            </a:pPr>
            <a:r>
              <a:rPr lang="en-GB" sz="1200" b="1" i="1" dirty="0">
                <a:solidFill>
                  <a:srgbClr val="000000"/>
                </a:solidFill>
                <a:latin typeface="+mj-lt"/>
                <a:cs typeface="Arial" pitchFamily="34" charset="0"/>
              </a:rPr>
              <a:t>Approx. 38,000 people (3.4%) are Mixed Race (23,000 City, 9,000 South, 5,000 Mid)</a:t>
            </a:r>
          </a:p>
          <a:p>
            <a:pPr marL="171450" indent="-171450" defTabSz="914400" fontAlgn="base">
              <a:spcBef>
                <a:spcPct val="0"/>
              </a:spcBef>
              <a:spcAft>
                <a:spcPct val="0"/>
              </a:spcAft>
              <a:buFont typeface="Arial" panose="020B0604020202020204" pitchFamily="34" charset="0"/>
              <a:buChar char="•"/>
            </a:pPr>
            <a:r>
              <a:rPr lang="en-GB" sz="1200" b="1" i="1" dirty="0">
                <a:solidFill>
                  <a:srgbClr val="000000"/>
                </a:solidFill>
                <a:latin typeface="+mj-lt"/>
                <a:cs typeface="Arial" pitchFamily="34" charset="0"/>
              </a:rPr>
              <a:t>Approx. 17,000 people (1.5%) are Other (11,000 City, 3,000 South, 3,000 Mid)</a:t>
            </a:r>
          </a:p>
          <a:p>
            <a:pPr marL="171450" indent="-171450" defTabSz="914400" fontAlgn="base">
              <a:spcBef>
                <a:spcPct val="0"/>
              </a:spcBef>
              <a:spcAft>
                <a:spcPct val="0"/>
              </a:spcAft>
              <a:buFont typeface="Arial" panose="020B0604020202020204" pitchFamily="34" charset="0"/>
              <a:buChar char="•"/>
            </a:pPr>
            <a:r>
              <a:rPr lang="en-GB" sz="1200" b="1" i="1" dirty="0">
                <a:solidFill>
                  <a:srgbClr val="000000"/>
                </a:solidFill>
                <a:latin typeface="+mj-lt"/>
                <a:cs typeface="Arial" pitchFamily="34" charset="0"/>
              </a:rPr>
              <a:t>Less that 4,000 people in Bassetlaw are BAME (3.5%)</a:t>
            </a:r>
          </a:p>
        </p:txBody>
      </p:sp>
      <p:sp>
        <p:nvSpPr>
          <p:cNvPr id="8" name="TextBox 7"/>
          <p:cNvSpPr txBox="1"/>
          <p:nvPr/>
        </p:nvSpPr>
        <p:spPr>
          <a:xfrm>
            <a:off x="4990560" y="1528063"/>
            <a:ext cx="4274536" cy="1200329"/>
          </a:xfrm>
          <a:prstGeom prst="rect">
            <a:avLst/>
          </a:prstGeom>
          <a:noFill/>
        </p:spPr>
        <p:txBody>
          <a:bodyPr wrap="square" rtlCol="0">
            <a:spAutoFit/>
          </a:bodyPr>
          <a:lstStyle/>
          <a:p>
            <a:pPr algn="just"/>
            <a:endParaRPr lang="en-GB" sz="1200" dirty="0">
              <a:latin typeface="Arial" panose="020B0604020202020204" pitchFamily="34" charset="0"/>
              <a:cs typeface="Arial" panose="020B0604020202020204" pitchFamily="34" charset="0"/>
            </a:endParaRPr>
          </a:p>
          <a:p>
            <a:pPr algn="just"/>
            <a:r>
              <a:rPr lang="en-GB" sz="1200" dirty="0">
                <a:latin typeface="Arial" panose="020B0604020202020204" pitchFamily="34" charset="0"/>
                <a:cs typeface="Arial" panose="020B0604020202020204" pitchFamily="34" charset="0"/>
              </a:rPr>
              <a:t>It is not surprising that these communities will be extremely apprehensive moving forward from lockdown into “normal life” and will require targeted focus and support using the interventions mentioned in previous sections. </a:t>
            </a:r>
          </a:p>
          <a:p>
            <a:endParaRPr lang="en-GB" sz="1200" dirty="0"/>
          </a:p>
        </p:txBody>
      </p:sp>
    </p:spTree>
    <p:extLst>
      <p:ext uri="{BB962C8B-B14F-4D97-AF65-F5344CB8AC3E}">
        <p14:creationId xmlns:p14="http://schemas.microsoft.com/office/powerpoint/2010/main" val="15581487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3"/>
          <a:srcRect r="72647" b="80116"/>
          <a:stretch/>
        </p:blipFill>
        <p:spPr bwMode="auto">
          <a:xfrm>
            <a:off x="213360" y="150507"/>
            <a:ext cx="2974261" cy="1310546"/>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3"/>
          <a:srcRect t="84065" r="40421"/>
          <a:stretch/>
        </p:blipFill>
        <p:spPr bwMode="auto">
          <a:xfrm>
            <a:off x="0" y="11844606"/>
            <a:ext cx="9601200" cy="1158617"/>
          </a:xfrm>
          <a:prstGeom prst="rect">
            <a:avLst/>
          </a:prstGeom>
          <a:ln>
            <a:noFill/>
          </a:ln>
          <a:extLst>
            <a:ext uri="{53640926-AAD7-44D8-BBD7-CCE9431645EC}">
              <a14:shadowObscured xmlns:a14="http://schemas.microsoft.com/office/drawing/2010/main"/>
            </a:ext>
          </a:extLst>
        </p:spPr>
      </p:pic>
      <p:sp>
        <p:nvSpPr>
          <p:cNvPr id="6" name="Text Box 2"/>
          <p:cNvSpPr txBox="1">
            <a:spLocks noChangeArrowheads="1"/>
          </p:cNvSpPr>
          <p:nvPr/>
        </p:nvSpPr>
        <p:spPr bwMode="auto">
          <a:xfrm>
            <a:off x="495562" y="1466404"/>
            <a:ext cx="700087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457200" marR="0" lvl="0" indent="-457200" defTabSz="914400" rtl="0" eaLnBrk="1" fontAlgn="base" latinLnBrk="0" hangingPunct="1">
              <a:lnSpc>
                <a:spcPct val="100000"/>
              </a:lnSpc>
              <a:spcBef>
                <a:spcPct val="0"/>
              </a:spcBef>
              <a:spcAft>
                <a:spcPct val="0"/>
              </a:spcAft>
              <a:buClrTx/>
              <a:buSzTx/>
              <a:buFontTx/>
              <a:buAutoNum type="arabicPeriod" startAt="5"/>
              <a:tabLst/>
            </a:pPr>
            <a:r>
              <a:rPr lang="en-GB" altLang="en-US" sz="2000" dirty="0" smtClean="0">
                <a:solidFill>
                  <a:srgbClr val="000000"/>
                </a:solidFill>
                <a:latin typeface="Arial" pitchFamily="34" charset="0"/>
                <a:cs typeface="Arial" pitchFamily="34" charset="0"/>
              </a:rPr>
              <a:t>Interventions to support BAME </a:t>
            </a:r>
            <a:endParaRPr kumimoji="0" lang="en-GB" altLang="en-US" sz="2000" b="0" i="0" u="none" strike="noStrike" cap="none" normalizeH="0" baseline="0" dirty="0" smtClean="0">
              <a:ln>
                <a:noFill/>
              </a:ln>
              <a:solidFill>
                <a:srgbClr val="000000"/>
              </a:solidFill>
              <a:effectLst/>
              <a:latin typeface="Arial" pitchFamily="34" charset="0"/>
              <a:cs typeface="Arial" pitchFamily="34" charset="0"/>
            </a:endParaRPr>
          </a:p>
          <a:p>
            <a:pPr marR="0" lvl="0" defTabSz="914400" rtl="0" eaLnBrk="1" fontAlgn="base" latinLnBrk="0" hangingPunct="1">
              <a:lnSpc>
                <a:spcPct val="100000"/>
              </a:lnSpc>
              <a:spcBef>
                <a:spcPct val="0"/>
              </a:spcBef>
              <a:spcAft>
                <a:spcPct val="0"/>
              </a:spcAft>
              <a:buClrTx/>
              <a:buSzTx/>
              <a:tabLst/>
            </a:pPr>
            <a:endParaRPr kumimoji="0" lang="en-GB" altLang="en-US" sz="2000" b="0" i="0" u="none" strike="noStrike" cap="none" normalizeH="0" baseline="0" dirty="0" smtClean="0">
              <a:ln>
                <a:noFill/>
              </a:ln>
              <a:solidFill>
                <a:srgbClr val="000000"/>
              </a:solidFill>
              <a:effectLst/>
              <a:latin typeface="Arial" pitchFamily="34" charset="0"/>
              <a:cs typeface="Arial" pitchFamily="34" charset="0"/>
            </a:endParaRPr>
          </a:p>
          <a:p>
            <a:pPr defTabSz="914400" fontAlgn="base">
              <a:spcBef>
                <a:spcPct val="0"/>
              </a:spcBef>
              <a:spcAft>
                <a:spcPct val="0"/>
              </a:spcAft>
            </a:pPr>
            <a:endParaRPr lang="en-GB" sz="2000" dirty="0">
              <a:solidFill>
                <a:srgbClr val="000000"/>
              </a:solidFill>
            </a:endParaRPr>
          </a:p>
          <a:p>
            <a:pPr defTabSz="914400" fontAlgn="base">
              <a:spcBef>
                <a:spcPct val="0"/>
              </a:spcBef>
              <a:spcAft>
                <a:spcPct val="0"/>
              </a:spcAft>
            </a:pPr>
            <a:endParaRPr lang="en-GB" sz="2000" dirty="0">
              <a:solidFill>
                <a:srgbClr val="000000"/>
              </a:solidFill>
            </a:endParaRPr>
          </a:p>
          <a:p>
            <a:pPr defTabSz="914400" fontAlgn="base">
              <a:spcBef>
                <a:spcPct val="0"/>
              </a:spcBef>
              <a:spcAft>
                <a:spcPct val="0"/>
              </a:spcAft>
            </a:pPr>
            <a:endParaRPr lang="en-GB" sz="2000" dirty="0">
              <a:solidFill>
                <a:srgbClr val="000000"/>
              </a:solidFill>
            </a:endParaRPr>
          </a:p>
          <a:p>
            <a:pPr defTabSz="914400" fontAlgn="base">
              <a:spcBef>
                <a:spcPct val="0"/>
              </a:spcBef>
              <a:spcAft>
                <a:spcPct val="0"/>
              </a:spcAft>
            </a:pPr>
            <a:endParaRPr lang="en-GB" sz="2000" dirty="0">
              <a:solidFill>
                <a:srgbClr val="000000"/>
              </a:solidFill>
            </a:endParaRPr>
          </a:p>
          <a:p>
            <a:pPr defTabSz="914400" fontAlgn="base">
              <a:spcBef>
                <a:spcPct val="0"/>
              </a:spcBef>
              <a:spcAft>
                <a:spcPct val="0"/>
              </a:spcAft>
            </a:pPr>
            <a:endParaRPr lang="en-GB" sz="2000" dirty="0">
              <a:solidFill>
                <a:srgbClr val="000000"/>
              </a:solidFill>
            </a:endParaRPr>
          </a:p>
          <a:p>
            <a:pPr defTabSz="914400" fontAlgn="base">
              <a:spcBef>
                <a:spcPct val="0"/>
              </a:spcBef>
              <a:spcAft>
                <a:spcPct val="0"/>
              </a:spcAft>
            </a:pPr>
            <a:endParaRPr lang="en-GB" sz="2000" dirty="0" smtClean="0">
              <a:solidFill>
                <a:srgbClr val="000000"/>
              </a:solidFill>
              <a:latin typeface="Arial" pitchFamily="34" charset="0"/>
              <a:cs typeface="Arial" pitchFamily="34" charset="0"/>
            </a:endParaRPr>
          </a:p>
          <a:p>
            <a:pPr marL="457200" marR="0" lvl="0" indent="-457200" defTabSz="914400" rtl="0" eaLnBrk="1" fontAlgn="base" latinLnBrk="0" hangingPunct="1">
              <a:lnSpc>
                <a:spcPct val="100000"/>
              </a:lnSpc>
              <a:spcBef>
                <a:spcPct val="0"/>
              </a:spcBef>
              <a:spcAft>
                <a:spcPct val="0"/>
              </a:spcAft>
              <a:buClrTx/>
              <a:buSzTx/>
              <a:buFontTx/>
              <a:buAutoNum type="arabicPeriod" startAt="5"/>
              <a:tabLst/>
            </a:pP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Content Placeholder 3"/>
          <p:cNvGraphicFramePr>
            <a:graphicFrameLocks/>
          </p:cNvGraphicFramePr>
          <p:nvPr>
            <p:extLst>
              <p:ext uri="{D42A27DB-BD31-4B8C-83A1-F6EECF244321}">
                <p14:modId xmlns:p14="http://schemas.microsoft.com/office/powerpoint/2010/main" val="739253669"/>
              </p:ext>
            </p:extLst>
          </p:nvPr>
        </p:nvGraphicFramePr>
        <p:xfrm>
          <a:off x="246896" y="2872408"/>
          <a:ext cx="8784976" cy="5750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235741258"/>
              </p:ext>
            </p:extLst>
          </p:nvPr>
        </p:nvGraphicFramePr>
        <p:xfrm>
          <a:off x="343000" y="9314864"/>
          <a:ext cx="8922096" cy="3022600"/>
        </p:xfrm>
        <a:graphic>
          <a:graphicData uri="http://schemas.openxmlformats.org/drawingml/2006/table">
            <a:tbl>
              <a:tblPr firstRow="1" bandRow="1">
                <a:tableStyleId>{10A1B5D5-9B99-4C35-A422-299274C87663}</a:tableStyleId>
              </a:tblPr>
              <a:tblGrid>
                <a:gridCol w="5379328"/>
                <a:gridCol w="3542768"/>
              </a:tblGrid>
              <a:tr h="370840">
                <a:tc>
                  <a:txBody>
                    <a:bodyPr/>
                    <a:lstStyle/>
                    <a:p>
                      <a:r>
                        <a:rPr lang="en-GB" sz="1600" dirty="0" smtClean="0"/>
                        <a:t>Example</a:t>
                      </a:r>
                      <a:endParaRPr lang="en-GB" sz="1600" dirty="0"/>
                    </a:p>
                  </a:txBody>
                  <a:tcPr/>
                </a:tc>
                <a:tc>
                  <a:txBody>
                    <a:bodyPr/>
                    <a:lstStyle/>
                    <a:p>
                      <a:r>
                        <a:rPr lang="en-GB" sz="1600" dirty="0" smtClean="0"/>
                        <a:t>Evaluation</a:t>
                      </a:r>
                      <a:endParaRPr lang="en-GB" sz="1600" dirty="0"/>
                    </a:p>
                  </a:txBody>
                  <a:tcPr/>
                </a:tc>
              </a:tr>
              <a:tr h="370840">
                <a:tc>
                  <a:txBody>
                    <a:bodyPr/>
                    <a:lstStyle/>
                    <a:p>
                      <a:pPr marL="171450" indent="-171450">
                        <a:buFont typeface="Arial" panose="020B0604020202020204" pitchFamily="34" charset="0"/>
                        <a:buChar char="•"/>
                      </a:pPr>
                      <a:r>
                        <a:rPr lang="en-GB" sz="1050" b="1" dirty="0" smtClean="0"/>
                        <a:t>Government</a:t>
                      </a:r>
                      <a:r>
                        <a:rPr lang="en-GB" sz="1050" dirty="0" smtClean="0"/>
                        <a:t> have translated the guidance for self-isolation and social distancing into a number of languages. The documents can be found here:</a:t>
                      </a:r>
                    </a:p>
                    <a:p>
                      <a:pPr marL="171450" indent="-171450">
                        <a:buFont typeface="Arial" panose="020B0604020202020204" pitchFamily="34" charset="0"/>
                        <a:buChar char="•"/>
                      </a:pPr>
                      <a:r>
                        <a:rPr lang="en-GB" sz="1050" dirty="0" smtClean="0">
                          <a:hlinkClick r:id="rId9"/>
                        </a:rPr>
                        <a:t>https://www.gov.uk/government/publications/COVID-19 stay-at-home-guidance</a:t>
                      </a:r>
                      <a:endParaRPr lang="en-GB" sz="1050" dirty="0" smtClean="0"/>
                    </a:p>
                    <a:p>
                      <a:pPr marL="171450" indent="-171450">
                        <a:buFont typeface="Arial" panose="020B0604020202020204" pitchFamily="34" charset="0"/>
                        <a:buChar char="•"/>
                      </a:pPr>
                      <a:r>
                        <a:rPr lang="en-GB" sz="1050" dirty="0" smtClean="0">
                          <a:hlinkClick r:id="rId10"/>
                        </a:rPr>
                        <a:t>https://www.gov.uk/government/publications/COVID-19-guidance-on-social-distancing-and-for-vulnerable-people</a:t>
                      </a:r>
                      <a:r>
                        <a:rPr lang="en-GB" sz="1050" dirty="0" smtClean="0"/>
                        <a:t> </a:t>
                      </a:r>
                    </a:p>
                    <a:p>
                      <a:pPr marL="171450" indent="-171450">
                        <a:buFont typeface="Arial" panose="020B0604020202020204" pitchFamily="34" charset="0"/>
                        <a:buChar char="•"/>
                      </a:pPr>
                      <a:r>
                        <a:rPr lang="en-GB" sz="1050" b="1" dirty="0" smtClean="0"/>
                        <a:t>Doctors of The World</a:t>
                      </a:r>
                      <a:r>
                        <a:rPr lang="en-GB" sz="1050" dirty="0" smtClean="0"/>
                        <a:t> have also published COVID-19 guidance for patients in a number of languages (and continue to add more). </a:t>
                      </a:r>
                      <a:r>
                        <a:rPr lang="en-GB" sz="1050" dirty="0" smtClean="0">
                          <a:hlinkClick r:id="rId11"/>
                        </a:rPr>
                        <a:t>https://www.doctorsoftheworld.org.uk/?gclid=EAIaIQobChMIw5DvqeqY6gIVj-3tCh1u-A_GEAAYASAAEgJ5rfD_BwE</a:t>
                      </a:r>
                      <a:endParaRPr lang="en-GB" sz="1050" dirty="0" smtClean="0"/>
                    </a:p>
                    <a:p>
                      <a:pPr marL="171450" indent="-171450">
                        <a:buFont typeface="Arial" panose="020B0604020202020204" pitchFamily="34" charset="0"/>
                        <a:buChar char="•"/>
                      </a:pPr>
                      <a:r>
                        <a:rPr lang="en-GB" sz="1050" b="1" dirty="0" smtClean="0"/>
                        <a:t>A guide</a:t>
                      </a:r>
                      <a:r>
                        <a:rPr lang="en-GB" sz="1050" dirty="0" smtClean="0"/>
                        <a:t> </a:t>
                      </a:r>
                      <a:r>
                        <a:rPr lang="en-GB" sz="1050" b="1" dirty="0" smtClean="0"/>
                        <a:t>on Coping Strategies in Anxious Times, </a:t>
                      </a:r>
                      <a:r>
                        <a:rPr lang="en-GB" sz="1050" dirty="0" smtClean="0"/>
                        <a:t>produced by The Traumatic Stress Service in Bristol includes practical advice and translated into 13 languages. </a:t>
                      </a:r>
                      <a:r>
                        <a:rPr lang="en-GB" sz="1050" dirty="0" smtClean="0">
                          <a:hlinkClick r:id="rId12"/>
                        </a:rPr>
                        <a:t>http://www.awp.nhs.uk/news-publications/publications/patient-information/translated/</a:t>
                      </a:r>
                      <a:endParaRPr lang="en-GB" sz="1050" dirty="0" smtClean="0"/>
                    </a:p>
                    <a:p>
                      <a:pPr marL="171450" indent="-171450">
                        <a:buFont typeface="Arial" panose="020B0604020202020204" pitchFamily="34" charset="0"/>
                        <a:buChar char="•"/>
                      </a:pPr>
                      <a:r>
                        <a:rPr lang="en-GB" sz="1050" dirty="0" smtClean="0"/>
                        <a:t>A storybook for children 6-11 </a:t>
                      </a:r>
                      <a:r>
                        <a:rPr lang="en-GB" sz="1050" dirty="0" smtClean="0">
                          <a:hlinkClick r:id="rId13"/>
                        </a:rPr>
                        <a:t>https://interagencystandingcommittee.org/iasc-reference-group-mental-health-and-psychosocial-support-emergency-settings/my-hero-you</a:t>
                      </a:r>
                      <a:endParaRPr lang="en-GB" sz="1050" dirty="0" smtClean="0"/>
                    </a:p>
                    <a:p>
                      <a:pPr marL="171450" marR="0" lvl="0" indent="-171450" algn="l" defTabSz="122191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dirty="0" smtClean="0"/>
                        <a:t>Ensure mental health awareness and suicide awareness training is available for frontline workers  </a:t>
                      </a:r>
                      <a:r>
                        <a:rPr lang="en-GB" sz="1050" dirty="0" err="1" smtClean="0"/>
                        <a:t>eg</a:t>
                      </a:r>
                      <a:r>
                        <a:rPr lang="en-GB" sz="1050" dirty="0" smtClean="0"/>
                        <a:t>.</a:t>
                      </a:r>
                      <a:r>
                        <a:rPr lang="en-GB" sz="1050" baseline="0" dirty="0" smtClean="0"/>
                        <a:t> </a:t>
                      </a:r>
                      <a:r>
                        <a:rPr lang="en-GB" sz="1050" kern="1200" dirty="0" smtClean="0">
                          <a:solidFill>
                            <a:schemeClr val="dk1"/>
                          </a:solidFill>
                          <a:latin typeface="+mn-lt"/>
                          <a:ea typeface="+mn-ea"/>
                          <a:cs typeface="+mn-cs"/>
                        </a:rPr>
                        <a:t>utilising Nottingham and Nottinghamshire Suicide Prevention Action Plan</a:t>
                      </a:r>
                    </a:p>
                  </a:txBody>
                  <a:tcPr/>
                </a:tc>
                <a:tc>
                  <a:txBody>
                    <a:bodyPr/>
                    <a:lstStyle/>
                    <a:p>
                      <a:pPr marL="342900" indent="-342900">
                        <a:buFont typeface="Arial" panose="020B0604020202020204" pitchFamily="34" charset="0"/>
                        <a:buChar char="•"/>
                      </a:pPr>
                      <a:r>
                        <a:rPr lang="en-GB" sz="1100" dirty="0" smtClean="0"/>
                        <a:t>No supported</a:t>
                      </a:r>
                      <a:r>
                        <a:rPr lang="en-GB" sz="1100" baseline="0" dirty="0" smtClean="0"/>
                        <a:t> by Community groups</a:t>
                      </a:r>
                    </a:p>
                    <a:p>
                      <a:pPr marL="342900" indent="-342900">
                        <a:buFont typeface="Arial" panose="020B0604020202020204" pitchFamily="34" charset="0"/>
                        <a:buChar char="•"/>
                      </a:pPr>
                      <a:r>
                        <a:rPr lang="en-GB" sz="1100" baseline="0" dirty="0" smtClean="0"/>
                        <a:t>Identify at risk workforce through risk assessment</a:t>
                      </a:r>
                    </a:p>
                    <a:p>
                      <a:pPr marL="342900" indent="-342900">
                        <a:buFont typeface="Arial" panose="020B0604020202020204" pitchFamily="34" charset="0"/>
                        <a:buChar char="•"/>
                      </a:pPr>
                      <a:r>
                        <a:rPr lang="en-GB" sz="1100" baseline="0" dirty="0" smtClean="0"/>
                        <a:t>BAME broken down by place</a:t>
                      </a:r>
                    </a:p>
                    <a:p>
                      <a:pPr marL="342900" indent="-342900">
                        <a:buFont typeface="Arial" panose="020B0604020202020204" pitchFamily="34" charset="0"/>
                        <a:buChar char="•"/>
                      </a:pPr>
                      <a:r>
                        <a:rPr lang="en-GB" sz="1100" baseline="0" dirty="0" smtClean="0"/>
                        <a:t>BAME with history of MH condition</a:t>
                      </a:r>
                    </a:p>
                    <a:p>
                      <a:pPr marL="342900" indent="-342900">
                        <a:buFont typeface="Arial" panose="020B0604020202020204" pitchFamily="34" charset="0"/>
                        <a:buChar char="•"/>
                      </a:pPr>
                      <a:r>
                        <a:rPr lang="en-GB" sz="1100" baseline="0" dirty="0" smtClean="0"/>
                        <a:t>BAME in receipt of free school meals</a:t>
                      </a:r>
                    </a:p>
                    <a:p>
                      <a:pPr marL="342900" indent="-342900">
                        <a:buFont typeface="Arial" panose="020B0604020202020204" pitchFamily="34" charset="0"/>
                        <a:buChar char="•"/>
                      </a:pPr>
                      <a:r>
                        <a:rPr lang="en-GB" sz="1100" baseline="0" dirty="0" smtClean="0"/>
                        <a:t>BAME receiving universal credit</a:t>
                      </a:r>
                    </a:p>
                    <a:p>
                      <a:pPr marL="342900" indent="-342900">
                        <a:buFont typeface="Arial" panose="020B0604020202020204" pitchFamily="34" charset="0"/>
                        <a:buChar char="•"/>
                      </a:pPr>
                      <a:r>
                        <a:rPr lang="en-GB" sz="1100" baseline="0" dirty="0" smtClean="0"/>
                        <a:t>BAME and potential high risk hot spot areas</a:t>
                      </a:r>
                    </a:p>
                    <a:p>
                      <a:pPr marL="342900" indent="-342900">
                        <a:buFont typeface="Arial" panose="020B0604020202020204" pitchFamily="34" charset="0"/>
                        <a:buChar char="•"/>
                      </a:pPr>
                      <a:r>
                        <a:rPr lang="en-GB" sz="1100" baseline="0" dirty="0" smtClean="0"/>
                        <a:t>BAME and occupation</a:t>
                      </a:r>
                      <a:endParaRPr lang="en-GB" sz="1100" dirty="0"/>
                    </a:p>
                  </a:txBody>
                  <a:tcPr/>
                </a:tc>
              </a:tr>
            </a:tbl>
          </a:graphicData>
        </a:graphic>
      </p:graphicFrame>
    </p:spTree>
    <p:extLst>
      <p:ext uri="{BB962C8B-B14F-4D97-AF65-F5344CB8AC3E}">
        <p14:creationId xmlns:p14="http://schemas.microsoft.com/office/powerpoint/2010/main" val="177072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6464" y="4404526"/>
            <a:ext cx="2376264" cy="386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447307" y="1062320"/>
            <a:ext cx="4464496" cy="11787842"/>
          </a:xfrm>
          <a:prstGeom prst="rect">
            <a:avLst/>
          </a:prstGeom>
        </p:spPr>
        <p:txBody>
          <a:bodyPr wrap="square">
            <a:spAutoFit/>
          </a:bodyPr>
          <a:lstStyle/>
          <a:p>
            <a:r>
              <a:rPr lang="en-GB" sz="2800" dirty="0">
                <a:solidFill>
                  <a:schemeClr val="accent1">
                    <a:lumMod val="75000"/>
                  </a:schemeClr>
                </a:solidFill>
                <a:latin typeface="Arial" panose="020B0604020202020204" pitchFamily="34" charset="0"/>
                <a:cs typeface="Arial" panose="020B0604020202020204" pitchFamily="34" charset="0"/>
              </a:rPr>
              <a:t>Executive Summary</a:t>
            </a:r>
          </a:p>
          <a:p>
            <a:pPr algn="just"/>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Although the initial response to </a:t>
            </a:r>
            <a:r>
              <a:rPr lang="en-GB" sz="1200" dirty="0" smtClean="0">
                <a:latin typeface="Arial" panose="020B0604020202020204" pitchFamily="34" charset="0"/>
                <a:cs typeface="Arial" panose="020B0604020202020204" pitchFamily="34" charset="0"/>
              </a:rPr>
              <a:t>COVID-19, </a:t>
            </a:r>
            <a:r>
              <a:rPr lang="en-GB" sz="1200" dirty="0">
                <a:latin typeface="Arial" panose="020B0604020202020204" pitchFamily="34" charset="0"/>
                <a:cs typeface="Arial" panose="020B0604020202020204" pitchFamily="34" charset="0"/>
              </a:rPr>
              <a:t>was that of a health crisis, it is becoming more apparent that this pandemic has sown the seeds for what could be a significant mental health crisis for our community.  Our citizens are anxious </a:t>
            </a:r>
            <a:r>
              <a:rPr lang="en-GB" sz="1200" dirty="0" smtClean="0">
                <a:latin typeface="Arial" panose="020B0604020202020204" pitchFamily="34" charset="0"/>
                <a:cs typeface="Arial" panose="020B0604020202020204" pitchFamily="34" charset="0"/>
              </a:rPr>
              <a:t>due to the risk off </a:t>
            </a:r>
            <a:r>
              <a:rPr lang="en-GB" sz="1200" dirty="0">
                <a:latin typeface="Arial" panose="020B0604020202020204" pitchFamily="34" charset="0"/>
                <a:cs typeface="Arial" panose="020B0604020202020204" pitchFamily="34" charset="0"/>
              </a:rPr>
              <a:t>catching the infection, dying or losing family members.  </a:t>
            </a:r>
            <a:endParaRPr lang="en-GB" sz="1200" dirty="0" smtClean="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Emotional </a:t>
            </a:r>
            <a:r>
              <a:rPr lang="en-GB" sz="1200" dirty="0">
                <a:latin typeface="Arial" panose="020B0604020202020204" pitchFamily="34" charset="0"/>
                <a:cs typeface="Arial" panose="020B0604020202020204" pitchFamily="34" charset="0"/>
              </a:rPr>
              <a:t>difficulties among children and adolescents are exacerbated by family stress, social isolation, with some facing increased abuse, disrupted </a:t>
            </a:r>
            <a:r>
              <a:rPr lang="en-GB" sz="1200" dirty="0" smtClean="0">
                <a:latin typeface="Arial" panose="020B0604020202020204" pitchFamily="34" charset="0"/>
                <a:cs typeface="Arial" panose="020B0604020202020204" pitchFamily="34" charset="0"/>
              </a:rPr>
              <a:t>education. With many </a:t>
            </a:r>
            <a:r>
              <a:rPr lang="en-GB" sz="1200" dirty="0">
                <a:latin typeface="Arial" panose="020B0604020202020204" pitchFamily="34" charset="0"/>
                <a:cs typeface="Arial" panose="020B0604020202020204" pitchFamily="34" charset="0"/>
              </a:rPr>
              <a:t>at risk of losing their income and livelihoods it’s easy to see why our population is feeling scared.  </a:t>
            </a:r>
            <a:endParaRPr lang="en-GB" sz="1200" dirty="0" smtClean="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Rapid implementation of these recommended actions will be essential to ensure our communities are better protected from </a:t>
            </a:r>
            <a:r>
              <a:rPr lang="en-GB" sz="1200" dirty="0" smtClean="0">
                <a:latin typeface="Arial" panose="020B0604020202020204" pitchFamily="34" charset="0"/>
                <a:cs typeface="Arial" panose="020B0604020202020204" pitchFamily="34" charset="0"/>
              </a:rPr>
              <a:t>the </a:t>
            </a:r>
            <a:r>
              <a:rPr lang="en-GB" sz="1200" dirty="0">
                <a:latin typeface="Arial" panose="020B0604020202020204" pitchFamily="34" charset="0"/>
                <a:cs typeface="Arial" panose="020B0604020202020204" pitchFamily="34" charset="0"/>
              </a:rPr>
              <a:t>mental health impact of COVID-19. Our rapid </a:t>
            </a:r>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assessment </a:t>
            </a:r>
            <a:r>
              <a:rPr lang="en-GB" sz="1200" dirty="0">
                <a:latin typeface="Arial" panose="020B0604020202020204" pitchFamily="34" charset="0"/>
                <a:cs typeface="Arial" panose="020B0604020202020204" pitchFamily="34" charset="0"/>
              </a:rPr>
              <a:t>has identified specific population </a:t>
            </a:r>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groups </a:t>
            </a:r>
            <a:r>
              <a:rPr lang="en-GB" sz="1200" dirty="0">
                <a:latin typeface="Arial" panose="020B0604020202020204" pitchFamily="34" charset="0"/>
                <a:cs typeface="Arial" panose="020B0604020202020204" pitchFamily="34" charset="0"/>
              </a:rPr>
              <a:t>who are experiencing a significant impact; </a:t>
            </a:r>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therefore </a:t>
            </a:r>
            <a:r>
              <a:rPr lang="en-GB" sz="1200" dirty="0">
                <a:latin typeface="Arial" panose="020B0604020202020204" pitchFamily="34" charset="0"/>
                <a:cs typeface="Arial" panose="020B0604020202020204" pitchFamily="34" charset="0"/>
              </a:rPr>
              <a:t>our initial focus should be on those</a:t>
            </a:r>
            <a:r>
              <a:rPr lang="en-GB" sz="1200" dirty="0" smtClean="0">
                <a:latin typeface="Arial" panose="020B0604020202020204" pitchFamily="34" charset="0"/>
                <a:cs typeface="Arial" panose="020B0604020202020204" pitchFamily="34" charset="0"/>
              </a:rPr>
              <a:t>:-</a:t>
            </a:r>
          </a:p>
          <a:p>
            <a:endParaRPr lang="en-GB" sz="1200" dirty="0">
              <a:latin typeface="Arial" panose="020B0604020202020204" pitchFamily="34" charset="0"/>
              <a:cs typeface="Arial" panose="020B0604020202020204" pitchFamily="34" charset="0"/>
            </a:endParaRPr>
          </a:p>
          <a:p>
            <a:pPr marL="85725" lvl="0" indent="-85725">
              <a:buFont typeface="Arial" panose="020B0604020202020204" pitchFamily="34" charset="0"/>
              <a:buChar char="•"/>
            </a:pPr>
            <a:r>
              <a:rPr lang="en-GB" sz="1200" dirty="0">
                <a:latin typeface="Arial" panose="020B0604020202020204" pitchFamily="34" charset="0"/>
                <a:cs typeface="Arial" panose="020B0604020202020204" pitchFamily="34" charset="0"/>
              </a:rPr>
              <a:t>Who are shielded/Isolated/vulnerable </a:t>
            </a:r>
          </a:p>
          <a:p>
            <a:pPr marL="85725" lvl="0" indent="-85725">
              <a:buFont typeface="Arial" panose="020B0604020202020204" pitchFamily="34" charset="0"/>
              <a:buChar char="•"/>
            </a:pPr>
            <a:r>
              <a:rPr lang="en-GB" sz="1200" dirty="0">
                <a:latin typeface="Arial" panose="020B0604020202020204" pitchFamily="34" charset="0"/>
                <a:cs typeface="Arial" panose="020B0604020202020204" pitchFamily="34" charset="0"/>
              </a:rPr>
              <a:t>Experiencing Financial </a:t>
            </a:r>
            <a:r>
              <a:rPr lang="en-GB" sz="1200" dirty="0" smtClean="0">
                <a:latin typeface="Arial" panose="020B0604020202020204" pitchFamily="34" charset="0"/>
                <a:cs typeface="Arial" panose="020B0604020202020204" pitchFamily="34" charset="0"/>
              </a:rPr>
              <a:t>Challenges/</a:t>
            </a:r>
            <a:r>
              <a:rPr lang="en-GB" sz="1200" dirty="0" err="1" smtClean="0">
                <a:latin typeface="Arial" panose="020B0604020202020204" pitchFamily="34" charset="0"/>
                <a:cs typeface="Arial" panose="020B0604020202020204" pitchFamily="34" charset="0"/>
              </a:rPr>
              <a:t>Unempl</a:t>
            </a:r>
            <a:r>
              <a:rPr lang="en-GB" sz="1200" dirty="0" smtClean="0">
                <a:latin typeface="Arial" panose="020B0604020202020204" pitchFamily="34" charset="0"/>
                <a:cs typeface="Arial" panose="020B0604020202020204" pitchFamily="34" charset="0"/>
              </a:rPr>
              <a:t>-</a:t>
            </a:r>
          </a:p>
          <a:p>
            <a:pPr marL="85725" lvl="0" indent="-85725"/>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oyment</a:t>
            </a:r>
            <a:endParaRPr lang="en-GB" sz="1200" dirty="0">
              <a:latin typeface="Arial" panose="020B0604020202020204" pitchFamily="34" charset="0"/>
              <a:cs typeface="Arial" panose="020B0604020202020204" pitchFamily="34" charset="0"/>
            </a:endParaRPr>
          </a:p>
          <a:p>
            <a:pPr marL="85725" lvl="0" indent="-85725">
              <a:buFont typeface="Arial" panose="020B0604020202020204" pitchFamily="34" charset="0"/>
              <a:buChar char="•"/>
            </a:pPr>
            <a:r>
              <a:rPr lang="en-GB" sz="1200" dirty="0">
                <a:latin typeface="Arial" panose="020B0604020202020204" pitchFamily="34" charset="0"/>
                <a:cs typeface="Arial" panose="020B0604020202020204" pitchFamily="34" charset="0"/>
              </a:rPr>
              <a:t>Families losing their support Infrastructure</a:t>
            </a:r>
          </a:p>
          <a:p>
            <a:pPr marL="85725" lvl="0" indent="-85725">
              <a:buFont typeface="Arial" panose="020B0604020202020204" pitchFamily="34" charset="0"/>
              <a:buChar char="•"/>
            </a:pPr>
            <a:r>
              <a:rPr lang="en-GB" sz="1200" dirty="0">
                <a:latin typeface="Arial" panose="020B0604020202020204" pitchFamily="34" charset="0"/>
                <a:cs typeface="Arial" panose="020B0604020202020204" pitchFamily="34" charset="0"/>
              </a:rPr>
              <a:t>Who have suffered a bereavement</a:t>
            </a:r>
          </a:p>
          <a:p>
            <a:pPr marL="85725" lvl="0" indent="-85725">
              <a:buFont typeface="Arial" panose="020B0604020202020204" pitchFamily="34" charset="0"/>
              <a:buChar char="•"/>
            </a:pPr>
            <a:r>
              <a:rPr lang="en-GB" sz="1200" dirty="0">
                <a:latin typeface="Arial" panose="020B0604020202020204" pitchFamily="34" charset="0"/>
                <a:cs typeface="Arial" panose="020B0604020202020204" pitchFamily="34" charset="0"/>
              </a:rPr>
              <a:t>BAME </a:t>
            </a:r>
            <a:r>
              <a:rPr lang="en-GB" sz="1200" dirty="0" smtClean="0">
                <a:latin typeface="Arial" panose="020B0604020202020204" pitchFamily="34" charset="0"/>
                <a:cs typeface="Arial" panose="020B0604020202020204" pitchFamily="34" charset="0"/>
              </a:rPr>
              <a:t>Groups</a:t>
            </a:r>
            <a:endParaRPr lang="en-GB" sz="1200" dirty="0">
              <a:latin typeface="Arial" panose="020B0604020202020204" pitchFamily="34" charset="0"/>
              <a:cs typeface="Arial" panose="020B0604020202020204" pitchFamily="34" charset="0"/>
            </a:endParaRPr>
          </a:p>
          <a:p>
            <a:pPr marL="85725" lvl="0" indent="-85725">
              <a:buFont typeface="Arial" panose="020B0604020202020204" pitchFamily="34" charset="0"/>
              <a:buChar char="•"/>
            </a:pPr>
            <a:r>
              <a:rPr lang="en-GB" sz="1200" dirty="0">
                <a:latin typeface="Arial" panose="020B0604020202020204" pitchFamily="34" charset="0"/>
                <a:cs typeface="Arial" panose="020B0604020202020204" pitchFamily="34" charset="0"/>
              </a:rPr>
              <a:t>Who have multiple </a:t>
            </a:r>
            <a:r>
              <a:rPr lang="en-GB" sz="1200" dirty="0" smtClean="0">
                <a:latin typeface="Arial" panose="020B0604020202020204" pitchFamily="34" charset="0"/>
                <a:cs typeface="Arial" panose="020B0604020202020204" pitchFamily="34" charset="0"/>
              </a:rPr>
              <a:t>Long Term Conditions(LTC)</a:t>
            </a:r>
          </a:p>
          <a:p>
            <a:pPr marL="85725" lvl="0" indent="-85725">
              <a:buFont typeface="Arial" panose="020B0604020202020204" pitchFamily="34" charset="0"/>
              <a:buChar char="•"/>
            </a:pPr>
            <a:r>
              <a:rPr lang="en-GB" sz="1200" dirty="0" smtClean="0">
                <a:latin typeface="Arial" panose="020B0604020202020204" pitchFamily="34" charset="0"/>
                <a:cs typeface="Arial" panose="020B0604020202020204" pitchFamily="34" charset="0"/>
              </a:rPr>
              <a:t>Frontline </a:t>
            </a:r>
            <a:r>
              <a:rPr lang="en-GB" sz="1200" dirty="0">
                <a:latin typeface="Arial" panose="020B0604020202020204" pitchFamily="34" charset="0"/>
                <a:cs typeface="Arial" panose="020B0604020202020204" pitchFamily="34" charset="0"/>
              </a:rPr>
              <a:t>Workforce/Key </a:t>
            </a:r>
            <a:r>
              <a:rPr lang="en-GB" sz="1200" dirty="0" smtClean="0">
                <a:latin typeface="Arial" panose="020B0604020202020204" pitchFamily="34" charset="0"/>
                <a:cs typeface="Arial" panose="020B0604020202020204" pitchFamily="34" charset="0"/>
              </a:rPr>
              <a:t>workers</a:t>
            </a:r>
          </a:p>
          <a:p>
            <a:r>
              <a:rPr lang="en-GB" sz="1200" dirty="0">
                <a:latin typeface="Arial" panose="020B0604020202020204" pitchFamily="34" charset="0"/>
                <a:cs typeface="Arial" panose="020B0604020202020204" pitchFamily="34" charset="0"/>
              </a:rPr>
              <a:t> </a:t>
            </a:r>
          </a:p>
          <a:p>
            <a:r>
              <a:rPr lang="en-GB" sz="1200" dirty="0">
                <a:latin typeface="Arial" panose="020B0604020202020204" pitchFamily="34" charset="0"/>
                <a:cs typeface="Arial" panose="020B0604020202020204" pitchFamily="34" charset="0"/>
              </a:rPr>
              <a:t>This document has identified interventions for the above cohorts to minimize the mental health consequences of the pandemic, the following is an executive summary </a:t>
            </a:r>
            <a:r>
              <a:rPr lang="en-GB" sz="1200" dirty="0" smtClean="0">
                <a:latin typeface="Arial" panose="020B0604020202020204" pitchFamily="34" charset="0"/>
                <a:cs typeface="Arial" panose="020B0604020202020204" pitchFamily="34" charset="0"/>
              </a:rPr>
              <a:t>of</a:t>
            </a:r>
          </a:p>
          <a:p>
            <a:r>
              <a:rPr lang="en-GB" sz="1200" dirty="0" smtClean="0">
                <a:latin typeface="Arial" panose="020B0604020202020204" pitchFamily="34" charset="0"/>
                <a:cs typeface="Arial" panose="020B0604020202020204" pitchFamily="34" charset="0"/>
              </a:rPr>
              <a:t>those </a:t>
            </a:r>
            <a:r>
              <a:rPr lang="en-GB" sz="1200" dirty="0">
                <a:latin typeface="Arial" panose="020B0604020202020204" pitchFamily="34" charset="0"/>
                <a:cs typeface="Arial" panose="020B0604020202020204" pitchFamily="34" charset="0"/>
              </a:rPr>
              <a:t>interventions:- </a:t>
            </a:r>
            <a:endParaRPr lang="en-GB" sz="1200" dirty="0" smtClean="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pPr lvl="0"/>
            <a:r>
              <a:rPr lang="en-GB" sz="1200" b="1" dirty="0">
                <a:solidFill>
                  <a:schemeClr val="accent1">
                    <a:lumMod val="75000"/>
                  </a:schemeClr>
                </a:solidFill>
                <a:latin typeface="Arial" panose="020B0604020202020204" pitchFamily="34" charset="0"/>
                <a:cs typeface="Arial" panose="020B0604020202020204" pitchFamily="34" charset="0"/>
              </a:rPr>
              <a:t>Ensure wide spread availability of mental health and psychosocial support </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Commission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mental health interventions that can be delivered remotely, for example </a:t>
            </a:r>
            <a:r>
              <a:rPr lang="en-GB" sz="1200" dirty="0" err="1">
                <a:latin typeface="Arial" panose="020B0604020202020204" pitchFamily="34" charset="0"/>
                <a:cs typeface="Arial" panose="020B0604020202020204" pitchFamily="34" charset="0"/>
              </a:rPr>
              <a:t>tele</a:t>
            </a:r>
            <a:r>
              <a:rPr lang="en-GB" sz="1200" dirty="0">
                <a:latin typeface="Arial" panose="020B0604020202020204" pitchFamily="34" charset="0"/>
                <a:cs typeface="Arial" panose="020B0604020202020204" pitchFamily="34" charset="0"/>
              </a:rPr>
              <a:t>-counselling for frontline health-care workers and people at home with depression and anxiety; </a:t>
            </a:r>
            <a:endParaRPr lang="en-GB" sz="1200" dirty="0" smtClean="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r>
              <a:rPr lang="en-GB" sz="1200" b="1" dirty="0">
                <a:solidFill>
                  <a:schemeClr val="accent1">
                    <a:lumMod val="75000"/>
                  </a:schemeClr>
                </a:solidFill>
                <a:latin typeface="Arial" panose="020B0604020202020204" pitchFamily="34" charset="0"/>
                <a:cs typeface="Arial" panose="020B0604020202020204" pitchFamily="34" charset="0"/>
              </a:rPr>
              <a:t>Prepare for an increase in activity </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Local services should prepare for an increase in mental health cases in the population during a state of emergency.   Plausible estimates of the increase in incidence of mental ill health in previous crises range from 5% - 20%. However, amongst the general population, this increase is expected to subside once the response/quarantine measures are lifted.  </a:t>
            </a:r>
            <a:endParaRPr lang="en-GB" sz="1200" dirty="0" smtClean="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r>
              <a:rPr lang="en-GB" sz="1200" b="1" dirty="0">
                <a:solidFill>
                  <a:schemeClr val="accent1">
                    <a:lumMod val="75000"/>
                  </a:schemeClr>
                </a:solidFill>
                <a:latin typeface="Arial" panose="020B0604020202020204" pitchFamily="34" charset="0"/>
                <a:cs typeface="Arial" panose="020B0604020202020204" pitchFamily="34" charset="0"/>
              </a:rPr>
              <a:t>Clear Communication </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Say it loud, say it clear.</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Where information is shared, it should be clear, timely and in a language that meets the communities needs to reduce uncertainty. This should include a time period up to 6—12 months after the “peak” to mitigate any confusion or </a:t>
            </a:r>
            <a:r>
              <a:rPr lang="en-GB" sz="1200" dirty="0" smtClean="0">
                <a:latin typeface="Arial" panose="020B0604020202020204" pitchFamily="34" charset="0"/>
                <a:cs typeface="Arial" panose="020B0604020202020204" pitchFamily="34" charset="0"/>
              </a:rPr>
              <a:t>discrimination/tensions </a:t>
            </a:r>
            <a:r>
              <a:rPr lang="en-GB" sz="1200" dirty="0">
                <a:latin typeface="Arial" panose="020B0604020202020204" pitchFamily="34" charset="0"/>
                <a:cs typeface="Arial" panose="020B0604020202020204" pitchFamily="34" charset="0"/>
              </a:rPr>
              <a:t>that could arise.  </a:t>
            </a:r>
            <a:r>
              <a:rPr lang="en-GB" sz="1200" dirty="0" smtClean="0">
                <a:latin typeface="Arial" panose="020B0604020202020204" pitchFamily="34" charset="0"/>
                <a:cs typeface="Arial" panose="020B0604020202020204" pitchFamily="34" charset="0"/>
              </a:rPr>
              <a:t>Information, should </a:t>
            </a:r>
            <a:r>
              <a:rPr lang="en-GB" sz="1200" dirty="0">
                <a:latin typeface="Arial" panose="020B0604020202020204" pitchFamily="34" charset="0"/>
                <a:cs typeface="Arial" panose="020B0604020202020204" pitchFamily="34" charset="0"/>
              </a:rPr>
              <a:t>be consistent and where necessary targeted to support communities and groups where stigma could remain.   </a:t>
            </a:r>
            <a:endParaRPr lang="en-GB" sz="1200" dirty="0" smtClean="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algn="just"/>
            <a:endParaRPr lang="en-GB" sz="1200" dirty="0" smtClean="0">
              <a:latin typeface="Arial" panose="020B0604020202020204" pitchFamily="34" charset="0"/>
              <a:cs typeface="Arial" panose="020B0604020202020204" pitchFamily="34" charset="0"/>
            </a:endParaRPr>
          </a:p>
          <a:p>
            <a:pPr algn="just"/>
            <a:endParaRPr lang="en-GB" sz="1200" b="1" dirty="0">
              <a:latin typeface="Arial" panose="020B0604020202020204" pitchFamily="34" charset="0"/>
              <a:cs typeface="Arial" panose="020B0604020202020204" pitchFamily="34" charset="0"/>
            </a:endParaRPr>
          </a:p>
          <a:p>
            <a:pPr algn="just"/>
            <a:r>
              <a:rPr lang="en-GB" sz="1200" dirty="0">
                <a:latin typeface="Arial" panose="020B0604020202020204" pitchFamily="34" charset="0"/>
                <a:cs typeface="Arial" panose="020B0604020202020204" pitchFamily="34" charset="0"/>
              </a:rPr>
              <a:t> </a:t>
            </a:r>
          </a:p>
          <a:p>
            <a:pPr algn="just"/>
            <a:r>
              <a:rPr lang="en-GB" sz="1200" dirty="0">
                <a:latin typeface="Arial" panose="020B0604020202020204" pitchFamily="34" charset="0"/>
                <a:cs typeface="Arial" panose="020B0604020202020204" pitchFamily="34" charset="0"/>
              </a:rPr>
              <a:t> </a:t>
            </a:r>
          </a:p>
        </p:txBody>
      </p:sp>
      <p:pic>
        <p:nvPicPr>
          <p:cNvPr id="4" name="Picture 3">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3"/>
          <a:srcRect t="84065" r="40421"/>
          <a:stretch/>
        </p:blipFill>
        <p:spPr bwMode="auto">
          <a:xfrm>
            <a:off x="0" y="11844606"/>
            <a:ext cx="9601200" cy="1158617"/>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3"/>
          <a:srcRect r="72647" b="80116"/>
          <a:stretch/>
        </p:blipFill>
        <p:spPr bwMode="auto">
          <a:xfrm>
            <a:off x="213360" y="49694"/>
            <a:ext cx="2974261" cy="1310546"/>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4906487" y="1652324"/>
            <a:ext cx="4392964" cy="10433625"/>
          </a:xfrm>
          <a:prstGeom prst="rect">
            <a:avLst/>
          </a:prstGeom>
        </p:spPr>
        <p:txBody>
          <a:bodyPr wrap="square">
            <a:spAutoFit/>
          </a:bodyPr>
          <a:lstStyle/>
          <a:p>
            <a:r>
              <a:rPr lang="en-GB" sz="1200" b="1" dirty="0">
                <a:solidFill>
                  <a:schemeClr val="accent1">
                    <a:lumMod val="75000"/>
                  </a:schemeClr>
                </a:solidFill>
                <a:latin typeface="Arial" panose="020B0604020202020204" pitchFamily="34" charset="0"/>
                <a:cs typeface="Arial" panose="020B0604020202020204" pitchFamily="34" charset="0"/>
              </a:rPr>
              <a:t>Responding to COVID-19 as a community </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Most needs can be met through routine services, including informal or non statutory services, however in order to mitigate a potential increase in demand the system should consider other methods for providing less intense mental health care within communities, using natural community assets and groups such as NHS website, volunteer groups charities and workplace support  as resources to give the system additional capacity to bridge a gap and enable stepping stones to other services.  Employers have an important role in proactively identifying at risk individuals and providing appropriate support to all employees </a:t>
            </a:r>
          </a:p>
          <a:p>
            <a:pPr lvl="0"/>
            <a:endParaRPr lang="en-GB" sz="1200" b="1" dirty="0" smtClean="0">
              <a:latin typeface="Arial" panose="020B0604020202020204" pitchFamily="34" charset="0"/>
              <a:cs typeface="Arial" panose="020B0604020202020204" pitchFamily="34" charset="0"/>
            </a:endParaRPr>
          </a:p>
          <a:p>
            <a:pPr lvl="0" defTabSz="1073150"/>
            <a:r>
              <a:rPr lang="en-GB" sz="1200" b="1" dirty="0" smtClean="0">
                <a:solidFill>
                  <a:schemeClr val="accent1">
                    <a:lumMod val="75000"/>
                  </a:schemeClr>
                </a:solidFill>
                <a:latin typeface="Arial" panose="020B0604020202020204" pitchFamily="34" charset="0"/>
                <a:cs typeface="Arial" panose="020B0604020202020204" pitchFamily="34" charset="0"/>
              </a:rPr>
              <a:t>Seldom </a:t>
            </a:r>
            <a:r>
              <a:rPr lang="en-GB" sz="1200" b="1" dirty="0">
                <a:solidFill>
                  <a:schemeClr val="accent1">
                    <a:lumMod val="75000"/>
                  </a:schemeClr>
                </a:solidFill>
                <a:latin typeface="Arial" panose="020B0604020202020204" pitchFamily="34" charset="0"/>
                <a:cs typeface="Arial" panose="020B0604020202020204" pitchFamily="34" charset="0"/>
              </a:rPr>
              <a:t>heard, easy to ignore </a:t>
            </a:r>
            <a:r>
              <a:rPr lang="en-GB" sz="1200" b="1" dirty="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Seldom heard </a:t>
            </a:r>
            <a:r>
              <a:rPr lang="en-GB" sz="1200" dirty="0">
                <a:latin typeface="Arial" panose="020B0604020202020204" pitchFamily="34" charset="0"/>
                <a:cs typeface="Arial" panose="020B0604020202020204" pitchFamily="34" charset="0"/>
              </a:rPr>
              <a:t>groups will  </a:t>
            </a:r>
            <a:r>
              <a:rPr lang="en-GB" sz="1200" dirty="0" smtClean="0">
                <a:latin typeface="Arial" panose="020B0604020202020204" pitchFamily="34" charset="0"/>
                <a:cs typeface="Arial" panose="020B0604020202020204" pitchFamily="34" charset="0"/>
              </a:rPr>
              <a:t>       require </a:t>
            </a:r>
            <a:r>
              <a:rPr lang="en-GB" sz="1200" dirty="0">
                <a:latin typeface="Arial" panose="020B0604020202020204" pitchFamily="34" charset="0"/>
                <a:cs typeface="Arial" panose="020B0604020202020204" pitchFamily="34" charset="0"/>
              </a:rPr>
              <a:t>tailored communications and where necessary existing </a:t>
            </a:r>
            <a:r>
              <a:rPr lang="en-GB" sz="1200" dirty="0" smtClean="0">
                <a:latin typeface="Arial" panose="020B0604020202020204" pitchFamily="34" charset="0"/>
                <a:cs typeface="Arial" panose="020B0604020202020204" pitchFamily="34" charset="0"/>
              </a:rPr>
              <a:t>               	charities </a:t>
            </a:r>
            <a:r>
              <a:rPr lang="en-GB" sz="1200" dirty="0">
                <a:latin typeface="Arial" panose="020B0604020202020204" pitchFamily="34" charset="0"/>
                <a:cs typeface="Arial" panose="020B0604020202020204" pitchFamily="34" charset="0"/>
              </a:rPr>
              <a:t>and volunteer groups/religious </a:t>
            </a:r>
            <a:r>
              <a:rPr lang="en-GB" sz="1200" dirty="0" smtClean="0">
                <a:latin typeface="Arial" panose="020B0604020202020204" pitchFamily="34" charset="0"/>
                <a:cs typeface="Arial" panose="020B0604020202020204" pitchFamily="34" charset="0"/>
              </a:rPr>
              <a:t>	organisations </a:t>
            </a:r>
            <a:r>
              <a:rPr lang="en-GB" sz="1200" dirty="0">
                <a:latin typeface="Arial" panose="020B0604020202020204" pitchFamily="34" charset="0"/>
                <a:cs typeface="Arial" panose="020B0604020202020204" pitchFamily="34" charset="0"/>
              </a:rPr>
              <a:t>are best placed to offer this </a:t>
            </a:r>
            <a:r>
              <a:rPr lang="en-GB" sz="1200" dirty="0" smtClean="0">
                <a:latin typeface="Arial" panose="020B0604020202020204" pitchFamily="34" charset="0"/>
                <a:cs typeface="Arial" panose="020B0604020202020204" pitchFamily="34" charset="0"/>
              </a:rPr>
              <a:t>	additional </a:t>
            </a:r>
            <a:r>
              <a:rPr lang="en-GB" sz="1200" dirty="0">
                <a:latin typeface="Arial" panose="020B0604020202020204" pitchFamily="34" charset="0"/>
                <a:cs typeface="Arial" panose="020B0604020202020204" pitchFamily="34" charset="0"/>
              </a:rPr>
              <a:t>support.  Making Every Contact </a:t>
            </a:r>
            <a:r>
              <a:rPr lang="en-GB" sz="1200" dirty="0" smtClean="0">
                <a:latin typeface="Arial" panose="020B0604020202020204" pitchFamily="34" charset="0"/>
                <a:cs typeface="Arial" panose="020B0604020202020204" pitchFamily="34" charset="0"/>
              </a:rPr>
              <a:t>	Count </a:t>
            </a:r>
            <a:r>
              <a:rPr lang="en-GB" sz="1200" dirty="0">
                <a:latin typeface="Arial" panose="020B0604020202020204" pitchFamily="34" charset="0"/>
                <a:cs typeface="Arial" panose="020B0604020202020204" pitchFamily="34" charset="0"/>
              </a:rPr>
              <a:t>(MECC) approach should be </a:t>
            </a:r>
            <a:r>
              <a:rPr lang="en-GB" sz="1200" dirty="0" smtClean="0">
                <a:latin typeface="Arial" panose="020B0604020202020204" pitchFamily="34" charset="0"/>
                <a:cs typeface="Arial" panose="020B0604020202020204" pitchFamily="34" charset="0"/>
              </a:rPr>
              <a:t>	incorporated </a:t>
            </a:r>
            <a:r>
              <a:rPr lang="en-GB" sz="1200" dirty="0">
                <a:latin typeface="Arial" panose="020B0604020202020204" pitchFamily="34" charset="0"/>
                <a:cs typeface="Arial" panose="020B0604020202020204" pitchFamily="34" charset="0"/>
              </a:rPr>
              <a:t>in all services from universal to </a:t>
            </a:r>
            <a:r>
              <a:rPr lang="en-GB" sz="1200" dirty="0" smtClean="0">
                <a:latin typeface="Arial" panose="020B0604020202020204" pitchFamily="34" charset="0"/>
                <a:cs typeface="Arial" panose="020B0604020202020204" pitchFamily="34" charset="0"/>
              </a:rPr>
              <a:t>	specialist</a:t>
            </a:r>
            <a:r>
              <a:rPr lang="en-GB" sz="1200" dirty="0">
                <a:latin typeface="Arial" panose="020B0604020202020204" pitchFamily="34" charset="0"/>
                <a:cs typeface="Arial" panose="020B0604020202020204" pitchFamily="34" charset="0"/>
              </a:rPr>
              <a:t>, plus informal services where </a:t>
            </a:r>
            <a:r>
              <a:rPr lang="en-GB" sz="1200" dirty="0" smtClean="0">
                <a:latin typeface="Arial" panose="020B0604020202020204" pitchFamily="34" charset="0"/>
                <a:cs typeface="Arial" panose="020B0604020202020204" pitchFamily="34" charset="0"/>
              </a:rPr>
              <a:t> 	possible</a:t>
            </a:r>
            <a:r>
              <a:rPr lang="en-GB" sz="1200" dirty="0">
                <a:latin typeface="Arial" panose="020B0604020202020204" pitchFamily="34" charset="0"/>
                <a:cs typeface="Arial" panose="020B0604020202020204" pitchFamily="34" charset="0"/>
              </a:rPr>
              <a:t>.  </a:t>
            </a:r>
            <a:endParaRPr lang="en-GB" sz="1200" dirty="0" smtClean="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defTabSz="989013"/>
            <a:r>
              <a:rPr lang="en-GB" sz="1200" dirty="0" smtClean="0">
                <a:latin typeface="Arial" panose="020B0604020202020204" pitchFamily="34" charset="0"/>
                <a:cs typeface="Arial" panose="020B0604020202020204" pitchFamily="34" charset="0"/>
              </a:rPr>
              <a:t>	Mutual </a:t>
            </a:r>
            <a:r>
              <a:rPr lang="en-GB" sz="1200" dirty="0">
                <a:latin typeface="Arial" panose="020B0604020202020204" pitchFamily="34" charset="0"/>
                <a:cs typeface="Arial" panose="020B0604020202020204" pitchFamily="34" charset="0"/>
              </a:rPr>
              <a:t>aid should be supported to increase </a:t>
            </a:r>
            <a:r>
              <a:rPr lang="en-GB" sz="1200" dirty="0" smtClean="0">
                <a:latin typeface="Arial" panose="020B0604020202020204" pitchFamily="34" charset="0"/>
                <a:cs typeface="Arial" panose="020B0604020202020204" pitchFamily="34" charset="0"/>
              </a:rPr>
              <a:t>	a 	sense </a:t>
            </a:r>
            <a:r>
              <a:rPr lang="en-GB" sz="1200" dirty="0">
                <a:latin typeface="Arial" panose="020B0604020202020204" pitchFamily="34" charset="0"/>
                <a:cs typeface="Arial" panose="020B0604020202020204" pitchFamily="34" charset="0"/>
              </a:rPr>
              <a:t>of </a:t>
            </a:r>
            <a:r>
              <a:rPr lang="en-GB" sz="1200" dirty="0" smtClean="0">
                <a:latin typeface="Arial" panose="020B0604020202020204" pitchFamily="34" charset="0"/>
                <a:cs typeface="Arial" panose="020B0604020202020204" pitchFamily="34" charset="0"/>
              </a:rPr>
              <a:t>belonging </a:t>
            </a:r>
            <a:r>
              <a:rPr lang="en-GB" sz="1200" dirty="0">
                <a:latin typeface="Arial" panose="020B0604020202020204" pitchFamily="34" charset="0"/>
                <a:cs typeface="Arial" panose="020B0604020202020204" pitchFamily="34" charset="0"/>
              </a:rPr>
              <a:t>and reduce </a:t>
            </a:r>
            <a:r>
              <a:rPr lang="en-GB" sz="1200" dirty="0" smtClean="0">
                <a:latin typeface="Arial" panose="020B0604020202020204" pitchFamily="34" charset="0"/>
                <a:cs typeface="Arial" panose="020B0604020202020204" pitchFamily="34" charset="0"/>
              </a:rPr>
              <a:t> loneliness</a:t>
            </a:r>
            <a:r>
              <a:rPr lang="en-GB" sz="1200" dirty="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	Other </a:t>
            </a:r>
            <a:r>
              <a:rPr lang="en-GB" sz="1200" dirty="0">
                <a:latin typeface="Arial" panose="020B0604020202020204" pitchFamily="34" charset="0"/>
                <a:cs typeface="Arial" panose="020B0604020202020204" pitchFamily="34" charset="0"/>
              </a:rPr>
              <a:t>population level </a:t>
            </a:r>
            <a:r>
              <a:rPr lang="en-GB" sz="1200" dirty="0" smtClean="0">
                <a:latin typeface="Arial" panose="020B0604020202020204" pitchFamily="34" charset="0"/>
                <a:cs typeface="Arial" panose="020B0604020202020204" pitchFamily="34" charset="0"/>
              </a:rPr>
              <a:t>interventions </a:t>
            </a:r>
            <a:r>
              <a:rPr lang="en-GB" sz="1200" dirty="0">
                <a:latin typeface="Arial" panose="020B0604020202020204" pitchFamily="34" charset="0"/>
                <a:cs typeface="Arial" panose="020B0604020202020204" pitchFamily="34" charset="0"/>
              </a:rPr>
              <a:t>may be </a:t>
            </a:r>
            <a:r>
              <a:rPr lang="en-GB" sz="1200" dirty="0" smtClean="0">
                <a:latin typeface="Arial" panose="020B0604020202020204" pitchFamily="34" charset="0"/>
                <a:cs typeface="Arial" panose="020B0604020202020204" pitchFamily="34" charset="0"/>
              </a:rPr>
              <a:t>	effective </a:t>
            </a:r>
            <a:r>
              <a:rPr lang="en-GB" sz="1200" dirty="0">
                <a:latin typeface="Arial" panose="020B0604020202020204" pitchFamily="34" charset="0"/>
                <a:cs typeface="Arial" panose="020B0604020202020204" pitchFamily="34" charset="0"/>
              </a:rPr>
              <a:t>but have </a:t>
            </a:r>
            <a:r>
              <a:rPr lang="en-GB" sz="1200" dirty="0" smtClean="0">
                <a:latin typeface="Arial" panose="020B0604020202020204" pitchFamily="34" charset="0"/>
                <a:cs typeface="Arial" panose="020B0604020202020204" pitchFamily="34" charset="0"/>
              </a:rPr>
              <a:t>limited </a:t>
            </a:r>
            <a:r>
              <a:rPr lang="en-GB" sz="1200" dirty="0">
                <a:latin typeface="Arial" panose="020B0604020202020204" pitchFamily="34" charset="0"/>
                <a:cs typeface="Arial" panose="020B0604020202020204" pitchFamily="34" charset="0"/>
              </a:rPr>
              <a:t>evidence.   Local </a:t>
            </a:r>
            <a:r>
              <a:rPr lang="en-GB" sz="1200" dirty="0" smtClean="0">
                <a:latin typeface="Arial" panose="020B0604020202020204" pitchFamily="34" charset="0"/>
                <a:cs typeface="Arial" panose="020B0604020202020204" pitchFamily="34" charset="0"/>
              </a:rPr>
              <a:t>	systems </a:t>
            </a:r>
            <a:r>
              <a:rPr lang="en-GB" sz="1200" dirty="0">
                <a:latin typeface="Arial" panose="020B0604020202020204" pitchFamily="34" charset="0"/>
                <a:cs typeface="Arial" panose="020B0604020202020204" pitchFamily="34" charset="0"/>
              </a:rPr>
              <a:t>should </a:t>
            </a:r>
            <a:r>
              <a:rPr lang="en-GB" sz="1200" dirty="0" smtClean="0">
                <a:latin typeface="Arial" panose="020B0604020202020204" pitchFamily="34" charset="0"/>
                <a:cs typeface="Arial" panose="020B0604020202020204" pitchFamily="34" charset="0"/>
              </a:rPr>
              <a:t>note </a:t>
            </a:r>
            <a:r>
              <a:rPr lang="en-GB" sz="1200" dirty="0">
                <a:latin typeface="Arial" panose="020B0604020202020204" pitchFamily="34" charset="0"/>
                <a:cs typeface="Arial" panose="020B0604020202020204" pitchFamily="34" charset="0"/>
              </a:rPr>
              <a:t>the challenges around </a:t>
            </a:r>
            <a:r>
              <a:rPr lang="en-GB" sz="1200" dirty="0" smtClean="0">
                <a:latin typeface="Arial" panose="020B0604020202020204" pitchFamily="34" charset="0"/>
                <a:cs typeface="Arial" panose="020B0604020202020204" pitchFamily="34" charset="0"/>
              </a:rPr>
              <a:t>	seldom </a:t>
            </a:r>
            <a:r>
              <a:rPr lang="en-GB" sz="1200" dirty="0">
                <a:latin typeface="Arial" panose="020B0604020202020204" pitchFamily="34" charset="0"/>
                <a:cs typeface="Arial" panose="020B0604020202020204" pitchFamily="34" charset="0"/>
              </a:rPr>
              <a:t>heard and deprived </a:t>
            </a:r>
            <a:r>
              <a:rPr lang="en-GB" sz="1200" dirty="0" smtClean="0">
                <a:latin typeface="Arial" panose="020B0604020202020204" pitchFamily="34" charset="0"/>
                <a:cs typeface="Arial" panose="020B0604020202020204" pitchFamily="34" charset="0"/>
              </a:rPr>
              <a:t>groups. Online 	assessments </a:t>
            </a:r>
            <a:r>
              <a:rPr lang="en-GB" sz="1200" dirty="0">
                <a:latin typeface="Arial" panose="020B0604020202020204" pitchFamily="34" charset="0"/>
                <a:cs typeface="Arial" panose="020B0604020202020204" pitchFamily="34" charset="0"/>
              </a:rPr>
              <a:t>should not be </a:t>
            </a:r>
            <a:r>
              <a:rPr lang="en-GB" sz="1200" dirty="0" smtClean="0">
                <a:latin typeface="Arial" panose="020B0604020202020204" pitchFamily="34" charset="0"/>
                <a:cs typeface="Arial" panose="020B0604020202020204" pitchFamily="34" charset="0"/>
              </a:rPr>
              <a:t>supported for </a:t>
            </a:r>
            <a:r>
              <a:rPr lang="en-GB" sz="1200" dirty="0">
                <a:latin typeface="Arial" panose="020B0604020202020204" pitchFamily="34" charset="0"/>
                <a:cs typeface="Arial" panose="020B0604020202020204" pitchFamily="34" charset="0"/>
              </a:rPr>
              <a:t>high </a:t>
            </a:r>
            <a:r>
              <a:rPr lang="en-GB" sz="1200" dirty="0" smtClean="0">
                <a:latin typeface="Arial" panose="020B0604020202020204" pitchFamily="34" charset="0"/>
                <a:cs typeface="Arial" panose="020B0604020202020204" pitchFamily="34" charset="0"/>
              </a:rPr>
              <a:t>	risk </a:t>
            </a:r>
            <a:r>
              <a:rPr lang="en-GB" sz="1200" dirty="0">
                <a:latin typeface="Arial" panose="020B0604020202020204" pitchFamily="34" charset="0"/>
                <a:cs typeface="Arial" panose="020B0604020202020204" pitchFamily="34" charset="0"/>
              </a:rPr>
              <a:t>patients as important cues could be </a:t>
            </a:r>
            <a:r>
              <a:rPr lang="en-GB" sz="1200" dirty="0" smtClean="0">
                <a:latin typeface="Arial" panose="020B0604020202020204" pitchFamily="34" charset="0"/>
                <a:cs typeface="Arial" panose="020B0604020202020204" pitchFamily="34" charset="0"/>
              </a:rPr>
              <a:t>	missed</a:t>
            </a:r>
            <a:r>
              <a:rPr lang="en-GB" sz="1200" dirty="0">
                <a:latin typeface="Arial" panose="020B0604020202020204" pitchFamily="34" charset="0"/>
                <a:cs typeface="Arial" panose="020B0604020202020204" pitchFamily="34" charset="0"/>
              </a:rPr>
              <a:t>.  A trauma-informed approach in all </a:t>
            </a:r>
            <a:r>
              <a:rPr lang="en-GB" sz="1200" dirty="0" smtClean="0">
                <a:latin typeface="Arial" panose="020B0604020202020204" pitchFamily="34" charset="0"/>
                <a:cs typeface="Arial" panose="020B0604020202020204" pitchFamily="34" charset="0"/>
              </a:rPr>
              <a:t>	services </a:t>
            </a:r>
            <a:r>
              <a:rPr lang="en-GB" sz="1200" dirty="0">
                <a:latin typeface="Arial" panose="020B0604020202020204" pitchFamily="34" charset="0"/>
                <a:cs typeface="Arial" panose="020B0604020202020204" pitchFamily="34" charset="0"/>
              </a:rPr>
              <a:t>is recommended and it is imperative to </a:t>
            </a:r>
            <a:r>
              <a:rPr lang="en-GB" sz="1200" dirty="0" smtClean="0">
                <a:latin typeface="Arial" panose="020B0604020202020204" pitchFamily="34" charset="0"/>
                <a:cs typeface="Arial" panose="020B0604020202020204" pitchFamily="34" charset="0"/>
              </a:rPr>
              <a:t>	ensure </a:t>
            </a:r>
            <a:r>
              <a:rPr lang="en-GB" sz="1200" dirty="0">
                <a:latin typeface="Arial" panose="020B0604020202020204" pitchFamily="34" charset="0"/>
                <a:cs typeface="Arial" panose="020B0604020202020204" pitchFamily="34" charset="0"/>
              </a:rPr>
              <a:t>mental health staff are supported with </a:t>
            </a:r>
            <a:r>
              <a:rPr lang="en-GB" sz="1200" dirty="0" smtClean="0">
                <a:latin typeface="Arial" panose="020B0604020202020204" pitchFamily="34" charset="0"/>
                <a:cs typeface="Arial" panose="020B0604020202020204" pitchFamily="34" charset="0"/>
              </a:rPr>
              <a:t>	training </a:t>
            </a:r>
            <a:r>
              <a:rPr lang="en-GB" sz="1200" dirty="0">
                <a:latin typeface="Arial" panose="020B0604020202020204" pitchFamily="34" charset="0"/>
                <a:cs typeface="Arial" panose="020B0604020202020204" pitchFamily="34" charset="0"/>
              </a:rPr>
              <a:t>to deliver interventions in new </a:t>
            </a:r>
            <a:r>
              <a:rPr lang="en-GB" sz="1200" dirty="0" smtClean="0">
                <a:latin typeface="Arial" panose="020B0604020202020204" pitchFamily="34" charset="0"/>
                <a:cs typeface="Arial" panose="020B0604020202020204" pitchFamily="34" charset="0"/>
              </a:rPr>
              <a:t>ways</a:t>
            </a:r>
          </a:p>
          <a:p>
            <a:pPr lvl="0"/>
            <a:endParaRPr lang="en-GB" sz="1200" b="1" dirty="0" smtClean="0">
              <a:latin typeface="Arial" panose="020B0604020202020204" pitchFamily="34" charset="0"/>
              <a:cs typeface="Arial" panose="020B0604020202020204" pitchFamily="34" charset="0"/>
            </a:endParaRPr>
          </a:p>
          <a:p>
            <a:pPr lvl="0"/>
            <a:r>
              <a:rPr lang="en-GB" sz="1200" b="1" dirty="0" smtClean="0">
                <a:solidFill>
                  <a:schemeClr val="accent1">
                    <a:lumMod val="75000"/>
                  </a:schemeClr>
                </a:solidFill>
                <a:latin typeface="Arial" panose="020B0604020202020204" pitchFamily="34" charset="0"/>
                <a:cs typeface="Arial" panose="020B0604020202020204" pitchFamily="34" charset="0"/>
              </a:rPr>
              <a:t>Promote </a:t>
            </a:r>
            <a:r>
              <a:rPr lang="en-GB" sz="1200" b="1" dirty="0">
                <a:solidFill>
                  <a:schemeClr val="accent1">
                    <a:lumMod val="75000"/>
                  </a:schemeClr>
                </a:solidFill>
                <a:latin typeface="Arial" panose="020B0604020202020204" pitchFamily="34" charset="0"/>
                <a:cs typeface="Arial" panose="020B0604020202020204" pitchFamily="34" charset="0"/>
              </a:rPr>
              <a:t>Self Care and </a:t>
            </a:r>
            <a:r>
              <a:rPr lang="en-GB" sz="1200" b="1" dirty="0" smtClean="0">
                <a:solidFill>
                  <a:schemeClr val="accent1">
                    <a:lumMod val="75000"/>
                  </a:schemeClr>
                </a:solidFill>
                <a:latin typeface="Arial" panose="020B0604020202020204" pitchFamily="34" charset="0"/>
                <a:cs typeface="Arial" panose="020B0604020202020204" pitchFamily="34" charset="0"/>
              </a:rPr>
              <a:t>Community/Individual </a:t>
            </a:r>
            <a:r>
              <a:rPr lang="en-GB" sz="1200" b="1" dirty="0">
                <a:solidFill>
                  <a:schemeClr val="accent1">
                    <a:lumMod val="75000"/>
                  </a:schemeClr>
                </a:solidFill>
                <a:latin typeface="Arial" panose="020B0604020202020204" pitchFamily="34" charset="0"/>
                <a:cs typeface="Arial" panose="020B0604020202020204" pitchFamily="34" charset="0"/>
              </a:rPr>
              <a:t>Empowerment </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This</a:t>
            </a:r>
            <a:r>
              <a:rPr lang="en-GB" sz="1200" b="1" dirty="0">
                <a:latin typeface="Arial" panose="020B0604020202020204" pitchFamily="34" charset="0"/>
                <a:cs typeface="Arial" panose="020B0604020202020204" pitchFamily="34" charset="0"/>
              </a:rPr>
              <a:t> s</a:t>
            </a:r>
            <a:r>
              <a:rPr lang="en-GB" sz="1200" dirty="0">
                <a:latin typeface="Arial" panose="020B0604020202020204" pitchFamily="34" charset="0"/>
                <a:cs typeface="Arial" panose="020B0604020202020204" pitchFamily="34" charset="0"/>
              </a:rPr>
              <a:t>hould be the first point of intervention for the general population.  Promotion of physical and mental wellbeing </a:t>
            </a:r>
            <a:r>
              <a:rPr lang="en-GB" sz="1200" dirty="0" smtClean="0">
                <a:latin typeface="Arial" panose="020B0604020202020204" pitchFamily="34" charset="0"/>
                <a:cs typeface="Arial" panose="020B0604020202020204" pitchFamily="34" charset="0"/>
              </a:rPr>
              <a:t>is critical </a:t>
            </a:r>
            <a:r>
              <a:rPr lang="en-GB" sz="1200" dirty="0">
                <a:latin typeface="Arial" panose="020B0604020202020204" pitchFamily="34" charset="0"/>
                <a:cs typeface="Arial" panose="020B0604020202020204" pitchFamily="34" charset="0"/>
              </a:rPr>
              <a:t>to </a:t>
            </a:r>
            <a:r>
              <a:rPr lang="en-GB" sz="1200" dirty="0" smtClean="0">
                <a:latin typeface="Arial" panose="020B0604020202020204" pitchFamily="34" charset="0"/>
                <a:cs typeface="Arial" panose="020B0604020202020204" pitchFamily="34" charset="0"/>
              </a:rPr>
              <a:t>good outcomes for our population</a:t>
            </a:r>
            <a:r>
              <a:rPr lang="en-GB" sz="1200" dirty="0">
                <a:latin typeface="Arial" panose="020B0604020202020204" pitchFamily="34" charset="0"/>
                <a:cs typeface="Arial" panose="020B0604020202020204" pitchFamily="34" charset="0"/>
              </a:rPr>
              <a:t>.  Making good use of community and family networks is widely recommended with distraction and creative resources particularly helpful, especially for families with children.   </a:t>
            </a:r>
            <a:r>
              <a:rPr lang="en-GB" sz="1200" dirty="0" smtClean="0">
                <a:latin typeface="Arial" panose="020B0604020202020204" pitchFamily="34" charset="0"/>
                <a:cs typeface="Arial" panose="020B0604020202020204" pitchFamily="34" charset="0"/>
              </a:rPr>
              <a:t>Utilisation of existing </a:t>
            </a:r>
            <a:r>
              <a:rPr lang="en-GB" sz="1200" dirty="0">
                <a:latin typeface="Arial" panose="020B0604020202020204" pitchFamily="34" charset="0"/>
                <a:cs typeface="Arial" panose="020B0604020202020204" pitchFamily="34" charset="0"/>
              </a:rPr>
              <a:t>charities websites and intelligence will mitigate the need to create new material, and contradict national advice/guidance.   Consideration of accessibility, alternative formats </a:t>
            </a:r>
            <a:r>
              <a:rPr lang="en-GB" sz="1200" dirty="0" smtClean="0">
                <a:latin typeface="Arial" panose="020B0604020202020204" pitchFamily="34" charset="0"/>
                <a:cs typeface="Arial" panose="020B0604020202020204" pitchFamily="34" charset="0"/>
              </a:rPr>
              <a:t>is important and should </a:t>
            </a:r>
            <a:r>
              <a:rPr lang="en-GB" sz="1200" dirty="0">
                <a:latin typeface="Arial" panose="020B0604020202020204" pitchFamily="34" charset="0"/>
                <a:cs typeface="Arial" panose="020B0604020202020204" pitchFamily="34" charset="0"/>
              </a:rPr>
              <a:t>be </a:t>
            </a:r>
            <a:r>
              <a:rPr lang="en-GB" sz="1200" dirty="0" smtClean="0">
                <a:latin typeface="Arial" panose="020B0604020202020204" pitchFamily="34" charset="0"/>
                <a:cs typeface="Arial" panose="020B0604020202020204" pitchFamily="34" charset="0"/>
              </a:rPr>
              <a:t>noted, particularly </a:t>
            </a:r>
            <a:r>
              <a:rPr lang="en-GB" sz="1200" dirty="0">
                <a:latin typeface="Arial" panose="020B0604020202020204" pitchFamily="34" charset="0"/>
                <a:cs typeface="Arial" panose="020B0604020202020204" pitchFamily="34" charset="0"/>
              </a:rPr>
              <a:t>for </a:t>
            </a:r>
            <a:r>
              <a:rPr lang="en-GB" sz="1200" dirty="0" smtClean="0">
                <a:latin typeface="Arial" panose="020B0604020202020204" pitchFamily="34" charset="0"/>
                <a:cs typeface="Arial" panose="020B0604020202020204" pitchFamily="34" charset="0"/>
              </a:rPr>
              <a:t>individuals/families </a:t>
            </a:r>
            <a:r>
              <a:rPr lang="en-GB" sz="1200" dirty="0">
                <a:latin typeface="Arial" panose="020B0604020202020204" pitchFamily="34" charset="0"/>
                <a:cs typeface="Arial" panose="020B0604020202020204" pitchFamily="34" charset="0"/>
              </a:rPr>
              <a:t>who are technologically deprived</a:t>
            </a:r>
            <a:r>
              <a:rPr lang="en-GB" sz="1200" dirty="0" smtClean="0">
                <a:latin typeface="Arial" panose="020B0604020202020204" pitchFamily="34" charset="0"/>
                <a:cs typeface="Arial" panose="020B0604020202020204" pitchFamily="34" charset="0"/>
              </a:rPr>
              <a:t>.</a:t>
            </a:r>
          </a:p>
          <a:p>
            <a:pPr lvl="0"/>
            <a:endParaRPr lang="en-GB" sz="1200" dirty="0">
              <a:latin typeface="Arial" panose="020B0604020202020204" pitchFamily="34" charset="0"/>
              <a:cs typeface="Arial" panose="020B0604020202020204" pitchFamily="34" charset="0"/>
            </a:endParaRPr>
          </a:p>
          <a:p>
            <a:pPr lvl="0"/>
            <a:r>
              <a:rPr lang="en-GB" sz="1200" b="1" dirty="0">
                <a:solidFill>
                  <a:schemeClr val="accent1">
                    <a:lumMod val="75000"/>
                  </a:schemeClr>
                </a:solidFill>
                <a:latin typeface="Arial" panose="020B0604020202020204" pitchFamily="34" charset="0"/>
                <a:cs typeface="Arial" panose="020B0604020202020204" pitchFamily="34" charset="0"/>
              </a:rPr>
              <a:t>Opportunist screening </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Look for</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opportunities to implement early intervention to prevent escalation of crises.  Targeted support should be </a:t>
            </a:r>
            <a:r>
              <a:rPr lang="en-GB" sz="1200" dirty="0" smtClean="0">
                <a:latin typeface="Arial" panose="020B0604020202020204" pitchFamily="34" charset="0"/>
                <a:cs typeface="Arial" panose="020B0604020202020204" pitchFamily="34" charset="0"/>
              </a:rPr>
              <a:t>offered in </a:t>
            </a:r>
            <a:r>
              <a:rPr lang="en-GB" sz="1200" dirty="0">
                <a:latin typeface="Arial" panose="020B0604020202020204" pitchFamily="34" charset="0"/>
                <a:cs typeface="Arial" panose="020B0604020202020204" pitchFamily="34" charset="0"/>
              </a:rPr>
              <a:t>a format that meets the needs of this cohort.  All written formats should be easy to read, accessible and shared from a trusted source.</a:t>
            </a:r>
          </a:p>
          <a:p>
            <a:r>
              <a:rPr lang="en-GB"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274752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t="84065" r="40421"/>
          <a:stretch/>
        </p:blipFill>
        <p:spPr bwMode="auto">
          <a:xfrm>
            <a:off x="0" y="11844606"/>
            <a:ext cx="9601200" cy="1158617"/>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r="72647" b="80116"/>
          <a:stretch/>
        </p:blipFill>
        <p:spPr bwMode="auto">
          <a:xfrm>
            <a:off x="213360" y="150507"/>
            <a:ext cx="2974261" cy="1310546"/>
          </a:xfrm>
          <a:prstGeom prst="rect">
            <a:avLst/>
          </a:prstGeom>
          <a:ln>
            <a:noFill/>
          </a:ln>
          <a:extLst>
            <a:ext uri="{53640926-AAD7-44D8-BBD7-CCE9431645EC}">
              <a14:shadowObscured xmlns:a14="http://schemas.microsoft.com/office/drawing/2010/main"/>
            </a:ext>
          </a:extLst>
        </p:spPr>
      </p:pic>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49" y="7111058"/>
            <a:ext cx="7756870" cy="56905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7" name="Text Box 4"/>
          <p:cNvSpPr txBox="1">
            <a:spLocks noChangeArrowheads="1"/>
          </p:cNvSpPr>
          <p:nvPr/>
        </p:nvSpPr>
        <p:spPr bwMode="auto">
          <a:xfrm>
            <a:off x="465454" y="1099103"/>
            <a:ext cx="7000875"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342900" marR="0" lvl="0" indent="-342900" defTabSz="914400" rtl="0" eaLnBrk="1" fontAlgn="base" latinLnBrk="0" hangingPunct="1">
              <a:lnSpc>
                <a:spcPct val="100000"/>
              </a:lnSpc>
              <a:spcBef>
                <a:spcPct val="0"/>
              </a:spcBef>
              <a:spcAft>
                <a:spcPct val="0"/>
              </a:spcAft>
              <a:buClrTx/>
              <a:buSzTx/>
              <a:buFontTx/>
              <a:buAutoNum type="arabicPeriod" startAt="6"/>
              <a:tabLst/>
            </a:pPr>
            <a:r>
              <a:rPr kumimoji="0" lang="en-GB" altLang="en-US" sz="1800" b="0" i="0" u="none" strike="noStrike" cap="none" normalizeH="0" baseline="0" dirty="0" smtClean="0">
                <a:ln>
                  <a:noFill/>
                </a:ln>
                <a:solidFill>
                  <a:srgbClr val="000000"/>
                </a:solidFill>
                <a:effectLst/>
                <a:latin typeface="Arial" pitchFamily="34" charset="0"/>
                <a:cs typeface="Arial" pitchFamily="34" charset="0"/>
              </a:rPr>
              <a:t>Those with multiple Long Term Conditions (LTCs)</a:t>
            </a:r>
          </a:p>
          <a:p>
            <a:pPr marR="0" lvl="0" defTabSz="914400" rtl="0" eaLnBrk="1" fontAlgn="base" latinLnBrk="0" hangingPunct="1">
              <a:lnSpc>
                <a:spcPct val="100000"/>
              </a:lnSpc>
              <a:spcBef>
                <a:spcPct val="0"/>
              </a:spcBef>
              <a:spcAft>
                <a:spcPct val="0"/>
              </a:spcAft>
              <a:buClrTx/>
              <a:buSzTx/>
              <a:tabLst/>
            </a:pPr>
            <a:endParaRPr lang="en-GB" altLang="en-US" sz="1800" dirty="0">
              <a:solidFill>
                <a:srgbClr val="000000"/>
              </a:solidFill>
              <a:latin typeface="Arial" pitchFamily="34" charset="0"/>
              <a:cs typeface="Arial" pitchFamily="34" charset="0"/>
            </a:endParaRPr>
          </a:p>
        </p:txBody>
      </p:sp>
      <p:sp>
        <p:nvSpPr>
          <p:cNvPr id="9" name="Rectangle 8"/>
          <p:cNvSpPr/>
          <p:nvPr/>
        </p:nvSpPr>
        <p:spPr>
          <a:xfrm>
            <a:off x="467247" y="1722459"/>
            <a:ext cx="4333353" cy="461665"/>
          </a:xfrm>
          <a:prstGeom prst="rect">
            <a:avLst/>
          </a:prstGeom>
        </p:spPr>
        <p:txBody>
          <a:bodyPr wrap="square">
            <a:spAutoFit/>
          </a:bodyPr>
          <a:lstStyle/>
          <a:p>
            <a:pPr algn="just"/>
            <a:r>
              <a:rPr lang="en-GB" sz="1200" dirty="0" smtClean="0">
                <a:latin typeface="Arial" panose="020B0604020202020204" pitchFamily="34" charset="0"/>
                <a:cs typeface="Arial" panose="020B0604020202020204" pitchFamily="34" charset="0"/>
              </a:rPr>
              <a:t> </a:t>
            </a:r>
          </a:p>
          <a:p>
            <a:pPr algn="just"/>
            <a:endParaRPr lang="en-GB" sz="1200" dirty="0">
              <a:latin typeface="Arial" panose="020B0604020202020204" pitchFamily="34" charset="0"/>
              <a:cs typeface="Arial" panose="020B0604020202020204" pitchFamily="34" charset="0"/>
            </a:endParaRPr>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3291" y="1014022"/>
            <a:ext cx="6886681" cy="32920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1" name="Down Arrow 10"/>
          <p:cNvSpPr/>
          <p:nvPr/>
        </p:nvSpPr>
        <p:spPr>
          <a:xfrm rot="11212338">
            <a:off x="5256305" y="3399864"/>
            <a:ext cx="436620" cy="757932"/>
          </a:xfrm>
          <a:prstGeom prst="downArrow">
            <a:avLst/>
          </a:prstGeom>
          <a:no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10" name="Text Box 4"/>
          <p:cNvSpPr txBox="1">
            <a:spLocks noChangeArrowheads="1"/>
          </p:cNvSpPr>
          <p:nvPr/>
        </p:nvSpPr>
        <p:spPr bwMode="auto">
          <a:xfrm>
            <a:off x="149153" y="7552928"/>
            <a:ext cx="4837409"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GB" altLang="en-US" sz="1800" dirty="0" smtClean="0">
                <a:solidFill>
                  <a:srgbClr val="000000"/>
                </a:solidFill>
                <a:latin typeface="Arial" pitchFamily="34" charset="0"/>
                <a:cs typeface="Arial" pitchFamily="34" charset="0"/>
              </a:rPr>
              <a:t>LTC – ICP’s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1"/>
          <p:cNvSpPr/>
          <p:nvPr/>
        </p:nvSpPr>
        <p:spPr>
          <a:xfrm>
            <a:off x="6240760" y="5248672"/>
            <a:ext cx="2880320" cy="3970318"/>
          </a:xfrm>
          <a:prstGeom prst="rect">
            <a:avLst/>
          </a:prstGeom>
          <a:solidFill>
            <a:schemeClr val="accent1">
              <a:lumMod val="40000"/>
              <a:lumOff val="60000"/>
            </a:schemeClr>
          </a:solidFill>
        </p:spPr>
        <p:txBody>
          <a:bodyPr wrap="square">
            <a:spAutoFit/>
          </a:bodyPr>
          <a:lstStyle/>
          <a:p>
            <a:pPr defTabSz="914400" fontAlgn="base">
              <a:spcBef>
                <a:spcPct val="0"/>
              </a:spcBef>
              <a:spcAft>
                <a:spcPct val="0"/>
              </a:spcAft>
            </a:pPr>
            <a:r>
              <a:rPr lang="en-GB" sz="1200" b="1" i="1" dirty="0">
                <a:solidFill>
                  <a:srgbClr val="000000"/>
                </a:solidFill>
                <a:latin typeface="+mj-lt"/>
                <a:cs typeface="Arial" pitchFamily="34" charset="0"/>
              </a:rPr>
              <a:t>Nottingham/Nottinghamshire –  1.1m population the following has been identified:</a:t>
            </a:r>
          </a:p>
          <a:p>
            <a:pPr defTabSz="914400" fontAlgn="base">
              <a:spcBef>
                <a:spcPct val="0"/>
              </a:spcBef>
              <a:spcAft>
                <a:spcPct val="0"/>
              </a:spcAft>
            </a:pPr>
            <a:endParaRPr lang="en-GB" b="1" dirty="0">
              <a:latin typeface="Arial" panose="020B0604020202020204" pitchFamily="34" charset="0"/>
              <a:cs typeface="Arial" panose="020B0604020202020204" pitchFamily="34" charset="0"/>
            </a:endParaRPr>
          </a:p>
          <a:p>
            <a:pPr marL="171450" indent="-171450" defTabSz="914400" fontAlgn="base">
              <a:spcBef>
                <a:spcPct val="0"/>
              </a:spcBef>
              <a:spcAft>
                <a:spcPct val="0"/>
              </a:spcAft>
              <a:buFont typeface="Arial" panose="020B0604020202020204" pitchFamily="34" charset="0"/>
              <a:buChar char="•"/>
            </a:pPr>
            <a:r>
              <a:rPr lang="en-GB" sz="1200" b="1" i="1" dirty="0">
                <a:solidFill>
                  <a:srgbClr val="000000"/>
                </a:solidFill>
                <a:latin typeface="+mj-lt"/>
                <a:cs typeface="Arial" pitchFamily="34" charset="0"/>
              </a:rPr>
              <a:t>21,980 people with COPD, 6,825 have depression (31%)</a:t>
            </a:r>
          </a:p>
          <a:p>
            <a:pPr marL="171450" indent="-171450" defTabSz="914400" fontAlgn="base">
              <a:spcBef>
                <a:spcPct val="0"/>
              </a:spcBef>
              <a:spcAft>
                <a:spcPct val="0"/>
              </a:spcAft>
              <a:buFont typeface="Arial" panose="020B0604020202020204" pitchFamily="34" charset="0"/>
              <a:buChar char="•"/>
            </a:pPr>
            <a:r>
              <a:rPr lang="en-GB" sz="1200" b="1" i="1" dirty="0">
                <a:solidFill>
                  <a:srgbClr val="000000"/>
                </a:solidFill>
                <a:latin typeface="+mj-lt"/>
                <a:cs typeface="Arial" pitchFamily="34" charset="0"/>
              </a:rPr>
              <a:t>111,370 people with asthma, 26,125 have depression (23%)</a:t>
            </a:r>
          </a:p>
          <a:p>
            <a:pPr marL="171450" indent="-171450" defTabSz="914400" fontAlgn="base">
              <a:spcBef>
                <a:spcPct val="0"/>
              </a:spcBef>
              <a:spcAft>
                <a:spcPct val="0"/>
              </a:spcAft>
              <a:buFont typeface="Arial" panose="020B0604020202020204" pitchFamily="34" charset="0"/>
              <a:buChar char="•"/>
            </a:pPr>
            <a:r>
              <a:rPr lang="en-GB" sz="1200" b="1" i="1" dirty="0">
                <a:solidFill>
                  <a:srgbClr val="000000"/>
                </a:solidFill>
                <a:latin typeface="+mj-lt"/>
                <a:cs typeface="Arial" pitchFamily="34" charset="0"/>
              </a:rPr>
              <a:t>64,405 people with diabetes, 15,510 with depression (24%)</a:t>
            </a:r>
          </a:p>
          <a:p>
            <a:pPr marL="171450" indent="-171450" defTabSz="914400" fontAlgn="base">
              <a:spcBef>
                <a:spcPct val="0"/>
              </a:spcBef>
              <a:spcAft>
                <a:spcPct val="0"/>
              </a:spcAft>
              <a:buFont typeface="Arial" panose="020B0604020202020204" pitchFamily="34" charset="0"/>
              <a:buChar char="•"/>
            </a:pPr>
            <a:r>
              <a:rPr lang="en-GB" sz="1200" b="1" i="1" dirty="0">
                <a:solidFill>
                  <a:srgbClr val="000000"/>
                </a:solidFill>
                <a:latin typeface="+mj-lt"/>
                <a:cs typeface="Arial" pitchFamily="34" charset="0"/>
              </a:rPr>
              <a:t>148,395 people with HTN, 31,635 with depression (21%)</a:t>
            </a:r>
          </a:p>
          <a:p>
            <a:pPr marL="171450" indent="-171450" defTabSz="914400" fontAlgn="base">
              <a:spcBef>
                <a:spcPct val="0"/>
              </a:spcBef>
              <a:spcAft>
                <a:spcPct val="0"/>
              </a:spcAft>
              <a:buFont typeface="Arial" panose="020B0604020202020204" pitchFamily="34" charset="0"/>
              <a:buChar char="•"/>
            </a:pPr>
            <a:r>
              <a:rPr lang="en-GB" sz="1200" b="1" i="1" dirty="0">
                <a:solidFill>
                  <a:srgbClr val="000000"/>
                </a:solidFill>
                <a:latin typeface="+mj-lt"/>
                <a:cs typeface="Arial" pitchFamily="34" charset="0"/>
              </a:rPr>
              <a:t>10,495 people with HF, 2,195 with depression (21%)</a:t>
            </a:r>
          </a:p>
          <a:p>
            <a:pPr marL="171450" indent="-171450" defTabSz="914400" fontAlgn="base">
              <a:spcBef>
                <a:spcPct val="0"/>
              </a:spcBef>
              <a:spcAft>
                <a:spcPct val="0"/>
              </a:spcAft>
              <a:buFont typeface="Arial" panose="020B0604020202020204" pitchFamily="34" charset="0"/>
              <a:buChar char="•"/>
            </a:pPr>
            <a:r>
              <a:rPr lang="en-GB" sz="1200" b="1" i="1" dirty="0">
                <a:solidFill>
                  <a:srgbClr val="000000"/>
                </a:solidFill>
                <a:latin typeface="+mj-lt"/>
                <a:cs typeface="Arial" pitchFamily="34" charset="0"/>
              </a:rPr>
              <a:t>8,115 people with LVF, 1,755 with depression (22%)</a:t>
            </a:r>
          </a:p>
          <a:p>
            <a:pPr marL="171450" indent="-171450" defTabSz="914400" fontAlgn="base">
              <a:spcBef>
                <a:spcPct val="0"/>
              </a:spcBef>
              <a:spcAft>
                <a:spcPct val="0"/>
              </a:spcAft>
              <a:buFont typeface="Arial" panose="020B0604020202020204" pitchFamily="34" charset="0"/>
              <a:buChar char="•"/>
            </a:pPr>
            <a:r>
              <a:rPr lang="en-GB" sz="1200" b="1" i="1" dirty="0">
                <a:solidFill>
                  <a:srgbClr val="000000"/>
                </a:solidFill>
                <a:latin typeface="+mj-lt"/>
                <a:cs typeface="Arial" pitchFamily="34" charset="0"/>
              </a:rPr>
              <a:t>21,565 people with AF, 3,840 with depression (18%)</a:t>
            </a:r>
          </a:p>
          <a:p>
            <a:pPr marL="171450" indent="-171450" defTabSz="914400" fontAlgn="base">
              <a:spcBef>
                <a:spcPct val="0"/>
              </a:spcBef>
              <a:spcAft>
                <a:spcPct val="0"/>
              </a:spcAft>
              <a:buFont typeface="Arial" panose="020B0604020202020204" pitchFamily="34" charset="0"/>
              <a:buChar char="•"/>
            </a:pPr>
            <a:r>
              <a:rPr lang="en-GB" sz="1200" b="1" i="1" dirty="0">
                <a:solidFill>
                  <a:srgbClr val="000000"/>
                </a:solidFill>
                <a:latin typeface="+mj-lt"/>
                <a:cs typeface="Arial" pitchFamily="34" charset="0"/>
              </a:rPr>
              <a:t>(</a:t>
            </a:r>
            <a:r>
              <a:rPr lang="en-GB" sz="1200" b="1" i="1" dirty="0" err="1">
                <a:solidFill>
                  <a:srgbClr val="000000"/>
                </a:solidFill>
                <a:latin typeface="+mj-lt"/>
                <a:cs typeface="Arial" pitchFamily="34" charset="0"/>
              </a:rPr>
              <a:t>cf</a:t>
            </a:r>
            <a:r>
              <a:rPr lang="en-GB" sz="1200" b="1" i="1" dirty="0">
                <a:solidFill>
                  <a:srgbClr val="000000"/>
                </a:solidFill>
                <a:latin typeface="+mj-lt"/>
                <a:cs typeface="Arial" pitchFamily="34" charset="0"/>
              </a:rPr>
              <a:t> depression 14.9% in total ICS population)</a:t>
            </a:r>
          </a:p>
        </p:txBody>
      </p:sp>
      <p:sp>
        <p:nvSpPr>
          <p:cNvPr id="3" name="TextBox 2"/>
          <p:cNvSpPr txBox="1"/>
          <p:nvPr/>
        </p:nvSpPr>
        <p:spPr>
          <a:xfrm>
            <a:off x="349973" y="1432248"/>
            <a:ext cx="4810667" cy="618630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In order to save lives, the system has needed to divert its attention to managing the pandemic and in some cases this could result in gaps in care in LTC management.  </a:t>
            </a:r>
            <a:r>
              <a:rPr lang="en-GB" sz="1200" dirty="0" smtClean="0">
                <a:latin typeface="Arial" panose="020B0604020202020204" pitchFamily="34" charset="0"/>
                <a:cs typeface="Arial" panose="020B0604020202020204" pitchFamily="34" charset="0"/>
              </a:rPr>
              <a:t>This </a:t>
            </a:r>
            <a:r>
              <a:rPr lang="en-GB" sz="1200" dirty="0">
                <a:latin typeface="Arial" panose="020B0604020202020204" pitchFamily="34" charset="0"/>
                <a:cs typeface="Arial" panose="020B0604020202020204" pitchFamily="34" charset="0"/>
              </a:rPr>
              <a:t>cohort </a:t>
            </a:r>
            <a:r>
              <a:rPr lang="en-GB" sz="1200" dirty="0" smtClean="0">
                <a:latin typeface="Arial" panose="020B0604020202020204" pitchFamily="34" charset="0"/>
                <a:cs typeface="Arial" panose="020B0604020202020204" pitchFamily="34" charset="0"/>
              </a:rPr>
              <a:t>may experience intense </a:t>
            </a:r>
            <a:r>
              <a:rPr lang="en-GB" sz="1200" dirty="0">
                <a:latin typeface="Arial" panose="020B0604020202020204" pitchFamily="34" charset="0"/>
                <a:cs typeface="Arial" panose="020B0604020202020204" pitchFamily="34" charset="0"/>
              </a:rPr>
              <a:t>feelings of anxiety and stress either because </a:t>
            </a:r>
            <a:r>
              <a:rPr lang="en-GB" sz="1200" dirty="0" smtClean="0">
                <a:latin typeface="Arial" panose="020B0604020202020204" pitchFamily="34" charset="0"/>
                <a:cs typeface="Arial" panose="020B0604020202020204" pitchFamily="34" charset="0"/>
              </a:rPr>
              <a:t>of a </a:t>
            </a:r>
            <a:r>
              <a:rPr lang="en-GB" sz="1200" dirty="0">
                <a:latin typeface="Arial" panose="020B0604020202020204" pitchFamily="34" charset="0"/>
                <a:cs typeface="Arial" panose="020B0604020202020204" pitchFamily="34" charset="0"/>
              </a:rPr>
              <a:t>change in routine </a:t>
            </a:r>
            <a:r>
              <a:rPr lang="en-GB" sz="1200" dirty="0" smtClean="0">
                <a:latin typeface="Arial" panose="020B0604020202020204" pitchFamily="34" charset="0"/>
                <a:cs typeface="Arial" panose="020B0604020202020204" pitchFamily="34" charset="0"/>
              </a:rPr>
              <a:t>in care (</a:t>
            </a:r>
            <a:r>
              <a:rPr lang="en-GB" sz="1200" dirty="0">
                <a:latin typeface="Arial" panose="020B0604020202020204" pitchFamily="34" charset="0"/>
                <a:cs typeface="Arial" panose="020B0604020202020204" pitchFamily="34" charset="0"/>
              </a:rPr>
              <a:t>existing services diverted to manage the pandemic), </a:t>
            </a:r>
            <a:r>
              <a:rPr lang="en-GB" sz="1200" dirty="0" smtClean="0">
                <a:latin typeface="Arial" panose="020B0604020202020204" pitchFamily="34" charset="0"/>
                <a:cs typeface="Arial" panose="020B0604020202020204" pitchFamily="34" charset="0"/>
              </a:rPr>
              <a:t>feel </a:t>
            </a:r>
            <a:r>
              <a:rPr lang="en-GB" sz="1200" dirty="0">
                <a:latin typeface="Arial" panose="020B0604020202020204" pitchFamily="34" charset="0"/>
                <a:cs typeface="Arial" panose="020B0604020202020204" pitchFamily="34" charset="0"/>
              </a:rPr>
              <a:t>that they are vulnerable because of their health condition, or that they too should be “shielded” protected.  Stress can exacerbate some LTCs, as can inactivity, changes to diet, and issues with accessing healthcare. All of these factors are likely to exacerbate mental wellness.  </a:t>
            </a:r>
            <a:endParaRPr lang="en-GB" sz="1200" dirty="0" smtClean="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While very little evidence on pandemic research and LTC is available, the World Health Organisation has noted that there is an interaction between LTCs and deprivation levels.  The national library of medicine has published a review (Special Populations Disaster Care Considerations in Chronically Ill, Pregnant, and Morbidly Obese Patients, 2019) in which it highlighted that patients with complex, chronic medical conditions are at an increased risk of morbidity and mortality when normal health care services are disrupted. Named within these cohorts were those who were chronically hospitalised, people in chronic care facilities, people dependent on technology for disease management, people who are oxygen dependent, people dependent on ventricular assist devices, people on chronic dialysis, people who are immunosuppressed, transplant patients, end-stage chronic disease, pregnancy, and those with BMI ≥40 kg/m2</a:t>
            </a:r>
            <a:r>
              <a:rPr lang="en-GB" sz="1200" dirty="0" smtClean="0">
                <a:latin typeface="Arial" panose="020B0604020202020204" pitchFamily="34" charset="0"/>
                <a:cs typeface="Arial" panose="020B0604020202020204" pitchFamily="34" charset="0"/>
              </a:rPr>
              <a:t>.</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Therefore as a system in order to mitigate exacerbation of anxieties, stress and LTCs it would be prudent when looking to “restart” services that focus is given to above areas first, particularly areas of higher deprivation in order to reduce the risk of exacerbation of their LTC during and after the pandemic. </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99515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r="72647" b="80116"/>
          <a:stretch/>
        </p:blipFill>
        <p:spPr bwMode="auto">
          <a:xfrm>
            <a:off x="213360" y="150507"/>
            <a:ext cx="2974261" cy="1310546"/>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t="84065" r="40421"/>
          <a:stretch/>
        </p:blipFill>
        <p:spPr bwMode="auto">
          <a:xfrm>
            <a:off x="0" y="11844606"/>
            <a:ext cx="9601200" cy="1158617"/>
          </a:xfrm>
          <a:prstGeom prst="rect">
            <a:avLst/>
          </a:prstGeom>
          <a:ln>
            <a:noFill/>
          </a:ln>
          <a:extLst>
            <a:ext uri="{53640926-AAD7-44D8-BBD7-CCE9431645EC}">
              <a14:shadowObscured xmlns:a14="http://schemas.microsoft.com/office/drawing/2010/main"/>
            </a:ext>
          </a:extLst>
        </p:spPr>
      </p:pic>
      <p:sp>
        <p:nvSpPr>
          <p:cNvPr id="8" name="Rectangle 7"/>
          <p:cNvSpPr/>
          <p:nvPr/>
        </p:nvSpPr>
        <p:spPr>
          <a:xfrm>
            <a:off x="480120" y="1461053"/>
            <a:ext cx="8640960" cy="2554545"/>
          </a:xfrm>
          <a:prstGeom prst="rect">
            <a:avLst/>
          </a:prstGeom>
        </p:spPr>
        <p:txBody>
          <a:bodyPr wrap="square">
            <a:spAutoFit/>
          </a:bodyPr>
          <a:lstStyle/>
          <a:p>
            <a:pPr marL="457200" lvl="0" indent="-457200" defTabSz="914400" fontAlgn="base">
              <a:spcBef>
                <a:spcPct val="0"/>
              </a:spcBef>
              <a:spcAft>
                <a:spcPct val="0"/>
              </a:spcAft>
              <a:buAutoNum type="arabicPeriod" startAt="6"/>
            </a:pPr>
            <a:r>
              <a:rPr kumimoji="0" lang="en-GB" altLang="en-US" sz="2000" b="0" i="0" u="none" strike="noStrike" cap="none" normalizeH="0" baseline="0" dirty="0" smtClean="0">
                <a:ln>
                  <a:noFill/>
                </a:ln>
                <a:solidFill>
                  <a:srgbClr val="000000"/>
                </a:solidFill>
                <a:effectLst/>
                <a:latin typeface="Arial" pitchFamily="34" charset="0"/>
                <a:cs typeface="Arial" pitchFamily="34" charset="0"/>
              </a:rPr>
              <a:t>Interventions for those with multiple Long Term Conditions (LTC)</a:t>
            </a:r>
            <a:endParaRPr lang="en-GB" sz="2000" u="none" strike="noStrike" dirty="0" smtClean="0">
              <a:effectLst/>
            </a:endParaRPr>
          </a:p>
          <a:p>
            <a:pPr defTabSz="914400" fontAlgn="base">
              <a:spcBef>
                <a:spcPct val="0"/>
              </a:spcBef>
              <a:spcAft>
                <a:spcPct val="0"/>
              </a:spcAft>
            </a:pPr>
            <a:endParaRPr lang="en-GB" sz="2000" dirty="0">
              <a:solidFill>
                <a:srgbClr val="000000"/>
              </a:solidFill>
            </a:endParaRPr>
          </a:p>
          <a:p>
            <a:pPr defTabSz="914400" fontAlgn="base">
              <a:spcBef>
                <a:spcPct val="0"/>
              </a:spcBef>
              <a:spcAft>
                <a:spcPct val="0"/>
              </a:spcAft>
            </a:pPr>
            <a:endParaRPr lang="en-GB" sz="2000" dirty="0">
              <a:solidFill>
                <a:srgbClr val="000000"/>
              </a:solidFill>
            </a:endParaRPr>
          </a:p>
          <a:p>
            <a:pPr defTabSz="914400" fontAlgn="base">
              <a:spcBef>
                <a:spcPct val="0"/>
              </a:spcBef>
              <a:spcAft>
                <a:spcPct val="0"/>
              </a:spcAft>
            </a:pPr>
            <a:endParaRPr lang="en-GB" sz="2000" dirty="0">
              <a:solidFill>
                <a:srgbClr val="000000"/>
              </a:solidFill>
            </a:endParaRPr>
          </a:p>
          <a:p>
            <a:pPr defTabSz="914400" fontAlgn="base">
              <a:spcBef>
                <a:spcPct val="0"/>
              </a:spcBef>
              <a:spcAft>
                <a:spcPct val="0"/>
              </a:spcAft>
            </a:pPr>
            <a:endParaRPr lang="en-GB" sz="2000" dirty="0">
              <a:solidFill>
                <a:srgbClr val="000000"/>
              </a:solidFill>
            </a:endParaRPr>
          </a:p>
          <a:p>
            <a:pPr defTabSz="914400" fontAlgn="base">
              <a:spcBef>
                <a:spcPct val="0"/>
              </a:spcBef>
              <a:spcAft>
                <a:spcPct val="0"/>
              </a:spcAft>
            </a:pPr>
            <a:endParaRPr lang="en-GB" sz="2000" dirty="0">
              <a:solidFill>
                <a:srgbClr val="000000"/>
              </a:solidFill>
            </a:endParaRPr>
          </a:p>
          <a:p>
            <a:pPr defTabSz="914400" fontAlgn="base">
              <a:spcBef>
                <a:spcPct val="0"/>
              </a:spcBef>
              <a:spcAft>
                <a:spcPct val="0"/>
              </a:spcAft>
            </a:pPr>
            <a:endParaRPr lang="en-GB" sz="2000" dirty="0">
              <a:solidFill>
                <a:srgbClr val="000000"/>
              </a:solidFill>
            </a:endParaRPr>
          </a:p>
          <a:p>
            <a:pPr marL="457200" lvl="0" indent="-457200" defTabSz="914400" fontAlgn="base">
              <a:spcBef>
                <a:spcPct val="0"/>
              </a:spcBef>
              <a:spcAft>
                <a:spcPct val="0"/>
              </a:spcAft>
              <a:buAutoNum type="arabicPeriod" startAt="6"/>
            </a:pP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Content Placeholder 3"/>
          <p:cNvGraphicFramePr>
            <a:graphicFrameLocks/>
          </p:cNvGraphicFramePr>
          <p:nvPr>
            <p:extLst>
              <p:ext uri="{D42A27DB-BD31-4B8C-83A1-F6EECF244321}">
                <p14:modId xmlns:p14="http://schemas.microsoft.com/office/powerpoint/2010/main" val="3391932328"/>
              </p:ext>
            </p:extLst>
          </p:nvPr>
        </p:nvGraphicFramePr>
        <p:xfrm>
          <a:off x="480120" y="3232448"/>
          <a:ext cx="8521948" cy="553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201554082"/>
              </p:ext>
            </p:extLst>
          </p:nvPr>
        </p:nvGraphicFramePr>
        <p:xfrm>
          <a:off x="444116" y="10001200"/>
          <a:ext cx="8712968" cy="2001520"/>
        </p:xfrm>
        <a:graphic>
          <a:graphicData uri="http://schemas.openxmlformats.org/drawingml/2006/table">
            <a:tbl>
              <a:tblPr firstRow="1" bandRow="1">
                <a:tableStyleId>{93296810-A885-4BE3-A3E7-6D5BEEA58F35}</a:tableStyleId>
              </a:tblPr>
              <a:tblGrid>
                <a:gridCol w="4356484"/>
                <a:gridCol w="4356484"/>
              </a:tblGrid>
              <a:tr h="370840">
                <a:tc>
                  <a:txBody>
                    <a:bodyPr/>
                    <a:lstStyle/>
                    <a:p>
                      <a:r>
                        <a:rPr lang="en-GB" sz="1600" dirty="0" smtClean="0"/>
                        <a:t>Example</a:t>
                      </a:r>
                      <a:endParaRPr lang="en-GB" sz="1600" dirty="0"/>
                    </a:p>
                  </a:txBody>
                  <a:tcPr/>
                </a:tc>
                <a:tc>
                  <a:txBody>
                    <a:bodyPr/>
                    <a:lstStyle/>
                    <a:p>
                      <a:r>
                        <a:rPr lang="en-GB" sz="1600" dirty="0" smtClean="0"/>
                        <a:t>Evaluation</a:t>
                      </a:r>
                      <a:endParaRPr lang="en-GB" sz="1600" dirty="0"/>
                    </a:p>
                  </a:txBody>
                  <a:tcPr/>
                </a:tc>
              </a:tr>
              <a:tr h="370840">
                <a:tc>
                  <a:txBody>
                    <a:bodyPr/>
                    <a:lstStyle/>
                    <a:p>
                      <a:pPr marL="171450" indent="-171450">
                        <a:buFont typeface="Arial" panose="020B0604020202020204" pitchFamily="34" charset="0"/>
                        <a:buChar char="•"/>
                      </a:pPr>
                      <a:r>
                        <a:rPr lang="en-GB" sz="1100" dirty="0" smtClean="0">
                          <a:hlinkClick r:id="rId8"/>
                        </a:rPr>
                        <a:t>https://www.makingeverycontactcount.co.uk/</a:t>
                      </a:r>
                      <a:endParaRPr lang="en-GB" sz="1100" dirty="0" smtClean="0"/>
                    </a:p>
                    <a:p>
                      <a:pPr marL="171450" indent="-171450">
                        <a:buFont typeface="Arial" panose="020B0604020202020204" pitchFamily="34" charset="0"/>
                        <a:buChar char="•"/>
                      </a:pPr>
                      <a:r>
                        <a:rPr lang="en-GB" sz="1100" dirty="0" smtClean="0"/>
                        <a:t>Nottinghamshire Voluntary Service - </a:t>
                      </a:r>
                      <a:r>
                        <a:rPr lang="en-GB" sz="1100" dirty="0" smtClean="0">
                          <a:hlinkClick r:id="rId9"/>
                        </a:rPr>
                        <a:t>https://www.nottinghamcvs.co.uk/</a:t>
                      </a:r>
                      <a:endParaRPr lang="en-GB" sz="1100" dirty="0" smtClean="0"/>
                    </a:p>
                    <a:p>
                      <a:pPr marL="171450" indent="-171450">
                        <a:buFont typeface="Arial" panose="020B0604020202020204" pitchFamily="34" charset="0"/>
                        <a:buChar char="•"/>
                      </a:pPr>
                      <a:r>
                        <a:rPr lang="en-GB" sz="1100" baseline="0" dirty="0" smtClean="0"/>
                        <a:t>Primary care registers to identify and actively approach those at highest risk through existing long term management services.</a:t>
                      </a:r>
                      <a:endParaRPr lang="en-GB" sz="1100"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kern="1200" baseline="0" dirty="0" smtClean="0">
                          <a:solidFill>
                            <a:schemeClr val="dk1"/>
                          </a:solidFill>
                          <a:latin typeface="+mn-lt"/>
                          <a:ea typeface="+mn-ea"/>
                          <a:cs typeface="+mn-cs"/>
                        </a:rPr>
                        <a:t>Ensure provision of mental and emotional wellbeing self-care information (e.g. 5 ways to wellbeing</a:t>
                      </a:r>
                    </a:p>
                    <a:p>
                      <a:endParaRPr lang="en-GB" dirty="0"/>
                    </a:p>
                  </a:txBody>
                  <a:tcPr/>
                </a:tc>
                <a:tc>
                  <a:txBody>
                    <a:bodyPr/>
                    <a:lstStyle/>
                    <a:p>
                      <a:pPr marL="171450" indent="-171450">
                        <a:buFont typeface="Arial" panose="020B0604020202020204" pitchFamily="34" charset="0"/>
                        <a:buChar char="•"/>
                      </a:pPr>
                      <a:r>
                        <a:rPr lang="en-GB" sz="1100" dirty="0" smtClean="0"/>
                        <a:t>No of population with Multiple LTC </a:t>
                      </a:r>
                    </a:p>
                    <a:p>
                      <a:pPr marL="171450" indent="-171450">
                        <a:buFont typeface="Arial" panose="020B0604020202020204" pitchFamily="34" charset="0"/>
                        <a:buChar char="•"/>
                      </a:pPr>
                      <a:r>
                        <a:rPr lang="en-GB" sz="1100" dirty="0" smtClean="0"/>
                        <a:t>No of vulnerable by place</a:t>
                      </a:r>
                    </a:p>
                    <a:p>
                      <a:pPr marL="171450" indent="-171450">
                        <a:buFont typeface="Arial" panose="020B0604020202020204" pitchFamily="34" charset="0"/>
                        <a:buChar char="•"/>
                      </a:pPr>
                      <a:r>
                        <a:rPr lang="en-GB" sz="1100" dirty="0" smtClean="0"/>
                        <a:t>Reduction</a:t>
                      </a:r>
                      <a:r>
                        <a:rPr lang="en-GB" sz="1100" baseline="0" dirty="0" smtClean="0"/>
                        <a:t> in UC</a:t>
                      </a:r>
                    </a:p>
                    <a:p>
                      <a:pPr marL="171450" indent="-171450">
                        <a:buFont typeface="Arial" panose="020B0604020202020204" pitchFamily="34" charset="0"/>
                        <a:buChar char="•"/>
                      </a:pPr>
                      <a:r>
                        <a:rPr lang="en-GB" sz="1100" baseline="0" dirty="0" smtClean="0"/>
                        <a:t>No of support packages in place</a:t>
                      </a:r>
                    </a:p>
                    <a:p>
                      <a:pPr marL="171450" indent="-171450">
                        <a:buFont typeface="Arial" panose="020B0604020202020204" pitchFamily="34" charset="0"/>
                        <a:buChar char="•"/>
                      </a:pPr>
                      <a:r>
                        <a:rPr lang="en-GB" sz="1100" baseline="0" dirty="0" smtClean="0"/>
                        <a:t>No of volunteers in place</a:t>
                      </a:r>
                    </a:p>
                    <a:p>
                      <a:pPr marL="171450" indent="-171450">
                        <a:buFont typeface="Arial" panose="020B0604020202020204" pitchFamily="34" charset="0"/>
                        <a:buChar char="•"/>
                      </a:pPr>
                      <a:r>
                        <a:rPr lang="en-GB" sz="1100" baseline="0" dirty="0" smtClean="0"/>
                        <a:t>No of shielded</a:t>
                      </a:r>
                    </a:p>
                    <a:p>
                      <a:pPr marL="171450" indent="-171450">
                        <a:buFont typeface="Arial" panose="020B0604020202020204" pitchFamily="34" charset="0"/>
                        <a:buChar char="•"/>
                      </a:pPr>
                      <a:r>
                        <a:rPr lang="en-GB" sz="1100" baseline="0" dirty="0" smtClean="0"/>
                        <a:t>No of support request into Community Hubs </a:t>
                      </a:r>
                    </a:p>
                    <a:p>
                      <a:pPr marL="171450" indent="-171450">
                        <a:buFont typeface="Arial" panose="020B0604020202020204" pitchFamily="34" charset="0"/>
                        <a:buChar char="•"/>
                      </a:pPr>
                      <a:r>
                        <a:rPr lang="en-GB" sz="1100" baseline="0" dirty="0" smtClean="0"/>
                        <a:t>No of unmet requests into Community Hubs</a:t>
                      </a:r>
                    </a:p>
                    <a:p>
                      <a:pPr marL="171450" indent="-171450">
                        <a:buFont typeface="Arial" panose="020B0604020202020204" pitchFamily="34" charset="0"/>
                        <a:buChar char="•"/>
                      </a:pPr>
                      <a:r>
                        <a:rPr lang="en-GB" sz="1100" baseline="0" dirty="0" smtClean="0"/>
                        <a:t>No identified through Care navigators</a:t>
                      </a:r>
                    </a:p>
                  </a:txBody>
                  <a:tcPr/>
                </a:tc>
              </a:tr>
            </a:tbl>
          </a:graphicData>
        </a:graphic>
      </p:graphicFrame>
    </p:spTree>
    <p:extLst>
      <p:ext uri="{BB962C8B-B14F-4D97-AF65-F5344CB8AC3E}">
        <p14:creationId xmlns:p14="http://schemas.microsoft.com/office/powerpoint/2010/main" val="42236853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t="84065" r="40421"/>
          <a:stretch/>
        </p:blipFill>
        <p:spPr bwMode="auto">
          <a:xfrm>
            <a:off x="0" y="11844606"/>
            <a:ext cx="9601200" cy="1158617"/>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r="72647" b="80116"/>
          <a:stretch/>
        </p:blipFill>
        <p:spPr bwMode="auto">
          <a:xfrm>
            <a:off x="213360" y="150507"/>
            <a:ext cx="2974261" cy="1310546"/>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408112" y="1720280"/>
            <a:ext cx="4248472" cy="7478970"/>
          </a:xfrm>
          <a:prstGeom prst="rect">
            <a:avLst/>
          </a:prstGeom>
          <a:noFill/>
        </p:spPr>
        <p:txBody>
          <a:bodyPr wrap="square" rtlCol="0">
            <a:spAutoFit/>
          </a:bodyPr>
          <a:lstStyle/>
          <a:p>
            <a:pPr algn="just"/>
            <a:r>
              <a:rPr lang="en-GB" sz="1200" dirty="0"/>
              <a:t> </a:t>
            </a:r>
          </a:p>
          <a:p>
            <a:pPr algn="just"/>
            <a:r>
              <a:rPr lang="en-GB" sz="1200" dirty="0" smtClean="0"/>
              <a:t>COVID-19 is </a:t>
            </a:r>
            <a:r>
              <a:rPr lang="en-GB" sz="1200" dirty="0"/>
              <a:t>having an impact on the mental wellbeing of frontline staff with rates of anxiety and burnout starting to be reported. Our frontline health and care workers are making choices that are not easy to make — between protecting oneself and one’s family and doing the job.  Our rapid assessment research identified high rates of mental health issues, including depression, anxiety, insomnia, and distress, which are much higher in nurses, women, and those on the front line when responding to an emergency.  To mitigate this  the </a:t>
            </a:r>
            <a:r>
              <a:rPr lang="en-GB" sz="1200" dirty="0" smtClean="0"/>
              <a:t>British Psychological Society</a:t>
            </a:r>
            <a:r>
              <a:rPr lang="en-GB" sz="1200" dirty="0"/>
              <a:t> https://</a:t>
            </a:r>
            <a:r>
              <a:rPr lang="en-GB" sz="1200" dirty="0" smtClean="0"/>
              <a:t>www.bps.org.uk/ has </a:t>
            </a:r>
            <a:r>
              <a:rPr lang="en-GB" sz="1200" dirty="0"/>
              <a:t>outlined three phases of support for NHS staff as they respond to </a:t>
            </a:r>
            <a:r>
              <a:rPr lang="en-GB" sz="1200" dirty="0" smtClean="0"/>
              <a:t>COVID-19.  </a:t>
            </a:r>
            <a:r>
              <a:rPr lang="en-GB" sz="1200" dirty="0"/>
              <a:t>These best practice guidelines could also be adopted for any frontline /key workforce, these </a:t>
            </a:r>
            <a:r>
              <a:rPr lang="en-GB" sz="1200" dirty="0" smtClean="0"/>
              <a:t>being-</a:t>
            </a:r>
          </a:p>
          <a:p>
            <a:pPr algn="just"/>
            <a:endParaRPr lang="en-GB" sz="1200" dirty="0"/>
          </a:p>
          <a:p>
            <a:pPr algn="just"/>
            <a:r>
              <a:rPr lang="en-GB" sz="1200" b="1" dirty="0"/>
              <a:t>A. Preparation</a:t>
            </a:r>
          </a:p>
          <a:p>
            <a:pPr algn="just"/>
            <a:r>
              <a:rPr lang="en-GB" sz="1200" b="1" dirty="0"/>
              <a:t>B. Active</a:t>
            </a:r>
          </a:p>
          <a:p>
            <a:pPr algn="just"/>
            <a:r>
              <a:rPr lang="en-GB" sz="1200" b="1" dirty="0"/>
              <a:t>C. Recovery</a:t>
            </a:r>
          </a:p>
          <a:p>
            <a:pPr algn="just"/>
            <a:r>
              <a:rPr lang="en-GB" sz="1200" dirty="0"/>
              <a:t> </a:t>
            </a:r>
          </a:p>
          <a:p>
            <a:pPr algn="just"/>
            <a:r>
              <a:rPr lang="en-GB" sz="1200" b="1" dirty="0"/>
              <a:t>A.  Preparation phase</a:t>
            </a:r>
            <a:r>
              <a:rPr lang="en-GB" sz="1200" dirty="0"/>
              <a:t>,  individuals are more likely to experience anticipatory anxiety about the unknown potential of the outbreak on their personal and working lives.  Therefore the following is recommended for this phase. </a:t>
            </a:r>
          </a:p>
          <a:p>
            <a:pPr algn="just"/>
            <a:r>
              <a:rPr lang="en-GB" sz="1200" dirty="0"/>
              <a:t> </a:t>
            </a:r>
          </a:p>
          <a:p>
            <a:pPr algn="just"/>
            <a:r>
              <a:rPr lang="en-GB" sz="1200" dirty="0"/>
              <a:t>· Have a  clear communication strategy</a:t>
            </a:r>
          </a:p>
          <a:p>
            <a:pPr algn="just"/>
            <a:r>
              <a:rPr lang="en-GB" sz="1200" dirty="0"/>
              <a:t>· Visible Leadership</a:t>
            </a:r>
          </a:p>
          <a:p>
            <a:pPr algn="just"/>
            <a:r>
              <a:rPr lang="en-GB" sz="1200" dirty="0"/>
              <a:t>· Enhanced Management Support</a:t>
            </a:r>
          </a:p>
          <a:p>
            <a:pPr algn="just"/>
            <a:r>
              <a:rPr lang="en-GB" sz="1200" dirty="0"/>
              <a:t>· Ensure Safety Provisions are in place and visible</a:t>
            </a:r>
          </a:p>
          <a:p>
            <a:pPr algn="just"/>
            <a:r>
              <a:rPr lang="en-GB" sz="1200" dirty="0"/>
              <a:t>· Sign posting and offering of peer </a:t>
            </a:r>
            <a:r>
              <a:rPr lang="en-GB" sz="1200" dirty="0" smtClean="0"/>
              <a:t>support</a:t>
            </a:r>
          </a:p>
          <a:p>
            <a:pPr algn="just"/>
            <a:endParaRPr lang="en-GB" sz="1200" dirty="0"/>
          </a:p>
          <a:p>
            <a:pPr algn="just"/>
            <a:r>
              <a:rPr lang="en-GB" sz="1200" dirty="0" smtClean="0"/>
              <a:t>B. </a:t>
            </a:r>
            <a:r>
              <a:rPr lang="en-GB" sz="1200" b="1" dirty="0" smtClean="0"/>
              <a:t>Active phase, </a:t>
            </a:r>
            <a:r>
              <a:rPr lang="en-GB" sz="1200" dirty="0" smtClean="0"/>
              <a:t>During this phase, staff are more likely to experience a sense of rising to a challenge and increased camaraderie as people come together. This can result in staff losing usual boundaries over working hours and breaks and letting social niceties slip as the focus turns to getting things done. This pandemic is likely to create sustained pressure lasting weeks/months. It is expected staff may experience disillusionment and exhaustion. </a:t>
            </a:r>
            <a:endParaRPr lang="en-GB" sz="1200" dirty="0"/>
          </a:p>
          <a:p>
            <a:pPr algn="just"/>
            <a:r>
              <a:rPr lang="en-GB" sz="1200" dirty="0"/>
              <a:t>  </a:t>
            </a:r>
          </a:p>
          <a:p>
            <a:pPr algn="just"/>
            <a:endParaRPr lang="en-GB" sz="1200" dirty="0">
              <a:latin typeface="Arial" panose="020B0604020202020204" pitchFamily="34" charset="0"/>
              <a:cs typeface="Arial" panose="020B0604020202020204" pitchFamily="34" charset="0"/>
            </a:endParaRPr>
          </a:p>
        </p:txBody>
      </p:sp>
      <p:sp>
        <p:nvSpPr>
          <p:cNvPr id="9" name="TextBox 8"/>
          <p:cNvSpPr txBox="1"/>
          <p:nvPr/>
        </p:nvSpPr>
        <p:spPr>
          <a:xfrm>
            <a:off x="4800600" y="5032648"/>
            <a:ext cx="4248472" cy="7109639"/>
          </a:xfrm>
          <a:prstGeom prst="rect">
            <a:avLst/>
          </a:prstGeom>
          <a:noFill/>
        </p:spPr>
        <p:txBody>
          <a:bodyPr wrap="square" rtlCol="0">
            <a:spAutoFit/>
          </a:bodyPr>
          <a:lstStyle/>
          <a:p>
            <a:pPr algn="just"/>
            <a:r>
              <a:rPr lang="en-GB" sz="1200" dirty="0" smtClean="0"/>
              <a:t>This is the highest period of psychological risk where staff may neglect their physical and psychological self by putting work above their own wellbeing.   It is recommended in this phase that employers:</a:t>
            </a:r>
          </a:p>
          <a:p>
            <a:pPr algn="just"/>
            <a:endParaRPr lang="en-GB" sz="1200" dirty="0" smtClean="0"/>
          </a:p>
          <a:p>
            <a:pPr algn="just"/>
            <a:r>
              <a:rPr lang="en-GB" sz="1200" b="1" dirty="0" smtClean="0"/>
              <a:t>Normalising psychological responses</a:t>
            </a:r>
            <a:r>
              <a:rPr lang="en-GB" sz="1200" dirty="0" smtClean="0"/>
              <a:t> – reminding staff this an unprecedented situation and giving them permission to step back, take breaks and discuss their emotional wellbeing.</a:t>
            </a:r>
          </a:p>
          <a:p>
            <a:pPr algn="just"/>
            <a:endParaRPr lang="en-GB" sz="1200" b="1" dirty="0" smtClean="0"/>
          </a:p>
          <a:p>
            <a:pPr algn="just"/>
            <a:r>
              <a:rPr lang="en-GB" sz="1200" b="1" dirty="0" smtClean="0"/>
              <a:t>Delivering formal psychological care in stepped ways</a:t>
            </a:r>
            <a:r>
              <a:rPr lang="en-GB" sz="1200" dirty="0" smtClean="0"/>
              <a:t> – Organisations may want to review their support for staff and expand provisions where possible, which could include, trauma risk management (TRiM), Schwartz rounds, engagement, and deployment of existing in-house clinical psychology teams.</a:t>
            </a:r>
          </a:p>
          <a:p>
            <a:pPr algn="just"/>
            <a:endParaRPr lang="en-GB" sz="1200" dirty="0" smtClean="0"/>
          </a:p>
          <a:p>
            <a:pPr algn="just"/>
            <a:r>
              <a:rPr lang="en-GB" sz="1200" b="1" dirty="0" smtClean="0"/>
              <a:t>Providing psychological care </a:t>
            </a:r>
            <a:r>
              <a:rPr lang="en-GB" sz="1200" dirty="0" smtClean="0"/>
              <a:t>- In addition to the changing nature of work, staff may also be dealing with patient deaths, as well as dealing with sick and/or dying family members and friends. Practitioner psychologists can help employers understand how frontline staff manage patient and family fears and concerns. Organisations may want to speak to and prepare their chaplains and counselling services as they will have a key role in supporting staff.</a:t>
            </a:r>
          </a:p>
          <a:p>
            <a:pPr algn="just"/>
            <a:endParaRPr lang="en-GB" sz="1200" dirty="0" smtClean="0"/>
          </a:p>
          <a:p>
            <a:pPr algn="just"/>
            <a:r>
              <a:rPr lang="en-GB" sz="1200" dirty="0" smtClean="0"/>
              <a:t> </a:t>
            </a:r>
            <a:r>
              <a:rPr lang="en-GB" sz="1200" b="1" dirty="0" smtClean="0"/>
              <a:t>C.  Recovery phase, </a:t>
            </a:r>
            <a:r>
              <a:rPr lang="en-GB" sz="1200" dirty="0" smtClean="0"/>
              <a:t>In this phase, staff are expected to experience recovery and, in some cases, potentially the long-term psychological impacts of the outbreak. Having time to reflect, some individuals may experience a sense of regret over what they ‘should’ have done differently and shame or guilt. </a:t>
            </a:r>
          </a:p>
          <a:p>
            <a:pPr algn="just"/>
            <a:r>
              <a:rPr lang="en-GB" sz="1200" dirty="0" smtClean="0"/>
              <a:t> </a:t>
            </a:r>
          </a:p>
          <a:p>
            <a:pPr marL="171450" indent="-171450" algn="just">
              <a:buFont typeface="Arial" panose="020B0604020202020204" pitchFamily="34" charset="0"/>
              <a:buChar char="•"/>
            </a:pPr>
            <a:r>
              <a:rPr lang="en-GB" sz="1200" dirty="0" smtClean="0"/>
              <a:t>Allowing time and space for staff to take stock and seek help if needed. </a:t>
            </a:r>
          </a:p>
          <a:p>
            <a:pPr marL="171450" indent="-171450" algn="just">
              <a:buFont typeface="Arial" panose="020B0604020202020204" pitchFamily="34" charset="0"/>
              <a:buChar char="•"/>
            </a:pPr>
            <a:r>
              <a:rPr lang="en-GB" sz="1200" dirty="0" smtClean="0"/>
              <a:t>Using locally contracted MH services, community offers (IAPT) to facilitate reflection and processing of experiences. </a:t>
            </a:r>
          </a:p>
          <a:p>
            <a:pPr marL="171450" indent="-171450" algn="just">
              <a:buFont typeface="Arial" panose="020B0604020202020204" pitchFamily="34" charset="0"/>
              <a:buChar char="•"/>
            </a:pPr>
            <a:r>
              <a:rPr lang="en-GB" sz="1200" dirty="0" smtClean="0"/>
              <a:t>Allowing time for feedback from staff about what their mental wellbeing needs are and how they can be best supported.</a:t>
            </a:r>
          </a:p>
          <a:p>
            <a:pPr marL="171450" indent="-171450" algn="just">
              <a:buFont typeface="Arial" panose="020B0604020202020204" pitchFamily="34" charset="0"/>
              <a:buChar char="•"/>
            </a:pPr>
            <a:r>
              <a:rPr lang="en-GB" sz="1200" dirty="0" smtClean="0"/>
              <a:t>Continuing the on-going peer support/hubs </a:t>
            </a:r>
          </a:p>
          <a:p>
            <a:pPr algn="just"/>
            <a:endParaRPr lang="en-GB" sz="1200" dirty="0">
              <a:latin typeface="Arial" panose="020B0604020202020204" pitchFamily="34" charset="0"/>
              <a:cs typeface="Arial" panose="020B0604020202020204" pitchFamily="34" charset="0"/>
            </a:endParaRPr>
          </a:p>
        </p:txBody>
      </p:sp>
      <p:sp>
        <p:nvSpPr>
          <p:cNvPr id="11" name="Text Box 5"/>
          <p:cNvSpPr txBox="1">
            <a:spLocks noChangeArrowheads="1"/>
          </p:cNvSpPr>
          <p:nvPr/>
        </p:nvSpPr>
        <p:spPr bwMode="auto">
          <a:xfrm>
            <a:off x="463104" y="1324745"/>
            <a:ext cx="70008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rgbClr val="000000"/>
                </a:solidFill>
                <a:effectLst/>
                <a:latin typeface="Arial" pitchFamily="34" charset="0"/>
                <a:cs typeface="Arial" pitchFamily="34" charset="0"/>
              </a:rPr>
              <a:t>7.  Workforce </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89" name="Picture 9" descr="https://ak8.picdn.net/shutterstock/videos/23174938/thumb/11.jpg"/>
          <p:cNvPicPr>
            <a:picLocks noChangeAspect="1" noChangeArrowheads="1"/>
          </p:cNvPicPr>
          <p:nvPr/>
        </p:nvPicPr>
        <p:blipFill rotWithShape="1">
          <a:blip r:embed="rId3">
            <a:extLst>
              <a:ext uri="{28A0092B-C50C-407E-A947-70E740481C1C}">
                <a14:useLocalDpi xmlns:a14="http://schemas.microsoft.com/office/drawing/2010/main" val="0"/>
              </a:ext>
            </a:extLst>
          </a:blip>
          <a:srcRect l="44433"/>
          <a:stretch/>
        </p:blipFill>
        <p:spPr bwMode="auto">
          <a:xfrm>
            <a:off x="190419" y="9585496"/>
            <a:ext cx="2341929" cy="23746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1495" y="1461053"/>
            <a:ext cx="6886681" cy="32920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0" name="Down Arrow 9"/>
          <p:cNvSpPr/>
          <p:nvPr/>
        </p:nvSpPr>
        <p:spPr>
          <a:xfrm rot="18102172">
            <a:off x="4731402" y="1388475"/>
            <a:ext cx="436620" cy="757932"/>
          </a:xfrm>
          <a:prstGeom prst="downArrow">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2" name="Rectangle 1"/>
          <p:cNvSpPr/>
          <p:nvPr/>
        </p:nvSpPr>
        <p:spPr>
          <a:xfrm>
            <a:off x="2657448" y="8982284"/>
            <a:ext cx="1988027" cy="2862322"/>
          </a:xfrm>
          <a:prstGeom prst="rect">
            <a:avLst/>
          </a:prstGeom>
          <a:solidFill>
            <a:schemeClr val="accent1">
              <a:lumMod val="40000"/>
              <a:lumOff val="60000"/>
            </a:schemeClr>
          </a:solidFill>
        </p:spPr>
        <p:txBody>
          <a:bodyPr wrap="square">
            <a:spAutoFit/>
          </a:bodyPr>
          <a:lstStyle/>
          <a:p>
            <a:pPr defTabSz="914400" fontAlgn="base">
              <a:spcBef>
                <a:spcPct val="0"/>
              </a:spcBef>
              <a:spcAft>
                <a:spcPct val="0"/>
              </a:spcAft>
            </a:pPr>
            <a:r>
              <a:rPr lang="en-GB" sz="1200" b="1" i="1" dirty="0">
                <a:solidFill>
                  <a:srgbClr val="000000"/>
                </a:solidFill>
                <a:latin typeface="+mj-lt"/>
                <a:cs typeface="Arial" pitchFamily="34" charset="0"/>
              </a:rPr>
              <a:t>Estimated 10,000 people affected</a:t>
            </a:r>
          </a:p>
          <a:p>
            <a:pPr marL="171450" indent="-171450" defTabSz="914400" fontAlgn="base">
              <a:spcBef>
                <a:spcPct val="0"/>
              </a:spcBef>
              <a:spcAft>
                <a:spcPct val="0"/>
              </a:spcAft>
              <a:buFont typeface="Arial" panose="020B0604020202020204" pitchFamily="34" charset="0"/>
              <a:buChar char="•"/>
            </a:pPr>
            <a:endParaRPr lang="en-GB" sz="1200" b="1" i="1" dirty="0">
              <a:solidFill>
                <a:srgbClr val="000000"/>
              </a:solidFill>
              <a:latin typeface="+mj-lt"/>
              <a:cs typeface="Arial" pitchFamily="34" charset="0"/>
            </a:endParaRPr>
          </a:p>
          <a:p>
            <a:pPr marL="171450" indent="-171450" defTabSz="914400" fontAlgn="base">
              <a:spcBef>
                <a:spcPct val="0"/>
              </a:spcBef>
              <a:spcAft>
                <a:spcPct val="0"/>
              </a:spcAft>
              <a:buFont typeface="Arial" panose="020B0604020202020204" pitchFamily="34" charset="0"/>
              <a:buChar char="•"/>
            </a:pPr>
            <a:r>
              <a:rPr lang="en-GB" sz="1200" b="1" i="1" dirty="0">
                <a:solidFill>
                  <a:srgbClr val="000000"/>
                </a:solidFill>
                <a:latin typeface="+mj-lt"/>
                <a:cs typeface="Arial" pitchFamily="34" charset="0"/>
              </a:rPr>
              <a:t>Acute &amp; ambulance - 4,000 (25%)</a:t>
            </a:r>
          </a:p>
          <a:p>
            <a:pPr marL="171450" indent="-171450" defTabSz="914400" fontAlgn="base">
              <a:spcBef>
                <a:spcPct val="0"/>
              </a:spcBef>
              <a:spcAft>
                <a:spcPct val="0"/>
              </a:spcAft>
              <a:buFont typeface="Arial" panose="020B0604020202020204" pitchFamily="34" charset="0"/>
              <a:buChar char="•"/>
            </a:pPr>
            <a:r>
              <a:rPr lang="en-GB" sz="1200" b="1" i="1" dirty="0">
                <a:solidFill>
                  <a:srgbClr val="000000"/>
                </a:solidFill>
                <a:latin typeface="+mj-lt"/>
                <a:cs typeface="Arial" pitchFamily="34" charset="0"/>
              </a:rPr>
              <a:t>Care Homes - 4,400 (35%)</a:t>
            </a:r>
          </a:p>
          <a:p>
            <a:pPr marL="171450" indent="-171450" defTabSz="914400" fontAlgn="base">
              <a:spcBef>
                <a:spcPct val="0"/>
              </a:spcBef>
              <a:spcAft>
                <a:spcPct val="0"/>
              </a:spcAft>
              <a:buFont typeface="Arial" panose="020B0604020202020204" pitchFamily="34" charset="0"/>
              <a:buChar char="•"/>
            </a:pPr>
            <a:r>
              <a:rPr lang="en-GB" sz="1200" b="1" i="1" dirty="0">
                <a:solidFill>
                  <a:srgbClr val="000000"/>
                </a:solidFill>
                <a:latin typeface="+mj-lt"/>
                <a:cs typeface="Arial" pitchFamily="34" charset="0"/>
              </a:rPr>
              <a:t>Community &amp; MH - 900 (15%)</a:t>
            </a:r>
          </a:p>
          <a:p>
            <a:pPr marL="171450" indent="-171450" defTabSz="914400" fontAlgn="base">
              <a:spcBef>
                <a:spcPct val="0"/>
              </a:spcBef>
              <a:spcAft>
                <a:spcPct val="0"/>
              </a:spcAft>
              <a:buFont typeface="Arial" panose="020B0604020202020204" pitchFamily="34" charset="0"/>
              <a:buChar char="•"/>
            </a:pPr>
            <a:r>
              <a:rPr lang="en-GB" sz="1200" b="1" i="1" dirty="0">
                <a:solidFill>
                  <a:srgbClr val="000000"/>
                </a:solidFill>
                <a:latin typeface="+mj-lt"/>
                <a:cs typeface="Arial" pitchFamily="34" charset="0"/>
              </a:rPr>
              <a:t>Primary Care  - 220 (15%)</a:t>
            </a:r>
          </a:p>
          <a:p>
            <a:pPr marL="171450" indent="-171450" defTabSz="914400" fontAlgn="base">
              <a:spcBef>
                <a:spcPct val="0"/>
              </a:spcBef>
              <a:spcAft>
                <a:spcPct val="0"/>
              </a:spcAft>
              <a:buFont typeface="Arial" panose="020B0604020202020204" pitchFamily="34" charset="0"/>
              <a:buChar char="•"/>
            </a:pPr>
            <a:r>
              <a:rPr lang="en-GB" sz="1200" b="1" i="1" dirty="0">
                <a:solidFill>
                  <a:srgbClr val="000000"/>
                </a:solidFill>
                <a:latin typeface="+mj-lt"/>
                <a:cs typeface="Arial" pitchFamily="34" charset="0"/>
              </a:rPr>
              <a:t>City and County Councils - 100 (5%)</a:t>
            </a:r>
          </a:p>
          <a:p>
            <a:pPr marL="171450" indent="-171450" defTabSz="914400" fontAlgn="base">
              <a:spcBef>
                <a:spcPct val="0"/>
              </a:spcBef>
              <a:spcAft>
                <a:spcPct val="0"/>
              </a:spcAft>
              <a:buFont typeface="Arial" panose="020B0604020202020204" pitchFamily="34" charset="0"/>
              <a:buChar char="•"/>
            </a:pPr>
            <a:r>
              <a:rPr lang="en-GB" sz="1200" b="1" i="1" dirty="0">
                <a:solidFill>
                  <a:srgbClr val="000000"/>
                </a:solidFill>
                <a:latin typeface="+mj-lt"/>
                <a:cs typeface="Arial" pitchFamily="34" charset="0"/>
              </a:rPr>
              <a:t>Police, Fire &amp; Rescue - 130 (2.5-5%)</a:t>
            </a:r>
          </a:p>
          <a:p>
            <a:pPr marL="171450" indent="-171450" defTabSz="914400" fontAlgn="base">
              <a:spcBef>
                <a:spcPct val="0"/>
              </a:spcBef>
              <a:spcAft>
                <a:spcPct val="0"/>
              </a:spcAft>
              <a:buFont typeface="Arial" panose="020B0604020202020204" pitchFamily="34" charset="0"/>
              <a:buChar char="•"/>
            </a:pPr>
            <a:r>
              <a:rPr lang="en-GB" sz="1200" b="1" i="1" dirty="0">
                <a:solidFill>
                  <a:srgbClr val="000000"/>
                </a:solidFill>
                <a:latin typeface="+mj-lt"/>
                <a:cs typeface="Arial" pitchFamily="34" charset="0"/>
              </a:rPr>
              <a:t>District &amp; Borough Councils 10-15 (2.5%)</a:t>
            </a:r>
          </a:p>
        </p:txBody>
      </p:sp>
    </p:spTree>
    <p:extLst>
      <p:ext uri="{BB962C8B-B14F-4D97-AF65-F5344CB8AC3E}">
        <p14:creationId xmlns:p14="http://schemas.microsoft.com/office/powerpoint/2010/main" val="37019109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r="72647" b="80116"/>
          <a:stretch/>
        </p:blipFill>
        <p:spPr bwMode="auto">
          <a:xfrm>
            <a:off x="213360" y="150507"/>
            <a:ext cx="2974261" cy="1310546"/>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t="84065" r="40421"/>
          <a:stretch/>
        </p:blipFill>
        <p:spPr bwMode="auto">
          <a:xfrm>
            <a:off x="0" y="11844606"/>
            <a:ext cx="9601200" cy="1158617"/>
          </a:xfrm>
          <a:prstGeom prst="rect">
            <a:avLst/>
          </a:prstGeom>
          <a:ln>
            <a:noFill/>
          </a:ln>
          <a:extLst>
            <a:ext uri="{53640926-AAD7-44D8-BBD7-CCE9431645EC}">
              <a14:shadowObscured xmlns:a14="http://schemas.microsoft.com/office/drawing/2010/main"/>
            </a:ext>
          </a:extLst>
        </p:spPr>
      </p:pic>
      <p:sp>
        <p:nvSpPr>
          <p:cNvPr id="6" name="Text Box 5"/>
          <p:cNvSpPr txBox="1">
            <a:spLocks noChangeArrowheads="1"/>
          </p:cNvSpPr>
          <p:nvPr/>
        </p:nvSpPr>
        <p:spPr bwMode="auto">
          <a:xfrm>
            <a:off x="480120" y="1360240"/>
            <a:ext cx="70008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457200" marR="0" lvl="0" indent="-457200" defTabSz="914400" rtl="0" eaLnBrk="1" fontAlgn="base" latinLnBrk="0" hangingPunct="1">
              <a:lnSpc>
                <a:spcPct val="100000"/>
              </a:lnSpc>
              <a:spcBef>
                <a:spcPct val="0"/>
              </a:spcBef>
              <a:spcAft>
                <a:spcPct val="0"/>
              </a:spcAft>
              <a:buClrTx/>
              <a:buSzTx/>
              <a:buFontTx/>
              <a:buAutoNum type="arabicPeriod" startAt="7"/>
              <a:tabLst/>
            </a:pPr>
            <a:r>
              <a:rPr kumimoji="0" lang="en-GB" altLang="en-US" sz="2000" b="0" i="0" u="none" strike="noStrike" cap="none" normalizeH="0" baseline="0" dirty="0" smtClean="0">
                <a:ln>
                  <a:noFill/>
                </a:ln>
                <a:solidFill>
                  <a:srgbClr val="000000"/>
                </a:solidFill>
                <a:effectLst/>
                <a:latin typeface="Arial" pitchFamily="34" charset="0"/>
                <a:cs typeface="Arial" pitchFamily="34" charset="0"/>
              </a:rPr>
              <a:t>Workforce Interventions</a:t>
            </a:r>
          </a:p>
          <a:p>
            <a:pPr marL="457200" marR="0" lvl="0" indent="-457200" defTabSz="914400" rtl="0" eaLnBrk="1" fontAlgn="base" latinLnBrk="0" hangingPunct="1">
              <a:lnSpc>
                <a:spcPct val="100000"/>
              </a:lnSpc>
              <a:spcBef>
                <a:spcPct val="0"/>
              </a:spcBef>
              <a:spcAft>
                <a:spcPct val="0"/>
              </a:spcAft>
              <a:buClrTx/>
              <a:buSzTx/>
              <a:buFontTx/>
              <a:buAutoNum type="arabicPeriod" startAt="7"/>
              <a:tabLst/>
            </a:pPr>
            <a:endParaRPr lang="en-GB" altLang="en-US" sz="2000" dirty="0">
              <a:solidFill>
                <a:srgbClr val="000000"/>
              </a:solidFill>
              <a:latin typeface="Arial" pitchFamily="34" charset="0"/>
              <a:cs typeface="Arial" pitchFamily="34" charset="0"/>
            </a:endParaRPr>
          </a:p>
          <a:p>
            <a:pPr marR="0" lvl="0" defTabSz="914400" rtl="0" eaLnBrk="1" fontAlgn="base" latinLnBrk="0" hangingPunct="1">
              <a:lnSpc>
                <a:spcPct val="100000"/>
              </a:lnSpc>
              <a:spcBef>
                <a:spcPct val="0"/>
              </a:spcBef>
              <a:spcAft>
                <a:spcPct val="0"/>
              </a:spcAft>
              <a:buClrTx/>
              <a:buSzTx/>
              <a:tabLst/>
            </a:pPr>
            <a:endParaRPr kumimoji="0" lang="en-GB" altLang="en-US" sz="2000" b="1" i="0" u="none" strike="noStrike" cap="none" normalizeH="0" baseline="0" dirty="0" smtClean="0">
              <a:ln>
                <a:noFill/>
              </a:ln>
              <a:solidFill>
                <a:srgbClr val="000000"/>
              </a:solidFill>
              <a:effectLst/>
              <a:latin typeface="Arial" pitchFamily="34" charset="0"/>
              <a:cs typeface="Arial" pitchFamily="34" charset="0"/>
            </a:endParaRPr>
          </a:p>
          <a:p>
            <a:pPr defTabSz="914400" fontAlgn="base">
              <a:spcBef>
                <a:spcPct val="0"/>
              </a:spcBef>
              <a:spcAft>
                <a:spcPct val="0"/>
              </a:spcAft>
            </a:pPr>
            <a:endParaRPr lang="en-GB" sz="2000" dirty="0">
              <a:solidFill>
                <a:srgbClr val="000000"/>
              </a:solidFill>
            </a:endParaRPr>
          </a:p>
          <a:p>
            <a:pPr defTabSz="914400" fontAlgn="base">
              <a:spcBef>
                <a:spcPct val="0"/>
              </a:spcBef>
              <a:spcAft>
                <a:spcPct val="0"/>
              </a:spcAft>
            </a:pPr>
            <a:endParaRPr lang="en-GB" sz="2000" dirty="0">
              <a:solidFill>
                <a:srgbClr val="000000"/>
              </a:solidFill>
            </a:endParaRPr>
          </a:p>
          <a:p>
            <a:pPr defTabSz="914400" fontAlgn="base">
              <a:spcBef>
                <a:spcPct val="0"/>
              </a:spcBef>
              <a:spcAft>
                <a:spcPct val="0"/>
              </a:spcAft>
            </a:pPr>
            <a:endParaRPr lang="en-GB" sz="2000" dirty="0">
              <a:solidFill>
                <a:srgbClr val="000000"/>
              </a:solidFill>
            </a:endParaRPr>
          </a:p>
          <a:p>
            <a:pPr defTabSz="914400" fontAlgn="base">
              <a:spcBef>
                <a:spcPct val="0"/>
              </a:spcBef>
              <a:spcAft>
                <a:spcPct val="0"/>
              </a:spcAft>
            </a:pPr>
            <a:endParaRPr lang="en-GB" sz="2000" dirty="0">
              <a:solidFill>
                <a:srgbClr val="000000"/>
              </a:solidFill>
            </a:endParaRPr>
          </a:p>
          <a:p>
            <a:pPr defTabSz="914400" fontAlgn="base">
              <a:spcBef>
                <a:spcPct val="0"/>
              </a:spcBef>
              <a:spcAft>
                <a:spcPct val="0"/>
              </a:spcAft>
            </a:pPr>
            <a:endParaRPr lang="en-GB" sz="2000" dirty="0">
              <a:solidFill>
                <a:srgbClr val="000000"/>
              </a:solidFill>
            </a:endParaRPr>
          </a:p>
          <a:p>
            <a:pPr defTabSz="914400" fontAlgn="base">
              <a:spcBef>
                <a:spcPct val="0"/>
              </a:spcBef>
              <a:spcAft>
                <a:spcPct val="0"/>
              </a:spcAft>
            </a:pPr>
            <a:endParaRPr lang="en-GB" sz="2000" dirty="0">
              <a:solidFill>
                <a:srgbClr val="000000"/>
              </a:solidFill>
            </a:endParaRPr>
          </a:p>
          <a:p>
            <a:pPr defTabSz="914400" fontAlgn="base">
              <a:spcBef>
                <a:spcPct val="0"/>
              </a:spcBef>
              <a:spcAft>
                <a:spcPct val="0"/>
              </a:spcAft>
            </a:pPr>
            <a:endParaRPr lang="en-GB" sz="2000" u="none" strike="noStrike" dirty="0" smtClean="0">
              <a:effectLst/>
            </a:endParaRPr>
          </a:p>
          <a:p>
            <a:pPr defTabSz="914400" fontAlgn="base">
              <a:spcBef>
                <a:spcPct val="0"/>
              </a:spcBef>
              <a:spcAft>
                <a:spcPct val="0"/>
              </a:spcAft>
            </a:pPr>
            <a:endParaRPr lang="en-GB" sz="2000" b="1" dirty="0">
              <a:solidFill>
                <a:srgbClr val="000000"/>
              </a:solidFill>
            </a:endParaRPr>
          </a:p>
          <a:p>
            <a:pPr marL="457200" marR="0" lvl="0" indent="-457200" defTabSz="914400" rtl="0" eaLnBrk="1" fontAlgn="base" latinLnBrk="0" hangingPunct="1">
              <a:lnSpc>
                <a:spcPct val="100000"/>
              </a:lnSpc>
              <a:spcBef>
                <a:spcPct val="0"/>
              </a:spcBef>
              <a:spcAft>
                <a:spcPct val="0"/>
              </a:spcAft>
              <a:buClrTx/>
              <a:buSzTx/>
              <a:buFontTx/>
              <a:buAutoNum type="arabicPeriod" startAt="7"/>
              <a:tabLst/>
            </a:pP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Content Placeholder 3"/>
          <p:cNvGraphicFramePr>
            <a:graphicFrameLocks/>
          </p:cNvGraphicFramePr>
          <p:nvPr>
            <p:extLst>
              <p:ext uri="{D42A27DB-BD31-4B8C-83A1-F6EECF244321}">
                <p14:modId xmlns:p14="http://schemas.microsoft.com/office/powerpoint/2010/main" val="3645731189"/>
              </p:ext>
            </p:extLst>
          </p:nvPr>
        </p:nvGraphicFramePr>
        <p:xfrm>
          <a:off x="408112" y="2584376"/>
          <a:ext cx="900100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Table 1"/>
          <p:cNvGraphicFramePr>
            <a:graphicFrameLocks noGrp="1"/>
          </p:cNvGraphicFramePr>
          <p:nvPr>
            <p:extLst>
              <p:ext uri="{D42A27DB-BD31-4B8C-83A1-F6EECF244321}">
                <p14:modId xmlns:p14="http://schemas.microsoft.com/office/powerpoint/2010/main" val="4276298551"/>
              </p:ext>
            </p:extLst>
          </p:nvPr>
        </p:nvGraphicFramePr>
        <p:xfrm>
          <a:off x="336104" y="9785176"/>
          <a:ext cx="9073008" cy="2473960"/>
        </p:xfrm>
        <a:graphic>
          <a:graphicData uri="http://schemas.openxmlformats.org/drawingml/2006/table">
            <a:tbl>
              <a:tblPr firstRow="1" bandRow="1">
                <a:tableStyleId>{93296810-A885-4BE3-A3E7-6D5BEEA58F35}</a:tableStyleId>
              </a:tblPr>
              <a:tblGrid>
                <a:gridCol w="4536504"/>
                <a:gridCol w="4536504"/>
              </a:tblGrid>
              <a:tr h="370840">
                <a:tc>
                  <a:txBody>
                    <a:bodyPr/>
                    <a:lstStyle/>
                    <a:p>
                      <a:r>
                        <a:rPr lang="en-GB" sz="1600" dirty="0" smtClean="0"/>
                        <a:t>Example</a:t>
                      </a:r>
                      <a:endParaRPr lang="en-GB" sz="1600" dirty="0"/>
                    </a:p>
                  </a:txBody>
                  <a:tcPr/>
                </a:tc>
                <a:tc>
                  <a:txBody>
                    <a:bodyPr/>
                    <a:lstStyle/>
                    <a:p>
                      <a:r>
                        <a:rPr lang="en-GB" sz="1600" dirty="0" smtClean="0"/>
                        <a:t>Evaluation</a:t>
                      </a:r>
                      <a:endParaRPr lang="en-GB" sz="1600" dirty="0"/>
                    </a:p>
                  </a:txBody>
                  <a:tcPr/>
                </a:tc>
              </a:tr>
              <a:tr h="370840">
                <a:tc>
                  <a:txBody>
                    <a:bodyPr/>
                    <a:lstStyle/>
                    <a:p>
                      <a:pPr marL="171450" indent="-171450">
                        <a:buFont typeface="Arial" panose="020B0604020202020204" pitchFamily="34" charset="0"/>
                        <a:buChar char="•"/>
                      </a:pPr>
                      <a:r>
                        <a:rPr lang="en-GB" sz="1100" dirty="0" smtClean="0">
                          <a:latin typeface="Arial" panose="020B0604020202020204" pitchFamily="34" charset="0"/>
                          <a:cs typeface="Arial" panose="020B0604020202020204" pitchFamily="34" charset="0"/>
                        </a:rPr>
                        <a:t>Local Government - </a:t>
                      </a:r>
                      <a:r>
                        <a:rPr lang="en-GB" sz="1100" dirty="0" smtClean="0">
                          <a:hlinkClick r:id="rId8"/>
                        </a:rPr>
                        <a:t>https://local.gov.uk/our-support/coronavirus-information-councils/COVID-19support-your-role/COVID-19workforce</a:t>
                      </a:r>
                      <a:endParaRPr lang="en-GB" sz="1100" dirty="0" smtClean="0"/>
                    </a:p>
                    <a:p>
                      <a:pPr marL="171450" indent="-171450">
                        <a:buFont typeface="Arial" panose="020B0604020202020204" pitchFamily="34" charset="0"/>
                        <a:buChar char="•"/>
                      </a:pPr>
                      <a:r>
                        <a:rPr lang="en-GB" sz="1100" dirty="0" smtClean="0">
                          <a:latin typeface="Arial" panose="020B0604020202020204" pitchFamily="34" charset="0"/>
                          <a:cs typeface="Arial" panose="020B0604020202020204" pitchFamily="34" charset="0"/>
                        </a:rPr>
                        <a:t>NHS Workforce - </a:t>
                      </a:r>
                      <a:r>
                        <a:rPr lang="en-GB" sz="1100" dirty="0" smtClean="0">
                          <a:hlinkClick r:id="rId9"/>
                        </a:rPr>
                        <a:t>https://www.england.nhs.uk/coronavirus/workforce/</a:t>
                      </a:r>
                      <a:endParaRPr lang="en-GB" sz="1100" dirty="0" smtClean="0"/>
                    </a:p>
                    <a:p>
                      <a:pPr marL="171450" indent="-171450">
                        <a:buFont typeface="Arial" panose="020B0604020202020204" pitchFamily="34" charset="0"/>
                        <a:buChar char="•"/>
                      </a:pPr>
                      <a:r>
                        <a:rPr lang="en-GB" sz="1100" dirty="0" smtClean="0"/>
                        <a:t>Local PR actioner - </a:t>
                      </a:r>
                      <a:r>
                        <a:rPr lang="en-GB" sz="1100" dirty="0" smtClean="0">
                          <a:hlinkClick r:id="rId10"/>
                        </a:rPr>
                        <a:t>https://www.practitionerhealth.nhs.uk/COVID-19</a:t>
                      </a:r>
                      <a:r>
                        <a:rPr lang="en-GB" sz="1100" baseline="0" dirty="0" smtClean="0">
                          <a:hlinkClick r:id="rId10"/>
                        </a:rPr>
                        <a:t>w</a:t>
                      </a:r>
                      <a:r>
                        <a:rPr lang="en-GB" sz="1100" dirty="0" smtClean="0">
                          <a:hlinkClick r:id="rId10"/>
                        </a:rPr>
                        <a:t>orkforce-wellbeing</a:t>
                      </a:r>
                      <a:endParaRPr lang="en-GB" sz="1100" dirty="0" smtClean="0"/>
                    </a:p>
                    <a:p>
                      <a:pPr marL="171450" indent="-171450">
                        <a:buFont typeface="Arial" panose="020B0604020202020204" pitchFamily="34" charset="0"/>
                        <a:buChar char="•"/>
                      </a:pPr>
                      <a:r>
                        <a:rPr lang="en-GB" sz="1100" dirty="0" smtClean="0"/>
                        <a:t>Volunteer support - </a:t>
                      </a:r>
                      <a:r>
                        <a:rPr lang="en-GB" sz="1100" dirty="0" smtClean="0">
                          <a:hlinkClick r:id="rId11"/>
                        </a:rPr>
                        <a:t>https://www.healthysurrey.org.uk/professionals/COVID-19</a:t>
                      </a:r>
                      <a:endParaRPr lang="en-GB" sz="1100" dirty="0" smtClean="0"/>
                    </a:p>
                    <a:p>
                      <a:pPr marL="171450" marR="0" lvl="0" indent="-171450" algn="l" defTabSz="122191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smtClean="0"/>
                        <a:t>Ensure mental health awareness and suicide awareness training is available for frontline workers  </a:t>
                      </a:r>
                      <a:r>
                        <a:rPr lang="en-GB" sz="1100" dirty="0" err="1" smtClean="0"/>
                        <a:t>eg</a:t>
                      </a:r>
                      <a:r>
                        <a:rPr lang="en-GB" sz="1100" dirty="0" smtClean="0"/>
                        <a:t>.</a:t>
                      </a:r>
                      <a:r>
                        <a:rPr lang="en-GB" sz="1100" baseline="0" dirty="0" smtClean="0"/>
                        <a:t> </a:t>
                      </a:r>
                      <a:r>
                        <a:rPr lang="en-GB" sz="1100" kern="1200" dirty="0" smtClean="0">
                          <a:solidFill>
                            <a:schemeClr val="dk1"/>
                          </a:solidFill>
                          <a:latin typeface="+mn-lt"/>
                          <a:ea typeface="+mn-ea"/>
                          <a:cs typeface="+mn-cs"/>
                        </a:rPr>
                        <a:t>utilising Nottingham and Nottinghamshire Suicide Prevention Action Plan</a:t>
                      </a:r>
                    </a:p>
                    <a:p>
                      <a:pPr marL="171450" indent="-171450">
                        <a:buFont typeface="Arial" panose="020B0604020202020204" pitchFamily="34" charset="0"/>
                        <a:buChar char="•"/>
                      </a:pPr>
                      <a:endParaRPr lang="en-GB" sz="1100" dirty="0" smtClean="0"/>
                    </a:p>
                    <a:p>
                      <a:endParaRPr lang="en-GB" sz="1100" dirty="0"/>
                    </a:p>
                  </a:txBody>
                  <a:tcPr/>
                </a:tc>
                <a:tc>
                  <a:txBody>
                    <a:bodyPr/>
                    <a:lstStyle/>
                    <a:p>
                      <a:pPr marL="171450" indent="-171450">
                        <a:buFont typeface="Arial" panose="020B0604020202020204" pitchFamily="34" charset="0"/>
                        <a:buChar char="•"/>
                      </a:pPr>
                      <a:r>
                        <a:rPr lang="en-GB" sz="1100" dirty="0" smtClean="0"/>
                        <a:t>No of staff from</a:t>
                      </a:r>
                      <a:r>
                        <a:rPr lang="en-GB" sz="1100" baseline="0" dirty="0" smtClean="0"/>
                        <a:t> BAME community</a:t>
                      </a:r>
                    </a:p>
                    <a:p>
                      <a:pPr marL="171450" indent="-171450">
                        <a:buFont typeface="Arial" panose="020B0604020202020204" pitchFamily="34" charset="0"/>
                        <a:buChar char="•"/>
                      </a:pPr>
                      <a:r>
                        <a:rPr lang="en-GB" sz="1100" baseline="0" dirty="0" smtClean="0"/>
                        <a:t>No of staff (keyworkers/frontline)</a:t>
                      </a:r>
                    </a:p>
                    <a:p>
                      <a:pPr marL="171450" indent="-171450">
                        <a:buFont typeface="Arial" panose="020B0604020202020204" pitchFamily="34" charset="0"/>
                        <a:buChar char="•"/>
                      </a:pPr>
                      <a:r>
                        <a:rPr lang="en-GB" sz="1100" baseline="0" dirty="0" smtClean="0"/>
                        <a:t>No of COVID-19 assessments undertaken</a:t>
                      </a:r>
                    </a:p>
                    <a:p>
                      <a:pPr marL="171450" indent="-171450">
                        <a:buFont typeface="Arial" panose="020B0604020202020204" pitchFamily="34" charset="0"/>
                        <a:buChar char="•"/>
                      </a:pPr>
                      <a:r>
                        <a:rPr lang="en-GB" sz="1100" baseline="0" dirty="0" smtClean="0"/>
                        <a:t>No of staff classed as essential worker</a:t>
                      </a:r>
                    </a:p>
                    <a:p>
                      <a:pPr marL="171450" indent="-171450">
                        <a:buFont typeface="Arial" panose="020B0604020202020204" pitchFamily="34" charset="0"/>
                        <a:buChar char="•"/>
                      </a:pPr>
                      <a:r>
                        <a:rPr lang="en-GB" sz="1100" baseline="0" dirty="0" smtClean="0"/>
                        <a:t>Workforce broken down by BAME And occupation</a:t>
                      </a:r>
                    </a:p>
                    <a:p>
                      <a:pPr marL="171450" indent="-171450">
                        <a:buFont typeface="Arial" panose="020B0604020202020204" pitchFamily="34" charset="0"/>
                        <a:buChar char="•"/>
                      </a:pPr>
                      <a:r>
                        <a:rPr lang="en-GB" sz="1100" baseline="0" dirty="0" smtClean="0"/>
                        <a:t>No “clicking” on workforce newsletter</a:t>
                      </a:r>
                    </a:p>
                    <a:p>
                      <a:pPr marL="171450" indent="-171450">
                        <a:buFont typeface="Arial" panose="020B0604020202020204" pitchFamily="34" charset="0"/>
                        <a:buChar char="•"/>
                      </a:pPr>
                      <a:r>
                        <a:rPr lang="en-GB" sz="1100" baseline="0" dirty="0" smtClean="0"/>
                        <a:t>No of staff not taken AL within last 3 months</a:t>
                      </a:r>
                    </a:p>
                    <a:p>
                      <a:pPr marL="171450" indent="-171450">
                        <a:buFont typeface="Arial" panose="020B0604020202020204" pitchFamily="34" charset="0"/>
                        <a:buChar char="•"/>
                      </a:pPr>
                      <a:r>
                        <a:rPr lang="en-GB" sz="1100" baseline="0" dirty="0" smtClean="0"/>
                        <a:t>No of workforce from partner organisations </a:t>
                      </a:r>
                    </a:p>
                    <a:p>
                      <a:pPr marL="171450" indent="-171450">
                        <a:buFont typeface="Arial" panose="020B0604020202020204" pitchFamily="34" charset="0"/>
                        <a:buChar char="•"/>
                      </a:pPr>
                      <a:r>
                        <a:rPr lang="en-GB" sz="1100" baseline="0" dirty="0" smtClean="0"/>
                        <a:t>No of referrals to counselling support</a:t>
                      </a:r>
                    </a:p>
                    <a:p>
                      <a:pPr marL="171450" indent="-171450">
                        <a:buFont typeface="Arial" panose="020B0604020202020204" pitchFamily="34" charset="0"/>
                        <a:buChar char="•"/>
                      </a:pPr>
                      <a:r>
                        <a:rPr lang="en-GB" sz="1100" baseline="0" dirty="0" smtClean="0"/>
                        <a:t>No of referrals to Occupation Health</a:t>
                      </a:r>
                      <a:endParaRPr lang="en-GB" sz="1100" dirty="0"/>
                    </a:p>
                  </a:txBody>
                  <a:tcPr/>
                </a:tc>
              </a:tr>
            </a:tbl>
          </a:graphicData>
        </a:graphic>
      </p:graphicFrame>
    </p:spTree>
    <p:extLst>
      <p:ext uri="{BB962C8B-B14F-4D97-AF65-F5344CB8AC3E}">
        <p14:creationId xmlns:p14="http://schemas.microsoft.com/office/powerpoint/2010/main" val="10652797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t="84065" r="40421"/>
          <a:stretch/>
        </p:blipFill>
        <p:spPr bwMode="auto">
          <a:xfrm>
            <a:off x="0" y="11844606"/>
            <a:ext cx="9601200" cy="1158617"/>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r="72647" b="80116"/>
          <a:stretch/>
        </p:blipFill>
        <p:spPr bwMode="auto">
          <a:xfrm>
            <a:off x="213360" y="150507"/>
            <a:ext cx="2974261" cy="1310546"/>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480120" y="1576264"/>
            <a:ext cx="8640960" cy="10741402"/>
          </a:xfrm>
          <a:prstGeom prst="rect">
            <a:avLst/>
          </a:prstGeom>
        </p:spPr>
        <p:txBody>
          <a:bodyPr wrap="square">
            <a:spAutoFit/>
          </a:bodyPr>
          <a:lstStyle/>
          <a:p>
            <a:r>
              <a:rPr lang="en-GB" sz="1600" b="1" dirty="0" smtClean="0">
                <a:latin typeface="Arial" panose="020B0604020202020204" pitchFamily="34" charset="0"/>
                <a:cs typeface="Arial" panose="020B0604020202020204" pitchFamily="34" charset="0"/>
              </a:rPr>
              <a:t>References</a:t>
            </a:r>
          </a:p>
          <a:p>
            <a:endParaRPr lang="en-GB" sz="1600" b="1" dirty="0" smtClean="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Vos, T., et al. (2013) Global, regional, and national incidence, prevalence, and years lived with disability for 301 acute and chronic diseases and injuries in 188 countries, 1990–2013: a systematic analysis for the Global Burden of Disease Study. </a:t>
            </a:r>
            <a:r>
              <a:rPr lang="en-GB" sz="1000" i="1" dirty="0" smtClean="0">
                <a:latin typeface="Arial" panose="020B0604020202020204" pitchFamily="34" charset="0"/>
                <a:cs typeface="Arial" panose="020B0604020202020204" pitchFamily="34" charset="0"/>
              </a:rPr>
              <a:t>The Lancet</a:t>
            </a:r>
            <a:r>
              <a:rPr lang="en-GB" sz="1000" dirty="0" smtClean="0">
                <a:latin typeface="Arial" panose="020B0604020202020204" pitchFamily="34" charset="0"/>
                <a:cs typeface="Arial" panose="020B0604020202020204" pitchFamily="34" charset="0"/>
              </a:rPr>
              <a:t>. 386 (9995). pp. 743-800.</a:t>
            </a:r>
          </a:p>
          <a:p>
            <a:r>
              <a:rPr lang="en-GB" sz="1000" dirty="0" smtClean="0">
                <a:latin typeface="Arial" panose="020B0604020202020204" pitchFamily="34" charset="0"/>
                <a:cs typeface="Arial" panose="020B0604020202020204" pitchFamily="34" charset="0"/>
              </a:rPr>
              <a:t>Lozano</a:t>
            </a:r>
            <a:r>
              <a:rPr lang="en-GB" sz="1000" dirty="0">
                <a:latin typeface="Arial" panose="020B0604020202020204" pitchFamily="34" charset="0"/>
                <a:cs typeface="Arial" panose="020B0604020202020204" pitchFamily="34" charset="0"/>
              </a:rPr>
              <a:t>, R. et al. (2012) Global and regional mortality from 235 causes of death for 20 age groups in 1990 and 2010. a systematic analysis for the global burden of disease study 2010. </a:t>
            </a:r>
            <a:r>
              <a:rPr lang="en-GB" sz="1000" i="1" dirty="0">
                <a:latin typeface="Arial" panose="020B0604020202020204" pitchFamily="34" charset="0"/>
                <a:cs typeface="Arial" panose="020B0604020202020204" pitchFamily="34" charset="0"/>
              </a:rPr>
              <a:t>The Lancet.</a:t>
            </a:r>
            <a:r>
              <a:rPr lang="en-GB" sz="1000" dirty="0">
                <a:latin typeface="Arial" panose="020B0604020202020204" pitchFamily="34" charset="0"/>
                <a:cs typeface="Arial" panose="020B0604020202020204" pitchFamily="34" charset="0"/>
              </a:rPr>
              <a:t> 380(9859), pp. 2095–2128.</a:t>
            </a:r>
          </a:p>
          <a:p>
            <a:r>
              <a:rPr lang="en-GB" sz="1000" dirty="0" smtClean="0">
                <a:latin typeface="Arial" panose="020B0604020202020204" pitchFamily="34" charset="0"/>
                <a:cs typeface="Arial" panose="020B0604020202020204" pitchFamily="34" charset="0"/>
              </a:rPr>
              <a:t>Whiteford</a:t>
            </a:r>
            <a:r>
              <a:rPr lang="en-GB" sz="1000" dirty="0">
                <a:latin typeface="Arial" panose="020B0604020202020204" pitchFamily="34" charset="0"/>
                <a:cs typeface="Arial" panose="020B0604020202020204" pitchFamily="34" charset="0"/>
              </a:rPr>
              <a:t>, H. A. et al. (2013) Global burden of disease attributable to mental and substance use disorders: findings from the Global Burden of Disease Study 2010. </a:t>
            </a:r>
            <a:r>
              <a:rPr lang="en-GB" sz="1000" i="1" dirty="0">
                <a:latin typeface="Arial" panose="020B0604020202020204" pitchFamily="34" charset="0"/>
                <a:cs typeface="Arial" panose="020B0604020202020204" pitchFamily="34" charset="0"/>
              </a:rPr>
              <a:t>The Lancet</a:t>
            </a:r>
            <a:r>
              <a:rPr lang="en-GB" sz="1000" dirty="0">
                <a:latin typeface="Arial" panose="020B0604020202020204" pitchFamily="34" charset="0"/>
                <a:cs typeface="Arial" panose="020B0604020202020204" pitchFamily="34" charset="0"/>
              </a:rPr>
              <a:t>. 382 (9904). pp. 1575-1586.</a:t>
            </a:r>
          </a:p>
          <a:p>
            <a:r>
              <a:rPr lang="en-GB" sz="1000" dirty="0" smtClean="0">
                <a:latin typeface="Arial" panose="020B0604020202020204" pitchFamily="34" charset="0"/>
                <a:cs typeface="Arial" panose="020B0604020202020204" pitchFamily="34" charset="0"/>
              </a:rPr>
              <a:t>McManus </a:t>
            </a:r>
            <a:r>
              <a:rPr lang="en-GB" sz="1000" dirty="0">
                <a:latin typeface="Arial" panose="020B0604020202020204" pitchFamily="34" charset="0"/>
                <a:cs typeface="Arial" panose="020B0604020202020204" pitchFamily="34" charset="0"/>
              </a:rPr>
              <a:t>S, Bebbington P, Jenkins R, Brugha T. (eds.) (2016) Mental health and wellbeing in England: Adult Psychiatric Morbidity Survey 2014. Leeds: NHS Digital. Available at: </a:t>
            </a:r>
            <a:r>
              <a:rPr lang="en-GB" sz="1000" u="sng" dirty="0">
                <a:latin typeface="Arial" panose="020B0604020202020204" pitchFamily="34" charset="0"/>
                <a:cs typeface="Arial" panose="020B0604020202020204" pitchFamily="34" charset="0"/>
                <a:hlinkClick r:id="rId3"/>
              </a:rPr>
              <a:t>http://content.digital.nhs.uk/catalogue/PUB21748/apms-2014-full-rpt.pdf</a:t>
            </a:r>
            <a:r>
              <a:rPr lang="en-GB" sz="1000" dirty="0">
                <a:latin typeface="Arial" panose="020B0604020202020204" pitchFamily="34" charset="0"/>
                <a:cs typeface="Arial" panose="020B0604020202020204" pitchFamily="34" charset="0"/>
              </a:rPr>
              <a:t> [Accesed 5 October 2016]</a:t>
            </a:r>
          </a:p>
          <a:p>
            <a:r>
              <a:rPr lang="en-GB" sz="1000" u="sng" dirty="0" smtClean="0">
                <a:latin typeface="Arial" panose="020B0604020202020204" pitchFamily="34" charset="0"/>
                <a:cs typeface="Arial" panose="020B0604020202020204" pitchFamily="34" charset="0"/>
                <a:hlinkClick r:id="rId4"/>
              </a:rPr>
              <a:t>https</a:t>
            </a:r>
            <a:r>
              <a:rPr lang="en-GB" sz="1000" u="sng" dirty="0">
                <a:latin typeface="Arial" panose="020B0604020202020204" pitchFamily="34" charset="0"/>
                <a:cs typeface="Arial" panose="020B0604020202020204" pitchFamily="34" charset="0"/>
                <a:hlinkClick r:id="rId4"/>
              </a:rPr>
              <a:t>://journals.plos.org/plosone/article?id=10.1371/journal.pone.0019590</a:t>
            </a:r>
            <a:endParaRPr lang="en-GB" sz="1000" dirty="0">
              <a:latin typeface="Arial" panose="020B0604020202020204" pitchFamily="34" charset="0"/>
              <a:cs typeface="Arial" panose="020B0604020202020204" pitchFamily="34" charset="0"/>
            </a:endParaRPr>
          </a:p>
          <a:p>
            <a:r>
              <a:rPr lang="en-GB" sz="1000" u="sng" dirty="0" smtClean="0">
                <a:latin typeface="Arial" panose="020B0604020202020204" pitchFamily="34" charset="0"/>
                <a:cs typeface="Arial" panose="020B0604020202020204" pitchFamily="34" charset="0"/>
                <a:hlinkClick r:id="rId5"/>
              </a:rPr>
              <a:t>https</a:t>
            </a:r>
            <a:r>
              <a:rPr lang="en-GB" sz="1000" u="sng" dirty="0">
                <a:latin typeface="Arial" panose="020B0604020202020204" pitchFamily="34" charset="0"/>
                <a:cs typeface="Arial" panose="020B0604020202020204" pitchFamily="34" charset="0"/>
                <a:hlinkClick r:id="rId5"/>
              </a:rPr>
              <a:t>://onlinelibrary.wiley.com/doi/full/10.1002/wps.20128</a:t>
            </a:r>
            <a:endParaRPr lang="en-GB" sz="1000" dirty="0">
              <a:latin typeface="Arial" panose="020B0604020202020204" pitchFamily="34" charset="0"/>
              <a:cs typeface="Arial" panose="020B0604020202020204" pitchFamily="34" charset="0"/>
            </a:endParaRPr>
          </a:p>
          <a:p>
            <a:r>
              <a:rPr lang="en-GB" sz="1000" u="sng" dirty="0" smtClean="0">
                <a:latin typeface="Arial" panose="020B0604020202020204" pitchFamily="34" charset="0"/>
                <a:cs typeface="Arial" panose="020B0604020202020204" pitchFamily="34" charset="0"/>
                <a:hlinkClick r:id="rId6"/>
              </a:rPr>
              <a:t>https</a:t>
            </a:r>
            <a:r>
              <a:rPr lang="en-GB" sz="1000" u="sng" dirty="0">
                <a:latin typeface="Arial" panose="020B0604020202020204" pitchFamily="34" charset="0"/>
                <a:cs typeface="Arial" panose="020B0604020202020204" pitchFamily="34" charset="0"/>
                <a:hlinkClick r:id="rId6"/>
              </a:rPr>
              <a:t>://www.cambridge.org/core/journals/the-british-journal-of-psychiatry/article/mortality-gap-for-people-with-bipolar-disorder-and-schizophrenia-ukbased-cohort-study-20002014/2A65056E571CD8F1E66249DF01BFAF5A</a:t>
            </a:r>
            <a:endParaRPr lang="en-GB" sz="1000" dirty="0">
              <a:latin typeface="Arial" panose="020B0604020202020204" pitchFamily="34" charset="0"/>
              <a:cs typeface="Arial" panose="020B0604020202020204" pitchFamily="34" charset="0"/>
            </a:endParaRPr>
          </a:p>
          <a:p>
            <a:r>
              <a:rPr lang="en-GB" sz="1000" u="sng" dirty="0" smtClean="0">
                <a:latin typeface="Arial" panose="020B0604020202020204" pitchFamily="34" charset="0"/>
                <a:cs typeface="Arial" panose="020B0604020202020204" pitchFamily="34" charset="0"/>
                <a:hlinkClick r:id="rId7"/>
              </a:rPr>
              <a:t>https</a:t>
            </a:r>
            <a:r>
              <a:rPr lang="en-GB" sz="1000" u="sng" dirty="0">
                <a:latin typeface="Arial" panose="020B0604020202020204" pitchFamily="34" charset="0"/>
                <a:cs typeface="Arial" panose="020B0604020202020204" pitchFamily="34" charset="0"/>
                <a:hlinkClick r:id="rId7"/>
              </a:rPr>
              <a:t>://www.gov.uk/government/publications/severe-mental-illness-smi-physical-health-inequalities/severe-mental-illness-and-physical-health-inequalities-briefing</a:t>
            </a:r>
            <a:endParaRPr lang="en-GB" sz="1000" dirty="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Mental </a:t>
            </a:r>
            <a:r>
              <a:rPr lang="en-GB" sz="1000" dirty="0">
                <a:latin typeface="Arial" panose="020B0604020202020204" pitchFamily="34" charset="0"/>
                <a:cs typeface="Arial" panose="020B0604020202020204" pitchFamily="34" charset="0"/>
              </a:rPr>
              <a:t>Health Foundation. The </a:t>
            </a:r>
            <a:r>
              <a:rPr lang="en-GB" sz="1000" dirty="0" smtClean="0">
                <a:latin typeface="Arial" panose="020B0604020202020204" pitchFamily="34" charset="0"/>
                <a:cs typeface="Arial" panose="020B0604020202020204" pitchFamily="34" charset="0"/>
              </a:rPr>
              <a:t>COVID-19 </a:t>
            </a:r>
            <a:r>
              <a:rPr lang="en-GB" sz="1000" dirty="0">
                <a:latin typeface="Arial" panose="020B0604020202020204" pitchFamily="34" charset="0"/>
                <a:cs typeface="Arial" panose="020B0604020202020204" pitchFamily="34" charset="0"/>
              </a:rPr>
              <a:t>Pandemic</a:t>
            </a:r>
            <a:r>
              <a:rPr lang="en-GB" sz="1000" dirty="0" smtClean="0">
                <a:latin typeface="Arial" panose="020B0604020202020204" pitchFamily="34" charset="0"/>
                <a:cs typeface="Arial" panose="020B0604020202020204" pitchFamily="34" charset="0"/>
              </a:rPr>
              <a:t>, Financial </a:t>
            </a:r>
            <a:r>
              <a:rPr lang="en-GB" sz="1000" dirty="0">
                <a:latin typeface="Arial" panose="020B0604020202020204" pitchFamily="34" charset="0"/>
                <a:cs typeface="Arial" panose="020B0604020202020204" pitchFamily="34" charset="0"/>
              </a:rPr>
              <a:t>Inequality </a:t>
            </a:r>
            <a:r>
              <a:rPr lang="en-GB" sz="1000" dirty="0" smtClean="0">
                <a:latin typeface="Arial" panose="020B0604020202020204" pitchFamily="34" charset="0"/>
                <a:cs typeface="Arial" panose="020B0604020202020204" pitchFamily="34" charset="0"/>
              </a:rPr>
              <a:t>and Mental </a:t>
            </a:r>
            <a:r>
              <a:rPr lang="en-GB" sz="1000" dirty="0">
                <a:latin typeface="Arial" panose="020B0604020202020204" pitchFamily="34" charset="0"/>
                <a:cs typeface="Arial" panose="020B0604020202020204" pitchFamily="34" charset="0"/>
              </a:rPr>
              <a:t>Health. London</a:t>
            </a:r>
            <a:r>
              <a:rPr lang="en-GB" sz="1000" dirty="0" smtClean="0">
                <a:latin typeface="Arial" panose="020B0604020202020204" pitchFamily="34" charset="0"/>
                <a:cs typeface="Arial" panose="020B0604020202020204" pitchFamily="34" charset="0"/>
              </a:rPr>
              <a:t>; Available </a:t>
            </a:r>
            <a:r>
              <a:rPr lang="en-GB" sz="1000" dirty="0">
                <a:latin typeface="Arial" panose="020B0604020202020204" pitchFamily="34" charset="0"/>
                <a:cs typeface="Arial" panose="020B0604020202020204" pitchFamily="34" charset="0"/>
              </a:rPr>
              <a:t>from</a:t>
            </a:r>
            <a:r>
              <a:rPr lang="en-GB" sz="1000" dirty="0" smtClean="0">
                <a:latin typeface="Arial" panose="020B0604020202020204" pitchFamily="34" charset="0"/>
                <a:cs typeface="Arial" panose="020B0604020202020204" pitchFamily="34" charset="0"/>
              </a:rPr>
              <a:t>:</a:t>
            </a:r>
            <a:r>
              <a:rPr lang="en-GB" sz="1000" dirty="0">
                <a:latin typeface="Arial" panose="020B0604020202020204" pitchFamily="34" charset="0"/>
                <a:cs typeface="Arial" panose="020B0604020202020204" pitchFamily="34" charset="0"/>
                <a:hlinkClick r:id="rId8"/>
              </a:rPr>
              <a:t> https://</a:t>
            </a:r>
            <a:r>
              <a:rPr lang="en-GB" sz="1000" dirty="0" smtClean="0">
                <a:latin typeface="Arial" panose="020B0604020202020204" pitchFamily="34" charset="0"/>
                <a:cs typeface="Arial" panose="020B0604020202020204" pitchFamily="34" charset="0"/>
                <a:hlinkClick r:id="rId8"/>
              </a:rPr>
              <a:t>www.mentalhealth.org.uk/coronavirus/looking-after-your-mental-health-during-coronavirus-outbreak</a:t>
            </a:r>
            <a:endParaRPr lang="en-GB" sz="1000" dirty="0" smtClean="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Source: Office for National Statistics release, </a:t>
            </a:r>
            <a:r>
              <a:rPr lang="en-GB" sz="1000" dirty="0" smtClean="0">
                <a:latin typeface="Arial" panose="020B0604020202020204" pitchFamily="34" charset="0"/>
                <a:cs typeface="Arial" panose="020B0604020202020204" pitchFamily="34" charset="0"/>
              </a:rPr>
              <a:t>23/06/2020</a:t>
            </a:r>
          </a:p>
          <a:p>
            <a:r>
              <a:rPr lang="en-GB" sz="1000" u="sng" dirty="0">
                <a:latin typeface="Arial" panose="020B0604020202020204" pitchFamily="34" charset="0"/>
                <a:cs typeface="Arial" panose="020B0604020202020204" pitchFamily="34" charset="0"/>
                <a:hlinkClick r:id="rId7"/>
              </a:rPr>
              <a:t>https://www.gov.uk/government/publications/severe-mental-illness-smi-physical-health-inequalities/severe-mental-illness-and-physical-health-inequalities-briefing</a:t>
            </a:r>
            <a:r>
              <a:rPr lang="en-GB" sz="1000" dirty="0">
                <a:latin typeface="Arial" panose="020B0604020202020204" pitchFamily="34" charset="0"/>
                <a:cs typeface="Arial" panose="020B0604020202020204" pitchFamily="34" charset="0"/>
              </a:rPr>
              <a:t>  </a:t>
            </a:r>
          </a:p>
          <a:p>
            <a:r>
              <a:rPr lang="en-GB" sz="1000" u="sng" dirty="0">
                <a:latin typeface="Arial" panose="020B0604020202020204" pitchFamily="34" charset="0"/>
                <a:cs typeface="Arial" panose="020B0604020202020204" pitchFamily="34" charset="0"/>
                <a:hlinkClick r:id="rId9"/>
              </a:rPr>
              <a:t>https://</a:t>
            </a:r>
            <a:r>
              <a:rPr lang="en-GB" sz="1000" u="sng" dirty="0" smtClean="0">
                <a:latin typeface="Arial" panose="020B0604020202020204" pitchFamily="34" charset="0"/>
                <a:cs typeface="Arial" panose="020B0604020202020204" pitchFamily="34" charset="0"/>
                <a:hlinkClick r:id="rId9"/>
              </a:rPr>
              <a:t>digital.nhs.uk/data-and-information/publications/statistical/quality-and-outcomes-framework-achievement-prevalence-and-exceptions-data/2018-19-pas</a:t>
            </a:r>
            <a:endParaRPr lang="en-GB" sz="1000" u="sng" dirty="0" smtClean="0">
              <a:latin typeface="Arial" panose="020B0604020202020204" pitchFamily="34" charset="0"/>
              <a:cs typeface="Arial" panose="020B0604020202020204" pitchFamily="34" charset="0"/>
            </a:endParaRPr>
          </a:p>
          <a:p>
            <a:r>
              <a:rPr lang="en-GB" sz="1000" dirty="0">
                <a:latin typeface="Arial" panose="020B0604020202020204" pitchFamily="34" charset="0"/>
                <a:ea typeface="PMingLiU"/>
                <a:cs typeface="Arial" panose="020B0604020202020204" pitchFamily="34" charset="0"/>
              </a:rPr>
              <a:t>World Health Organisation.  </a:t>
            </a:r>
            <a:r>
              <a:rPr lang="en-GB" sz="1000" u="sng" dirty="0">
                <a:solidFill>
                  <a:srgbClr val="0000FF"/>
                </a:solidFill>
                <a:latin typeface="Arial" panose="020B0604020202020204" pitchFamily="34" charset="0"/>
                <a:ea typeface="PMingLiU"/>
                <a:cs typeface="Arial" panose="020B0604020202020204" pitchFamily="34" charset="0"/>
                <a:hlinkClick r:id="rId10"/>
              </a:rPr>
              <a:t>Inter-Agency Standing Committee briefing note – Addressing mental health and psychosocial aspects of </a:t>
            </a:r>
            <a:r>
              <a:rPr lang="en-GB" sz="1000" u="sng" dirty="0" smtClean="0">
                <a:solidFill>
                  <a:srgbClr val="0000FF"/>
                </a:solidFill>
                <a:latin typeface="Arial" panose="020B0604020202020204" pitchFamily="34" charset="0"/>
                <a:ea typeface="PMingLiU"/>
                <a:cs typeface="Arial" panose="020B0604020202020204" pitchFamily="34" charset="0"/>
                <a:hlinkClick r:id="rId10"/>
              </a:rPr>
              <a:t>COVID-19 </a:t>
            </a:r>
            <a:r>
              <a:rPr lang="en-GB" sz="1000" u="sng" dirty="0">
                <a:solidFill>
                  <a:srgbClr val="0000FF"/>
                </a:solidFill>
                <a:latin typeface="Arial" panose="020B0604020202020204" pitchFamily="34" charset="0"/>
                <a:ea typeface="PMingLiU"/>
                <a:cs typeface="Arial" panose="020B0604020202020204" pitchFamily="34" charset="0"/>
                <a:hlinkClick r:id="rId10"/>
              </a:rPr>
              <a:t>outbreak</a:t>
            </a:r>
            <a:r>
              <a:rPr lang="en-GB" sz="1000" dirty="0">
                <a:latin typeface="Arial" panose="020B0604020202020204" pitchFamily="34" charset="0"/>
                <a:ea typeface="PMingLiU"/>
                <a:cs typeface="Arial" panose="020B0604020202020204" pitchFamily="34" charset="0"/>
              </a:rPr>
              <a:t>.  17 March 2020 (accessed 21.5.20).</a:t>
            </a:r>
            <a:br>
              <a:rPr lang="en-GB" sz="1000" dirty="0">
                <a:latin typeface="Arial" panose="020B0604020202020204" pitchFamily="34" charset="0"/>
                <a:ea typeface="PMingLiU"/>
                <a:cs typeface="Arial" panose="020B0604020202020204" pitchFamily="34" charset="0"/>
              </a:rPr>
            </a:br>
            <a:r>
              <a:rPr lang="en-GB" sz="1000" dirty="0">
                <a:latin typeface="Arial" panose="020B0604020202020204" pitchFamily="34" charset="0"/>
                <a:cs typeface="Arial" panose="020B0604020202020204" pitchFamily="34" charset="0"/>
              </a:rPr>
              <a:t>Wilton, Jo.  </a:t>
            </a:r>
            <a:r>
              <a:rPr lang="en-GB" sz="1000" u="sng" dirty="0">
                <a:latin typeface="Arial" panose="020B0604020202020204" pitchFamily="34" charset="0"/>
                <a:cs typeface="Arial" panose="020B0604020202020204" pitchFamily="34" charset="0"/>
                <a:hlinkClick r:id="rId11"/>
              </a:rPr>
              <a:t>Briefing 56: Trauma, mental health and coronavirus. Supporting healing and recovery</a:t>
            </a:r>
            <a:r>
              <a:rPr lang="en-GB" sz="1000" dirty="0">
                <a:latin typeface="Arial" panose="020B0604020202020204" pitchFamily="34" charset="0"/>
                <a:cs typeface="Arial" panose="020B0604020202020204" pitchFamily="34" charset="0"/>
              </a:rPr>
              <a:t> Centre for Mental Health.  5</a:t>
            </a:r>
            <a:r>
              <a:rPr lang="en-GB" sz="1000" baseline="30000" dirty="0">
                <a:latin typeface="Arial" panose="020B0604020202020204" pitchFamily="34" charset="0"/>
                <a:cs typeface="Arial" panose="020B0604020202020204" pitchFamily="34" charset="0"/>
              </a:rPr>
              <a:t>th</a:t>
            </a:r>
            <a:r>
              <a:rPr lang="en-GB" sz="1000" dirty="0">
                <a:latin typeface="Arial" panose="020B0604020202020204" pitchFamily="34" charset="0"/>
                <a:cs typeface="Arial" panose="020B0604020202020204" pitchFamily="34" charset="0"/>
              </a:rPr>
              <a:t> May 2020 (accessed 21.5.20)</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Noble, J., Martin, F.</a:t>
            </a:r>
            <a:r>
              <a:rPr lang="en-GB" sz="1000" b="1"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et al,</a:t>
            </a:r>
            <a:r>
              <a:rPr lang="en-GB" sz="1000" b="1"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2020,</a:t>
            </a:r>
            <a:r>
              <a:rPr lang="en-GB" sz="1000" b="1" dirty="0">
                <a:latin typeface="Arial" panose="020B0604020202020204" pitchFamily="34" charset="0"/>
                <a:cs typeface="Arial" panose="020B0604020202020204" pitchFamily="34" charset="0"/>
              </a:rPr>
              <a:t> </a:t>
            </a:r>
            <a:r>
              <a:rPr lang="en-GB" sz="1000" b="1" i="1" dirty="0">
                <a:latin typeface="Arial" panose="020B0604020202020204" pitchFamily="34" charset="0"/>
                <a:cs typeface="Arial" panose="020B0604020202020204" pitchFamily="34" charset="0"/>
              </a:rPr>
              <a:t>The potential impact of </a:t>
            </a:r>
            <a:r>
              <a:rPr lang="en-GB" sz="1000" b="1" i="1" dirty="0" smtClean="0">
                <a:latin typeface="Arial" panose="020B0604020202020204" pitchFamily="34" charset="0"/>
                <a:cs typeface="Arial" panose="020B0604020202020204" pitchFamily="34" charset="0"/>
              </a:rPr>
              <a:t>COVID-19 </a:t>
            </a:r>
            <a:r>
              <a:rPr lang="en-GB" sz="1000" b="1" i="1" dirty="0">
                <a:latin typeface="Arial" panose="020B0604020202020204" pitchFamily="34" charset="0"/>
                <a:cs typeface="Arial" panose="020B0604020202020204" pitchFamily="34" charset="0"/>
              </a:rPr>
              <a:t>on mental health outcomes and the implications for service solutions</a:t>
            </a:r>
            <a:r>
              <a:rPr lang="en-GB" sz="1000" i="1" dirty="0">
                <a:latin typeface="Arial" panose="020B0604020202020204" pitchFamily="34" charset="0"/>
                <a:cs typeface="Arial" panose="020B0604020202020204" pitchFamily="34" charset="0"/>
              </a:rPr>
              <a:t>.</a:t>
            </a:r>
            <a:r>
              <a:rPr lang="en-GB" sz="1000" b="1"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NIHR  / University of Bristol</a:t>
            </a:r>
            <a:r>
              <a:rPr lang="en-GB" sz="1000" b="1"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r>
              <a:rPr lang="en-GB" sz="1000" dirty="0" err="1">
                <a:latin typeface="Arial" panose="020B0604020202020204" pitchFamily="34" charset="0"/>
                <a:cs typeface="Arial" panose="020B0604020202020204" pitchFamily="34" charset="0"/>
              </a:rPr>
              <a:t>Goldmann</a:t>
            </a:r>
            <a:r>
              <a:rPr lang="en-GB" sz="1000" dirty="0">
                <a:latin typeface="Arial" panose="020B0604020202020204" pitchFamily="34" charset="0"/>
                <a:cs typeface="Arial" panose="020B0604020202020204" pitchFamily="34" charset="0"/>
              </a:rPr>
              <a:t>, E., &amp; </a:t>
            </a:r>
            <a:r>
              <a:rPr lang="en-GB" sz="1000" dirty="0" err="1">
                <a:latin typeface="Arial" panose="020B0604020202020204" pitchFamily="34" charset="0"/>
                <a:cs typeface="Arial" panose="020B0604020202020204" pitchFamily="34" charset="0"/>
              </a:rPr>
              <a:t>Galea</a:t>
            </a:r>
            <a:r>
              <a:rPr lang="en-GB" sz="1000" dirty="0">
                <a:latin typeface="Arial" panose="020B0604020202020204" pitchFamily="34" charset="0"/>
                <a:cs typeface="Arial" panose="020B0604020202020204" pitchFamily="34" charset="0"/>
              </a:rPr>
              <a:t>, S. (2014). Mental health consequences of disasters.  Annual review of public health, 35, 169-183.</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Wade, D., Crompton, D., Howard, A., Stevens, N., Metcalf, O., </a:t>
            </a:r>
            <a:r>
              <a:rPr lang="en-GB" sz="1000" dirty="0" err="1">
                <a:latin typeface="Arial" panose="020B0604020202020204" pitchFamily="34" charset="0"/>
                <a:cs typeface="Arial" panose="020B0604020202020204" pitchFamily="34" charset="0"/>
              </a:rPr>
              <a:t>Brymer</a:t>
            </a:r>
            <a:r>
              <a:rPr lang="en-GB" sz="1000" dirty="0">
                <a:latin typeface="Arial" panose="020B0604020202020204" pitchFamily="34" charset="0"/>
                <a:cs typeface="Arial" panose="020B0604020202020204" pitchFamily="34" charset="0"/>
              </a:rPr>
              <a:t>, M., ... &amp; Forbes, D. (2014). Skills for Psychological Recovery: Evaluation of a post-disaster mental health training program. Disaster health, 2(3-4), 138-145.</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Flores, E. C., </a:t>
            </a:r>
            <a:r>
              <a:rPr lang="en-GB" sz="1000" dirty="0" err="1">
                <a:latin typeface="Arial" panose="020B0604020202020204" pitchFamily="34" charset="0"/>
                <a:cs typeface="Arial" panose="020B0604020202020204" pitchFamily="34" charset="0"/>
              </a:rPr>
              <a:t>Fuhr</a:t>
            </a:r>
            <a:r>
              <a:rPr lang="en-GB" sz="1000" dirty="0">
                <a:latin typeface="Arial" panose="020B0604020202020204" pitchFamily="34" charset="0"/>
                <a:cs typeface="Arial" panose="020B0604020202020204" pitchFamily="34" charset="0"/>
              </a:rPr>
              <a:t>, D. C., Bayer, A. M., </a:t>
            </a:r>
            <a:r>
              <a:rPr lang="en-GB" sz="1000" dirty="0" err="1">
                <a:latin typeface="Arial" panose="020B0604020202020204" pitchFamily="34" charset="0"/>
                <a:cs typeface="Arial" panose="020B0604020202020204" pitchFamily="34" charset="0"/>
              </a:rPr>
              <a:t>Lescano</a:t>
            </a:r>
            <a:r>
              <a:rPr lang="en-GB" sz="1000" dirty="0">
                <a:latin typeface="Arial" panose="020B0604020202020204" pitchFamily="34" charset="0"/>
                <a:cs typeface="Arial" panose="020B0604020202020204" pitchFamily="34" charset="0"/>
              </a:rPr>
              <a:t>, A. G., </a:t>
            </a:r>
            <a:r>
              <a:rPr lang="en-GB" sz="1000" dirty="0" err="1">
                <a:latin typeface="Arial" panose="020B0604020202020204" pitchFamily="34" charset="0"/>
                <a:cs typeface="Arial" panose="020B0604020202020204" pitchFamily="34" charset="0"/>
              </a:rPr>
              <a:t>Thorogood</a:t>
            </a:r>
            <a:r>
              <a:rPr lang="en-GB" sz="1000" dirty="0">
                <a:latin typeface="Arial" panose="020B0604020202020204" pitchFamily="34" charset="0"/>
                <a:cs typeface="Arial" panose="020B0604020202020204" pitchFamily="34" charset="0"/>
              </a:rPr>
              <a:t>, N., &amp; Simms, V. (2018). Mental health impact of social capital interventions: a systematic review. Social psychiatry and psychiatric epidemiology, 53(2), 107-119.</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Chew QH; Wei KC; </a:t>
            </a:r>
            <a:r>
              <a:rPr lang="en-GB" sz="1000" dirty="0" err="1">
                <a:latin typeface="Arial" panose="020B0604020202020204" pitchFamily="34" charset="0"/>
                <a:cs typeface="Arial" panose="020B0604020202020204" pitchFamily="34" charset="0"/>
              </a:rPr>
              <a:t>Vasoo</a:t>
            </a:r>
            <a:r>
              <a:rPr lang="en-GB" sz="1000" dirty="0">
                <a:latin typeface="Arial" panose="020B0604020202020204" pitchFamily="34" charset="0"/>
                <a:cs typeface="Arial" panose="020B0604020202020204" pitchFamily="34" charset="0"/>
              </a:rPr>
              <a:t> S; Chua HC; </a:t>
            </a:r>
            <a:r>
              <a:rPr lang="en-GB" sz="1000" dirty="0" err="1">
                <a:latin typeface="Arial" panose="020B0604020202020204" pitchFamily="34" charset="0"/>
                <a:cs typeface="Arial" panose="020B0604020202020204" pitchFamily="34" charset="0"/>
              </a:rPr>
              <a:t>Sim</a:t>
            </a:r>
            <a:r>
              <a:rPr lang="en-GB" sz="1000" dirty="0">
                <a:latin typeface="Arial" panose="020B0604020202020204" pitchFamily="34" charset="0"/>
                <a:cs typeface="Arial" panose="020B0604020202020204" pitchFamily="34" charset="0"/>
              </a:rPr>
              <a:t> K</a:t>
            </a:r>
            <a:r>
              <a:rPr lang="en-GB" sz="1000" u="sng" dirty="0">
                <a:latin typeface="Arial" panose="020B0604020202020204" pitchFamily="34" charset="0"/>
                <a:cs typeface="Arial" panose="020B0604020202020204" pitchFamily="34" charset="0"/>
              </a:rPr>
              <a:t> </a:t>
            </a:r>
            <a:r>
              <a:rPr lang="en-GB" sz="1000" u="sng" dirty="0">
                <a:latin typeface="Arial" panose="020B0604020202020204" pitchFamily="34" charset="0"/>
                <a:cs typeface="Arial" panose="020B0604020202020204" pitchFamily="34" charset="0"/>
                <a:hlinkClick r:id="rId12"/>
              </a:rPr>
              <a:t>Narrative synthesis of psychological and coping responses towards emerging infectious disease outbreaks in the general population: practical considerations for the </a:t>
            </a:r>
            <a:r>
              <a:rPr lang="en-GB" sz="1000" u="sng" dirty="0" smtClean="0">
                <a:latin typeface="Arial" panose="020B0604020202020204" pitchFamily="34" charset="0"/>
                <a:cs typeface="Arial" panose="020B0604020202020204" pitchFamily="34" charset="0"/>
                <a:hlinkClick r:id="rId12"/>
              </a:rPr>
              <a:t>COVID-19 </a:t>
            </a:r>
            <a:r>
              <a:rPr lang="en-GB" sz="1000" u="sng" dirty="0">
                <a:latin typeface="Arial" panose="020B0604020202020204" pitchFamily="34" charset="0"/>
                <a:cs typeface="Arial" panose="020B0604020202020204" pitchFamily="34" charset="0"/>
                <a:hlinkClick r:id="rId12"/>
              </a:rPr>
              <a:t>pandemic</a:t>
            </a:r>
            <a:r>
              <a:rPr lang="en-GB" sz="1000" dirty="0">
                <a:latin typeface="Arial" panose="020B0604020202020204" pitchFamily="34" charset="0"/>
                <a:cs typeface="Arial" panose="020B0604020202020204" pitchFamily="34" charset="0"/>
              </a:rPr>
              <a:t>.  Singapore medical journal; Apr 2020</a:t>
            </a:r>
          </a:p>
          <a:p>
            <a:pPr fontAlgn="t"/>
            <a:r>
              <a:rPr lang="en-GB" sz="1000" dirty="0">
                <a:latin typeface="Arial" panose="020B0604020202020204" pitchFamily="34" charset="0"/>
                <a:cs typeface="Arial" panose="020B0604020202020204" pitchFamily="34" charset="0"/>
              </a:rPr>
              <a:t>Chew QH; Wei KC; </a:t>
            </a:r>
            <a:r>
              <a:rPr lang="en-GB" sz="1000" dirty="0" err="1">
                <a:latin typeface="Arial" panose="020B0604020202020204" pitchFamily="34" charset="0"/>
                <a:cs typeface="Arial" panose="020B0604020202020204" pitchFamily="34" charset="0"/>
              </a:rPr>
              <a:t>Vasoo</a:t>
            </a:r>
            <a:r>
              <a:rPr lang="en-GB" sz="1000" dirty="0">
                <a:latin typeface="Arial" panose="020B0604020202020204" pitchFamily="34" charset="0"/>
                <a:cs typeface="Arial" panose="020B0604020202020204" pitchFamily="34" charset="0"/>
              </a:rPr>
              <a:t> S; Chua HC; </a:t>
            </a:r>
            <a:r>
              <a:rPr lang="en-GB" sz="1000" dirty="0" err="1">
                <a:latin typeface="Arial" panose="020B0604020202020204" pitchFamily="34" charset="0"/>
                <a:cs typeface="Arial" panose="020B0604020202020204" pitchFamily="34" charset="0"/>
              </a:rPr>
              <a:t>Sim</a:t>
            </a:r>
            <a:r>
              <a:rPr lang="en-GB" sz="1000" dirty="0">
                <a:latin typeface="Arial" panose="020B0604020202020204" pitchFamily="34" charset="0"/>
                <a:cs typeface="Arial" panose="020B0604020202020204" pitchFamily="34" charset="0"/>
              </a:rPr>
              <a:t> K</a:t>
            </a:r>
            <a:r>
              <a:rPr lang="en-GB" sz="1000" u="sng" dirty="0">
                <a:latin typeface="Arial" panose="020B0604020202020204" pitchFamily="34" charset="0"/>
                <a:cs typeface="Arial" panose="020B0604020202020204" pitchFamily="34" charset="0"/>
              </a:rPr>
              <a:t> </a:t>
            </a:r>
            <a:r>
              <a:rPr lang="en-GB" sz="1000" u="sng" dirty="0">
                <a:latin typeface="Arial" panose="020B0604020202020204" pitchFamily="34" charset="0"/>
                <a:cs typeface="Arial" panose="020B0604020202020204" pitchFamily="34" charset="0"/>
                <a:hlinkClick r:id="rId12"/>
              </a:rPr>
              <a:t>Narrative synthesis of psychological and coping responses towards emerging infectious disease outbreaks in the general population: practical considerations for the </a:t>
            </a:r>
            <a:r>
              <a:rPr lang="en-GB" sz="1000" u="sng" dirty="0" smtClean="0">
                <a:latin typeface="Arial" panose="020B0604020202020204" pitchFamily="34" charset="0"/>
                <a:cs typeface="Arial" panose="020B0604020202020204" pitchFamily="34" charset="0"/>
                <a:hlinkClick r:id="rId12"/>
              </a:rPr>
              <a:t>COVID-19 </a:t>
            </a:r>
            <a:r>
              <a:rPr lang="en-GB" sz="1000" u="sng" dirty="0">
                <a:latin typeface="Arial" panose="020B0604020202020204" pitchFamily="34" charset="0"/>
                <a:cs typeface="Arial" panose="020B0604020202020204" pitchFamily="34" charset="0"/>
                <a:hlinkClick r:id="rId12"/>
              </a:rPr>
              <a:t>pandemic</a:t>
            </a:r>
            <a:r>
              <a:rPr lang="en-GB" sz="1000" dirty="0">
                <a:latin typeface="Arial" panose="020B0604020202020204" pitchFamily="34" charset="0"/>
                <a:cs typeface="Arial" panose="020B0604020202020204" pitchFamily="34" charset="0"/>
              </a:rPr>
              <a:t>.  Singapore medical journal; Apr 2020 </a:t>
            </a:r>
          </a:p>
          <a:p>
            <a:pPr fontAlgn="t"/>
            <a:r>
              <a:rPr lang="en-GB" sz="1000" dirty="0">
                <a:latin typeface="Arial" panose="020B0604020202020204" pitchFamily="34" charset="0"/>
                <a:cs typeface="Arial" panose="020B0604020202020204" pitchFamily="34" charset="0"/>
              </a:rPr>
              <a:t>Li, W. et al. (2020) ‘</a:t>
            </a:r>
            <a:r>
              <a:rPr lang="en-GB" sz="1000" b="1" i="1" dirty="0">
                <a:latin typeface="Arial" panose="020B0604020202020204" pitchFamily="34" charset="0"/>
                <a:cs typeface="Arial" panose="020B0604020202020204" pitchFamily="34" charset="0"/>
              </a:rPr>
              <a:t>Progression of Mental Health Services during the </a:t>
            </a:r>
            <a:r>
              <a:rPr lang="en-GB" sz="1000" b="1" i="1" dirty="0" smtClean="0">
                <a:latin typeface="Arial" panose="020B0604020202020204" pitchFamily="34" charset="0"/>
                <a:cs typeface="Arial" panose="020B0604020202020204" pitchFamily="34" charset="0"/>
              </a:rPr>
              <a:t>COVID-19 </a:t>
            </a:r>
            <a:r>
              <a:rPr lang="en-GB" sz="1000" b="1" i="1" dirty="0">
                <a:latin typeface="Arial" panose="020B0604020202020204" pitchFamily="34" charset="0"/>
                <a:cs typeface="Arial" panose="020B0604020202020204" pitchFamily="34" charset="0"/>
              </a:rPr>
              <a:t>Outbreak in China’</a:t>
            </a:r>
            <a:r>
              <a:rPr lang="en-GB" sz="1000" dirty="0">
                <a:latin typeface="Arial" panose="020B0604020202020204" pitchFamily="34" charset="0"/>
                <a:cs typeface="Arial" panose="020B0604020202020204" pitchFamily="34" charset="0"/>
              </a:rPr>
              <a:t>, International journal of biological sciences, 16(10), pp. 1732–1738. </a:t>
            </a:r>
            <a:r>
              <a:rPr lang="en-GB" sz="1000" dirty="0" err="1">
                <a:latin typeface="Arial" panose="020B0604020202020204" pitchFamily="34" charset="0"/>
                <a:cs typeface="Arial" panose="020B0604020202020204" pitchFamily="34" charset="0"/>
              </a:rPr>
              <a:t>doi</a:t>
            </a:r>
            <a:r>
              <a:rPr lang="en-GB" sz="1000" dirty="0">
                <a:latin typeface="Arial" panose="020B0604020202020204" pitchFamily="34" charset="0"/>
                <a:cs typeface="Arial" panose="020B0604020202020204" pitchFamily="34" charset="0"/>
              </a:rPr>
              <a:t>: 10.7150/ijbs.45120. </a:t>
            </a:r>
            <a:r>
              <a:rPr lang="en-GB" sz="1000" u="sng" dirty="0">
                <a:latin typeface="Arial" panose="020B0604020202020204" pitchFamily="34" charset="0"/>
                <a:cs typeface="Arial" panose="020B0604020202020204" pitchFamily="34" charset="0"/>
                <a:hlinkClick r:id="rId13"/>
              </a:rPr>
              <a:t>https://www.ncbi.nlm.nih.gov/pmc/articles/PMC7098037/</a:t>
            </a:r>
            <a:endParaRPr lang="en-GB" sz="1000" dirty="0">
              <a:latin typeface="Arial" panose="020B0604020202020204" pitchFamily="34" charset="0"/>
              <a:cs typeface="Arial" panose="020B0604020202020204" pitchFamily="34" charset="0"/>
            </a:endParaRPr>
          </a:p>
          <a:p>
            <a:pPr fontAlgn="t"/>
            <a:r>
              <a:rPr lang="en-GB" sz="1000" dirty="0" err="1">
                <a:latin typeface="Arial" panose="020B0604020202020204" pitchFamily="34" charset="0"/>
                <a:cs typeface="Arial" panose="020B0604020202020204" pitchFamily="34" charset="0"/>
              </a:rPr>
              <a:t>Bauerle</a:t>
            </a:r>
            <a:r>
              <a:rPr lang="en-GB" sz="1000" dirty="0">
                <a:latin typeface="Arial" panose="020B0604020202020204" pitchFamily="34" charset="0"/>
                <a:cs typeface="Arial" panose="020B0604020202020204" pitchFamily="34" charset="0"/>
              </a:rPr>
              <a:t>  A.; Skoda E.-M.; </a:t>
            </a:r>
            <a:r>
              <a:rPr lang="en-GB" sz="1000" dirty="0" err="1">
                <a:latin typeface="Arial" panose="020B0604020202020204" pitchFamily="34" charset="0"/>
                <a:cs typeface="Arial" panose="020B0604020202020204" pitchFamily="34" charset="0"/>
              </a:rPr>
              <a:t>Dorrie</a:t>
            </a:r>
            <a:r>
              <a:rPr lang="en-GB" sz="1000" dirty="0">
                <a:latin typeface="Arial" panose="020B0604020202020204" pitchFamily="34" charset="0"/>
                <a:cs typeface="Arial" panose="020B0604020202020204" pitchFamily="34" charset="0"/>
              </a:rPr>
              <a:t> N.; </a:t>
            </a:r>
            <a:r>
              <a:rPr lang="en-GB" sz="1000" dirty="0" err="1">
                <a:latin typeface="Arial" panose="020B0604020202020204" pitchFamily="34" charset="0"/>
                <a:cs typeface="Arial" panose="020B0604020202020204" pitchFamily="34" charset="0"/>
              </a:rPr>
              <a:t>Teufel</a:t>
            </a:r>
            <a:r>
              <a:rPr lang="en-GB" sz="1000" dirty="0">
                <a:latin typeface="Arial" panose="020B0604020202020204" pitchFamily="34" charset="0"/>
                <a:cs typeface="Arial" panose="020B0604020202020204" pitchFamily="34" charset="0"/>
              </a:rPr>
              <a:t> M.; </a:t>
            </a:r>
            <a:r>
              <a:rPr lang="en-GB" sz="1000" dirty="0" err="1">
                <a:latin typeface="Arial" panose="020B0604020202020204" pitchFamily="34" charset="0"/>
                <a:cs typeface="Arial" panose="020B0604020202020204" pitchFamily="34" charset="0"/>
              </a:rPr>
              <a:t>Bottcher</a:t>
            </a:r>
            <a:r>
              <a:rPr lang="en-GB" sz="1000" dirty="0">
                <a:latin typeface="Arial" panose="020B0604020202020204" pitchFamily="34" charset="0"/>
                <a:cs typeface="Arial" panose="020B0604020202020204" pitchFamily="34" charset="0"/>
              </a:rPr>
              <a:t> J. </a:t>
            </a:r>
            <a:r>
              <a:rPr lang="en-GB" sz="1000" b="1" dirty="0">
                <a:latin typeface="Arial" panose="020B0604020202020204" pitchFamily="34" charset="0"/>
                <a:cs typeface="Arial" panose="020B0604020202020204" pitchFamily="34" charset="0"/>
              </a:rPr>
              <a:t>Psychological support in times of </a:t>
            </a:r>
            <a:r>
              <a:rPr lang="en-GB" sz="1000" b="1" dirty="0" smtClean="0">
                <a:latin typeface="Arial" panose="020B0604020202020204" pitchFamily="34" charset="0"/>
                <a:cs typeface="Arial" panose="020B0604020202020204" pitchFamily="34" charset="0"/>
              </a:rPr>
              <a:t>COVID-19: </a:t>
            </a:r>
            <a:r>
              <a:rPr lang="en-GB" sz="1000" b="1" dirty="0">
                <a:latin typeface="Arial" panose="020B0604020202020204" pitchFamily="34" charset="0"/>
                <a:cs typeface="Arial" panose="020B0604020202020204" pitchFamily="34" charset="0"/>
              </a:rPr>
              <a:t>the Essen community-based </a:t>
            </a:r>
            <a:r>
              <a:rPr lang="en-GB" sz="1000" b="1" dirty="0" err="1">
                <a:latin typeface="Arial" panose="020B0604020202020204" pitchFamily="34" charset="0"/>
                <a:cs typeface="Arial" panose="020B0604020202020204" pitchFamily="34" charset="0"/>
              </a:rPr>
              <a:t>CoPE</a:t>
            </a:r>
            <a:r>
              <a:rPr lang="en-GB" sz="1000" b="1" dirty="0">
                <a:latin typeface="Arial" panose="020B0604020202020204" pitchFamily="34" charset="0"/>
                <a:cs typeface="Arial" panose="020B0604020202020204" pitchFamily="34" charset="0"/>
              </a:rPr>
              <a:t> concept</a:t>
            </a:r>
            <a:r>
              <a:rPr lang="en-GB" sz="1000" dirty="0">
                <a:latin typeface="Arial" panose="020B0604020202020204" pitchFamily="34" charset="0"/>
                <a:cs typeface="Arial" panose="020B0604020202020204" pitchFamily="34" charset="0"/>
              </a:rPr>
              <a:t>.  Journal of public health (Oxford, England); Apr 2020</a:t>
            </a:r>
          </a:p>
          <a:p>
            <a:pPr fontAlgn="t"/>
            <a:r>
              <a:rPr lang="en-GB" sz="1000" b="1" dirty="0">
                <a:latin typeface="Arial" panose="020B0604020202020204" pitchFamily="34" charset="0"/>
                <a:cs typeface="Arial" panose="020B0604020202020204" pitchFamily="34" charset="0"/>
              </a:rPr>
              <a:t>Available  at:</a:t>
            </a:r>
            <a:r>
              <a:rPr lang="en-GB" sz="1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hlinkClick r:id="rId14"/>
              </a:rPr>
              <a:t>Journal of public health (Oxford, England)</a:t>
            </a:r>
            <a:r>
              <a:rPr lang="en-GB" sz="1000" dirty="0">
                <a:latin typeface="Arial" panose="020B0604020202020204" pitchFamily="34" charset="0"/>
                <a:cs typeface="Arial" panose="020B0604020202020204" pitchFamily="34" charset="0"/>
              </a:rPr>
              <a:t> -  from Oxford Journals A - Z Available to PHE and Local Authority staff</a:t>
            </a:r>
          </a:p>
          <a:p>
            <a:pPr fontAlgn="t"/>
            <a:r>
              <a:rPr lang="en-GB" sz="1000" dirty="0" err="1">
                <a:latin typeface="Arial" panose="020B0604020202020204" pitchFamily="34" charset="0"/>
                <a:cs typeface="Arial" panose="020B0604020202020204" pitchFamily="34" charset="0"/>
              </a:rPr>
              <a:t>Chaturvedi</a:t>
            </a:r>
            <a:r>
              <a:rPr lang="en-GB" sz="1000" dirty="0">
                <a:latin typeface="Arial" panose="020B0604020202020204" pitchFamily="34" charset="0"/>
                <a:cs typeface="Arial" panose="020B0604020202020204" pitchFamily="34" charset="0"/>
              </a:rPr>
              <a:t>, S. K. (2020) </a:t>
            </a:r>
            <a:r>
              <a:rPr lang="en-GB" sz="1000" dirty="0" smtClean="0">
                <a:latin typeface="Arial" panose="020B0604020202020204" pitchFamily="34" charset="0"/>
                <a:cs typeface="Arial" panose="020B0604020202020204" pitchFamily="34" charset="0"/>
              </a:rPr>
              <a:t>‘</a:t>
            </a:r>
            <a:r>
              <a:rPr lang="en-GB" sz="1000" b="1" dirty="0" smtClean="0">
                <a:latin typeface="Arial" panose="020B0604020202020204" pitchFamily="34" charset="0"/>
                <a:cs typeface="Arial" panose="020B0604020202020204" pitchFamily="34" charset="0"/>
              </a:rPr>
              <a:t>COVID-19, </a:t>
            </a:r>
            <a:r>
              <a:rPr lang="en-GB" sz="1000" b="1" dirty="0">
                <a:latin typeface="Arial" panose="020B0604020202020204" pitchFamily="34" charset="0"/>
                <a:cs typeface="Arial" panose="020B0604020202020204" pitchFamily="34" charset="0"/>
              </a:rPr>
              <a:t>Coronavirus and Mental Health Rehabilitation at Times of Crisis’</a:t>
            </a:r>
            <a:r>
              <a:rPr lang="en-GB" sz="1000" dirty="0">
                <a:latin typeface="Arial" panose="020B0604020202020204" pitchFamily="34" charset="0"/>
                <a:cs typeface="Arial" panose="020B0604020202020204" pitchFamily="34" charset="0"/>
              </a:rPr>
              <a:t>, Journal of Psychosocial Rehabilitation &amp; Mental Health, 7(1), p. 1  https://link.springer.com/content/pdf/10.1007/s40737-020-00162-z.pdf</a:t>
            </a:r>
          </a:p>
          <a:p>
            <a:pPr fontAlgn="t"/>
            <a:r>
              <a:rPr lang="en-GB" sz="1000" dirty="0">
                <a:latin typeface="Arial" panose="020B0604020202020204" pitchFamily="34" charset="0"/>
                <a:cs typeface="Arial" panose="020B0604020202020204" pitchFamily="34" charset="0"/>
              </a:rPr>
              <a:t>Douglas, M., </a:t>
            </a:r>
            <a:r>
              <a:rPr lang="en-GB" sz="1000" dirty="0" err="1">
                <a:latin typeface="Arial" panose="020B0604020202020204" pitchFamily="34" charset="0"/>
                <a:cs typeface="Arial" panose="020B0604020202020204" pitchFamily="34" charset="0"/>
              </a:rPr>
              <a:t>Katikireddi</a:t>
            </a:r>
            <a:r>
              <a:rPr lang="en-GB" sz="1000" dirty="0">
                <a:latin typeface="Arial" panose="020B0604020202020204" pitchFamily="34" charset="0"/>
                <a:cs typeface="Arial" panose="020B0604020202020204" pitchFamily="34" charset="0"/>
              </a:rPr>
              <a:t>, S.V., </a:t>
            </a:r>
            <a:r>
              <a:rPr lang="en-GB" sz="1000" dirty="0" err="1">
                <a:latin typeface="Arial" panose="020B0604020202020204" pitchFamily="34" charset="0"/>
                <a:cs typeface="Arial" panose="020B0604020202020204" pitchFamily="34" charset="0"/>
              </a:rPr>
              <a:t>Taulbut</a:t>
            </a:r>
            <a:r>
              <a:rPr lang="en-GB" sz="1000" dirty="0">
                <a:latin typeface="Arial" panose="020B0604020202020204" pitchFamily="34" charset="0"/>
                <a:cs typeface="Arial" panose="020B0604020202020204" pitchFamily="34" charset="0"/>
              </a:rPr>
              <a:t>, M., McKee, M., and McCartney, G.  2020. </a:t>
            </a:r>
            <a:r>
              <a:rPr lang="en-GB" sz="1000" b="1" i="1" dirty="0">
                <a:latin typeface="Arial" panose="020B0604020202020204" pitchFamily="34" charset="0"/>
                <a:cs typeface="Arial" panose="020B0604020202020204" pitchFamily="34" charset="0"/>
              </a:rPr>
              <a:t>Mitigating the wider health effects of </a:t>
            </a:r>
            <a:r>
              <a:rPr lang="en-GB" sz="1000" b="1" i="1" dirty="0" smtClean="0">
                <a:latin typeface="Arial" panose="020B0604020202020204" pitchFamily="34" charset="0"/>
                <a:cs typeface="Arial" panose="020B0604020202020204" pitchFamily="34" charset="0"/>
              </a:rPr>
              <a:t>COVID-19 </a:t>
            </a:r>
            <a:r>
              <a:rPr lang="en-GB" sz="1000" b="1" i="1" dirty="0">
                <a:latin typeface="Arial" panose="020B0604020202020204" pitchFamily="34" charset="0"/>
                <a:cs typeface="Arial" panose="020B0604020202020204" pitchFamily="34" charset="0"/>
              </a:rPr>
              <a:t>pandemic response.</a:t>
            </a:r>
            <a:r>
              <a:rPr lang="en-GB" sz="1000" dirty="0">
                <a:latin typeface="Arial" panose="020B0604020202020204" pitchFamily="34" charset="0"/>
                <a:cs typeface="Arial" panose="020B0604020202020204" pitchFamily="34" charset="0"/>
              </a:rPr>
              <a:t>  British Medical Journal [online].  Available from: </a:t>
            </a:r>
            <a:r>
              <a:rPr lang="en-GB" sz="1000" u="sng" dirty="0">
                <a:latin typeface="Arial" panose="020B0604020202020204" pitchFamily="34" charset="0"/>
                <a:cs typeface="Arial" panose="020B0604020202020204" pitchFamily="34" charset="0"/>
                <a:hlinkClick r:id="rId15"/>
              </a:rPr>
              <a:t>https://www.bmj.com/content/369/bmj.m1557</a:t>
            </a:r>
            <a:r>
              <a:rPr lang="en-GB" sz="1000" dirty="0">
                <a:latin typeface="Arial" panose="020B0604020202020204" pitchFamily="34" charset="0"/>
                <a:cs typeface="Arial" panose="020B0604020202020204" pitchFamily="34" charset="0"/>
              </a:rPr>
              <a:t> </a:t>
            </a:r>
          </a:p>
          <a:p>
            <a:pPr fontAlgn="base"/>
            <a:r>
              <a:rPr lang="it-IT" sz="1000" dirty="0">
                <a:latin typeface="Arial" panose="020B0604020202020204" pitchFamily="34" charset="0"/>
                <a:cs typeface="Arial" panose="020B0604020202020204" pitchFamily="34" charset="0"/>
              </a:rPr>
              <a:t>Smith, Katharine; Ostinelli, Edoardo; Cipriani, Andrea.   </a:t>
            </a:r>
            <a:r>
              <a:rPr lang="en-GB" sz="1000" u="sng" dirty="0" smtClean="0">
                <a:latin typeface="Arial" panose="020B0604020202020204" pitchFamily="34" charset="0"/>
                <a:cs typeface="Arial" panose="020B0604020202020204" pitchFamily="34" charset="0"/>
                <a:hlinkClick r:id="rId16"/>
              </a:rPr>
              <a:t>COVID-19 </a:t>
            </a:r>
            <a:r>
              <a:rPr lang="en-GB" sz="1000" u="sng" dirty="0">
                <a:latin typeface="Arial" panose="020B0604020202020204" pitchFamily="34" charset="0"/>
                <a:cs typeface="Arial" panose="020B0604020202020204" pitchFamily="34" charset="0"/>
                <a:hlinkClick r:id="rId16"/>
              </a:rPr>
              <a:t>and mental health: a transformational opportunity to apply an evidence-based approach to clinical practice and research</a:t>
            </a:r>
            <a:r>
              <a:rPr lang="en-GB" sz="1000" dirty="0">
                <a:latin typeface="Arial" panose="020B0604020202020204" pitchFamily="34" charset="0"/>
                <a:cs typeface="Arial" panose="020B0604020202020204" pitchFamily="34" charset="0"/>
              </a:rPr>
              <a:t> .  Evidence-based mental health; May 2020; vol. 23 (no. 2). (Accessed 22.5.20)</a:t>
            </a:r>
          </a:p>
          <a:p>
            <a:pPr fontAlgn="base"/>
            <a:r>
              <a:rPr lang="en-GB" sz="1000" dirty="0" err="1">
                <a:latin typeface="Arial" panose="020B0604020202020204" pitchFamily="34" charset="0"/>
                <a:cs typeface="Arial" panose="020B0604020202020204" pitchFamily="34" charset="0"/>
              </a:rPr>
              <a:t>Hao</a:t>
            </a:r>
            <a:r>
              <a:rPr lang="en-GB" sz="1000" dirty="0">
                <a:latin typeface="Arial" panose="020B0604020202020204" pitchFamily="34" charset="0"/>
                <a:cs typeface="Arial" panose="020B0604020202020204" pitchFamily="34" charset="0"/>
              </a:rPr>
              <a:t> Yao†, </a:t>
            </a:r>
            <a:r>
              <a:rPr lang="en-GB" sz="1000" dirty="0" err="1">
                <a:latin typeface="Arial" panose="020B0604020202020204" pitchFamily="34" charset="0"/>
                <a:cs typeface="Arial" panose="020B0604020202020204" pitchFamily="34" charset="0"/>
              </a:rPr>
              <a:t>Jian-Hua</a:t>
            </a:r>
            <a:r>
              <a:rPr lang="en-GB" sz="1000" dirty="0">
                <a:latin typeface="Arial" panose="020B0604020202020204" pitchFamily="34" charset="0"/>
                <a:cs typeface="Arial" panose="020B0604020202020204" pitchFamily="34" charset="0"/>
              </a:rPr>
              <a:t> Chen†‡, *Yi-</a:t>
            </a:r>
            <a:r>
              <a:rPr lang="en-GB" sz="1000" dirty="0" err="1">
                <a:latin typeface="Arial" panose="020B0604020202020204" pitchFamily="34" charset="0"/>
                <a:cs typeface="Arial" panose="020B0604020202020204" pitchFamily="34" charset="0"/>
              </a:rPr>
              <a:t>Feng</a:t>
            </a:r>
            <a:r>
              <a:rPr lang="en-GB" sz="1000" dirty="0">
                <a:latin typeface="Arial" panose="020B0604020202020204" pitchFamily="34" charset="0"/>
                <a:cs typeface="Arial" panose="020B0604020202020204" pitchFamily="34" charset="0"/>
              </a:rPr>
              <a:t> </a:t>
            </a:r>
            <a:r>
              <a:rPr lang="en-GB" sz="1000" dirty="0" err="1">
                <a:latin typeface="Arial" panose="020B0604020202020204" pitchFamily="34" charset="0"/>
                <a:cs typeface="Arial" panose="020B0604020202020204" pitchFamily="34" charset="0"/>
              </a:rPr>
              <a:t>Xu</a:t>
            </a:r>
            <a:r>
              <a:rPr lang="en-GB" sz="1000" dirty="0">
                <a:latin typeface="Arial" panose="020B0604020202020204" pitchFamily="34" charset="0"/>
                <a:cs typeface="Arial" panose="020B0604020202020204" pitchFamily="34" charset="0"/>
              </a:rPr>
              <a:t>‡, 2020, </a:t>
            </a:r>
            <a:r>
              <a:rPr lang="en-GB" sz="1000" b="1" i="1" dirty="0">
                <a:latin typeface="Arial" panose="020B0604020202020204" pitchFamily="34" charset="0"/>
                <a:cs typeface="Arial" panose="020B0604020202020204" pitchFamily="34" charset="0"/>
              </a:rPr>
              <a:t>Patients with mental health disorders in the </a:t>
            </a:r>
            <a:r>
              <a:rPr lang="en-GB" sz="1000" b="1" i="1" dirty="0" smtClean="0">
                <a:latin typeface="Arial" panose="020B0604020202020204" pitchFamily="34" charset="0"/>
                <a:cs typeface="Arial" panose="020B0604020202020204" pitchFamily="34" charset="0"/>
              </a:rPr>
              <a:t>COVID-19 </a:t>
            </a:r>
            <a:r>
              <a:rPr lang="en-GB" sz="1000" b="1" i="1" dirty="0">
                <a:latin typeface="Arial" panose="020B0604020202020204" pitchFamily="34" charset="0"/>
                <a:cs typeface="Arial" panose="020B0604020202020204" pitchFamily="34" charset="0"/>
              </a:rPr>
              <a:t>epidemic</a:t>
            </a:r>
            <a:r>
              <a:rPr lang="en-GB" sz="1000" dirty="0">
                <a:latin typeface="Arial" panose="020B0604020202020204" pitchFamily="34" charset="0"/>
                <a:cs typeface="Arial" panose="020B0604020202020204" pitchFamily="34" charset="0"/>
              </a:rPr>
              <a:t>, </a:t>
            </a:r>
            <a:r>
              <a:rPr lang="en-GB" sz="1000" u="sng" dirty="0">
                <a:latin typeface="Arial" panose="020B0604020202020204" pitchFamily="34" charset="0"/>
                <a:cs typeface="Arial" panose="020B0604020202020204" pitchFamily="34" charset="0"/>
                <a:hlinkClick r:id="rId17"/>
              </a:rPr>
              <a:t>https://www.thelancet.com/action/showPdf?pii=S2215-0366%2820%2930090-0https://www.thelancet.com/action/showPdf?pii=S2215-0366%2820%2930090-0</a:t>
            </a:r>
            <a:endParaRPr lang="en-GB" sz="1000" dirty="0">
              <a:latin typeface="Arial" panose="020B0604020202020204" pitchFamily="34" charset="0"/>
              <a:cs typeface="Arial" panose="020B0604020202020204" pitchFamily="34" charset="0"/>
            </a:endParaRPr>
          </a:p>
          <a:p>
            <a:pPr fontAlgn="base"/>
            <a:r>
              <a:rPr lang="de-DE" sz="1000" dirty="0">
                <a:latin typeface="Arial" panose="020B0604020202020204" pitchFamily="34" charset="0"/>
                <a:cs typeface="Arial" panose="020B0604020202020204" pitchFamily="34" charset="0"/>
              </a:rPr>
              <a:t>Marsden, J., Darke, S., Hall, W. et al. </a:t>
            </a:r>
            <a:r>
              <a:rPr lang="en-GB" sz="1000" dirty="0">
                <a:latin typeface="Arial" panose="020B0604020202020204" pitchFamily="34" charset="0"/>
                <a:cs typeface="Arial" panose="020B0604020202020204" pitchFamily="34" charset="0"/>
              </a:rPr>
              <a:t>(6 more authors) (2020), </a:t>
            </a:r>
            <a:r>
              <a:rPr lang="en-GB" sz="1000" b="1" i="1" dirty="0">
                <a:latin typeface="Arial" panose="020B0604020202020204" pitchFamily="34" charset="0"/>
                <a:cs typeface="Arial" panose="020B0604020202020204" pitchFamily="34" charset="0"/>
              </a:rPr>
              <a:t>Mitigating and learning from the impact of </a:t>
            </a:r>
            <a:r>
              <a:rPr lang="en-GB" sz="1000" b="1" i="1" dirty="0" smtClean="0">
                <a:latin typeface="Arial" panose="020B0604020202020204" pitchFamily="34" charset="0"/>
                <a:cs typeface="Arial" panose="020B0604020202020204" pitchFamily="34" charset="0"/>
              </a:rPr>
              <a:t>COVID-19 infection </a:t>
            </a:r>
            <a:r>
              <a:rPr lang="en-GB" sz="1000" b="1" i="1" dirty="0">
                <a:latin typeface="Arial" panose="020B0604020202020204" pitchFamily="34" charset="0"/>
                <a:cs typeface="Arial" panose="020B0604020202020204" pitchFamily="34" charset="0"/>
              </a:rPr>
              <a:t>on addictive disorders</a:t>
            </a:r>
            <a:r>
              <a:rPr lang="en-GB" sz="1000" dirty="0">
                <a:latin typeface="Arial" panose="020B0604020202020204" pitchFamily="34" charset="0"/>
                <a:cs typeface="Arial" panose="020B0604020202020204" pitchFamily="34" charset="0"/>
              </a:rPr>
              <a:t>.. Addiction published by John Wiley &amp; Sons Ltd on behalf of Society for the Study of Addiction </a:t>
            </a:r>
            <a:r>
              <a:rPr lang="en-GB" sz="1000" u="sng" dirty="0">
                <a:latin typeface="Arial" panose="020B0604020202020204" pitchFamily="34" charset="0"/>
                <a:cs typeface="Arial" panose="020B0604020202020204" pitchFamily="34" charset="0"/>
                <a:hlinkClick r:id="rId18"/>
              </a:rPr>
              <a:t>http://eprints.whiterose.ac.uk/160151/1/add.15080.pdf</a:t>
            </a:r>
            <a:endParaRPr lang="en-GB" sz="1000" dirty="0">
              <a:latin typeface="Arial" panose="020B0604020202020204" pitchFamily="34" charset="0"/>
              <a:cs typeface="Arial" panose="020B0604020202020204" pitchFamily="34" charset="0"/>
            </a:endParaRPr>
          </a:p>
          <a:p>
            <a:pPr fontAlgn="base"/>
            <a:r>
              <a:rPr lang="en-GB" sz="1000" dirty="0">
                <a:latin typeface="Arial" panose="020B0604020202020204" pitchFamily="34" charset="0"/>
                <a:cs typeface="Arial" panose="020B0604020202020204" pitchFamily="34" charset="0"/>
              </a:rPr>
              <a:t>Clay, J.M. and Parker, M.O. 2020, </a:t>
            </a:r>
            <a:r>
              <a:rPr lang="en-GB" sz="1000" u="sng" dirty="0">
                <a:latin typeface="Arial" panose="020B0604020202020204" pitchFamily="34" charset="0"/>
                <a:cs typeface="Arial" panose="020B0604020202020204" pitchFamily="34" charset="0"/>
                <a:hlinkClick r:id="rId19"/>
              </a:rPr>
              <a:t>Alcohol use and misuse during the </a:t>
            </a:r>
            <a:r>
              <a:rPr lang="en-GB" sz="1000" u="sng" dirty="0" smtClean="0">
                <a:latin typeface="Arial" panose="020B0604020202020204" pitchFamily="34" charset="0"/>
                <a:cs typeface="Arial" panose="020B0604020202020204" pitchFamily="34" charset="0"/>
                <a:hlinkClick r:id="rId19"/>
              </a:rPr>
              <a:t>COVID-19 </a:t>
            </a:r>
            <a:r>
              <a:rPr lang="en-GB" sz="1000" u="sng" dirty="0">
                <a:latin typeface="Arial" panose="020B0604020202020204" pitchFamily="34" charset="0"/>
                <a:cs typeface="Arial" panose="020B0604020202020204" pitchFamily="34" charset="0"/>
                <a:hlinkClick r:id="rId19"/>
              </a:rPr>
              <a:t>pandemic: a potential public health crisis?</a:t>
            </a:r>
            <a:r>
              <a:rPr lang="en-GB" sz="1000" dirty="0">
                <a:latin typeface="Arial" panose="020B0604020202020204" pitchFamily="34" charset="0"/>
                <a:cs typeface="Arial" panose="020B0604020202020204" pitchFamily="34" charset="0"/>
              </a:rPr>
              <a:t>, The Lancet [online].  </a:t>
            </a:r>
          </a:p>
          <a:p>
            <a:pPr fontAlgn="t"/>
            <a:r>
              <a:rPr lang="en-GB" sz="1000" dirty="0">
                <a:latin typeface="Arial" panose="020B0604020202020204" pitchFamily="34" charset="0"/>
                <a:cs typeface="Arial" panose="020B0604020202020204" pitchFamily="34" charset="0"/>
              </a:rPr>
              <a:t> </a:t>
            </a:r>
            <a:r>
              <a:rPr lang="en-GB" sz="1000" b="1" dirty="0">
                <a:latin typeface="Arial" panose="020B0604020202020204" pitchFamily="34" charset="0"/>
                <a:cs typeface="Arial" panose="020B0604020202020204" pitchFamily="34" charset="0"/>
              </a:rPr>
              <a:t>Recessions and health: The long-term health consequences of responses to coronavirus</a:t>
            </a:r>
            <a:r>
              <a:rPr lang="en-GB" sz="1000" dirty="0">
                <a:latin typeface="Arial" panose="020B0604020202020204" pitchFamily="34" charset="0"/>
                <a:cs typeface="Arial" panose="020B0604020202020204" pitchFamily="34" charset="0"/>
              </a:rPr>
              <a:t>, Institute for Fiscal Studies , 9th April 2020 </a:t>
            </a:r>
          </a:p>
          <a:p>
            <a:pPr fontAlgn="t"/>
            <a:r>
              <a:rPr lang="en-GB" sz="1000" dirty="0">
                <a:latin typeface="Arial" panose="020B0604020202020204" pitchFamily="34" charset="0"/>
                <a:cs typeface="Arial" panose="020B0604020202020204" pitchFamily="34" charset="0"/>
              </a:rPr>
              <a:t>Barr, B., Taylor-Robinson, D., Scott-Samuel, A., McKee, M., &amp; </a:t>
            </a:r>
            <a:r>
              <a:rPr lang="en-GB" sz="1000" dirty="0" err="1">
                <a:latin typeface="Arial" panose="020B0604020202020204" pitchFamily="34" charset="0"/>
                <a:cs typeface="Arial" panose="020B0604020202020204" pitchFamily="34" charset="0"/>
              </a:rPr>
              <a:t>Stuckler</a:t>
            </a:r>
            <a:r>
              <a:rPr lang="en-GB" sz="1000" dirty="0">
                <a:latin typeface="Arial" panose="020B0604020202020204" pitchFamily="34" charset="0"/>
                <a:cs typeface="Arial" panose="020B0604020202020204" pitchFamily="34" charset="0"/>
              </a:rPr>
              <a:t>, D. (2012). Suicides associated with the 2008-10 economic recession in England: time trend analysis. </a:t>
            </a:r>
            <a:r>
              <a:rPr lang="en-GB" sz="1000" i="1" dirty="0" err="1">
                <a:latin typeface="Arial" panose="020B0604020202020204" pitchFamily="34" charset="0"/>
                <a:cs typeface="Arial" panose="020B0604020202020204" pitchFamily="34" charset="0"/>
              </a:rPr>
              <a:t>Bmj</a:t>
            </a:r>
            <a:r>
              <a:rPr lang="en-GB" sz="1000" dirty="0">
                <a:latin typeface="Arial" panose="020B0604020202020204" pitchFamily="34" charset="0"/>
                <a:cs typeface="Arial" panose="020B0604020202020204" pitchFamily="34" charset="0"/>
              </a:rPr>
              <a:t>, </a:t>
            </a:r>
            <a:r>
              <a:rPr lang="en-GB" sz="1000" i="1" dirty="0">
                <a:latin typeface="Arial" panose="020B0604020202020204" pitchFamily="34" charset="0"/>
                <a:cs typeface="Arial" panose="020B0604020202020204" pitchFamily="34" charset="0"/>
              </a:rPr>
              <a:t>345</a:t>
            </a:r>
            <a:r>
              <a:rPr lang="en-GB" sz="1000" dirty="0">
                <a:latin typeface="Arial" panose="020B0604020202020204" pitchFamily="34" charset="0"/>
                <a:cs typeface="Arial" panose="020B0604020202020204" pitchFamily="34" charset="0"/>
              </a:rPr>
              <a:t>, e5142.</a:t>
            </a:r>
          </a:p>
          <a:p>
            <a:pPr fontAlgn="t"/>
            <a:r>
              <a:rPr lang="de-DE" sz="1000" dirty="0">
                <a:latin typeface="Arial" panose="020B0604020202020204" pitchFamily="34" charset="0"/>
                <a:cs typeface="Arial" panose="020B0604020202020204" pitchFamily="34" charset="0"/>
              </a:rPr>
              <a:t>Katikireddi, S. V., Niedzwiedz, C. L., &amp; Popham, F. (2012). </a:t>
            </a:r>
            <a:r>
              <a:rPr lang="en-GB" sz="1000" dirty="0">
                <a:latin typeface="Arial" panose="020B0604020202020204" pitchFamily="34" charset="0"/>
                <a:cs typeface="Arial" panose="020B0604020202020204" pitchFamily="34" charset="0"/>
              </a:rPr>
              <a:t>Trends in population mental health before and after the 2008 recession: a repeat cross-sectional analysis of the 1991–2010 Health Surveys of England. </a:t>
            </a:r>
            <a:r>
              <a:rPr lang="en-GB" sz="1000" i="1" dirty="0">
                <a:latin typeface="Arial" panose="020B0604020202020204" pitchFamily="34" charset="0"/>
                <a:cs typeface="Arial" panose="020B0604020202020204" pitchFamily="34" charset="0"/>
              </a:rPr>
              <a:t>BMJ open</a:t>
            </a:r>
            <a:r>
              <a:rPr lang="en-GB" sz="1000" dirty="0">
                <a:latin typeface="Arial" panose="020B0604020202020204" pitchFamily="34" charset="0"/>
                <a:cs typeface="Arial" panose="020B0604020202020204" pitchFamily="34" charset="0"/>
              </a:rPr>
              <a:t>, </a:t>
            </a:r>
            <a:r>
              <a:rPr lang="en-GB" sz="1000" i="1" dirty="0">
                <a:latin typeface="Arial" panose="020B0604020202020204" pitchFamily="34" charset="0"/>
                <a:cs typeface="Arial" panose="020B0604020202020204" pitchFamily="34" charset="0"/>
              </a:rPr>
              <a:t>2</a:t>
            </a:r>
            <a:r>
              <a:rPr lang="en-GB" sz="1000" dirty="0">
                <a:latin typeface="Arial" panose="020B0604020202020204" pitchFamily="34" charset="0"/>
                <a:cs typeface="Arial" panose="020B0604020202020204" pitchFamily="34" charset="0"/>
              </a:rPr>
              <a:t>(5), e001790.</a:t>
            </a:r>
          </a:p>
          <a:p>
            <a:pPr fontAlgn="t"/>
            <a:r>
              <a:rPr lang="en-GB" sz="1000" dirty="0" err="1">
                <a:latin typeface="Arial" panose="020B0604020202020204" pitchFamily="34" charset="0"/>
                <a:cs typeface="Arial" panose="020B0604020202020204" pitchFamily="34" charset="0"/>
              </a:rPr>
              <a:t>Burkle</a:t>
            </a:r>
            <a:r>
              <a:rPr lang="en-GB" sz="1000" dirty="0">
                <a:latin typeface="Arial" panose="020B0604020202020204" pitchFamily="34" charset="0"/>
                <a:cs typeface="Arial" panose="020B0604020202020204" pitchFamily="34" charset="0"/>
              </a:rPr>
              <a:t> </a:t>
            </a:r>
            <a:r>
              <a:rPr lang="en-GB" sz="1000" dirty="0" err="1">
                <a:latin typeface="Arial" panose="020B0604020202020204" pitchFamily="34" charset="0"/>
                <a:cs typeface="Arial" panose="020B0604020202020204" pitchFamily="34" charset="0"/>
              </a:rPr>
              <a:t>Jr</a:t>
            </a:r>
            <a:r>
              <a:rPr lang="en-GB" sz="1000" dirty="0">
                <a:latin typeface="Arial" panose="020B0604020202020204" pitchFamily="34" charset="0"/>
                <a:cs typeface="Arial" panose="020B0604020202020204" pitchFamily="34" charset="0"/>
              </a:rPr>
              <a:t>, Frederick M (2011). </a:t>
            </a:r>
            <a:r>
              <a:rPr lang="en-GB" sz="1000" b="1" i="1" dirty="0">
                <a:latin typeface="Arial" panose="020B0604020202020204" pitchFamily="34" charset="0"/>
                <a:cs typeface="Arial" panose="020B0604020202020204" pitchFamily="34" charset="0"/>
              </a:rPr>
              <a:t>The limits to our capacity: reflections on resiliency, community engagement, and recovery in 21st-century crises</a:t>
            </a:r>
            <a:r>
              <a:rPr lang="en-GB" sz="1000" dirty="0">
                <a:latin typeface="Arial" panose="020B0604020202020204" pitchFamily="34" charset="0"/>
                <a:cs typeface="Arial" panose="020B0604020202020204" pitchFamily="34" charset="0"/>
              </a:rPr>
              <a:t>. Disaster Medicine &amp; Public Health Preparedness; Sep 2011; vol. 5. Available at Disaster Medicine and Public Health Preparedness</a:t>
            </a:r>
          </a:p>
          <a:p>
            <a:pPr fontAlgn="t"/>
            <a:r>
              <a:rPr lang="en-GB" sz="1000" dirty="0" err="1">
                <a:latin typeface="Arial" panose="020B0604020202020204" pitchFamily="34" charset="0"/>
                <a:cs typeface="Arial" panose="020B0604020202020204" pitchFamily="34" charset="0"/>
              </a:rPr>
              <a:t>Lindström</a:t>
            </a:r>
            <a:r>
              <a:rPr lang="en-GB" sz="1000" dirty="0">
                <a:latin typeface="Arial" panose="020B0604020202020204" pitchFamily="34" charset="0"/>
                <a:cs typeface="Arial" panose="020B0604020202020204" pitchFamily="34" charset="0"/>
              </a:rPr>
              <a:t>, M. and Giordano, G. N. (2016) ‘</a:t>
            </a:r>
            <a:r>
              <a:rPr lang="en-GB" sz="1000" b="1" dirty="0">
                <a:latin typeface="Arial" panose="020B0604020202020204" pitchFamily="34" charset="0"/>
                <a:cs typeface="Arial" panose="020B0604020202020204" pitchFamily="34" charset="0"/>
              </a:rPr>
              <a:t>The 2008 financial crisis: Changes in social capital and its association with psychological wellbeing in the United Kingdom – A panel study’</a:t>
            </a:r>
            <a:r>
              <a:rPr lang="en-GB" sz="1000" dirty="0">
                <a:latin typeface="Arial" panose="020B0604020202020204" pitchFamily="34" charset="0"/>
                <a:cs typeface="Arial" panose="020B0604020202020204" pitchFamily="34" charset="0"/>
              </a:rPr>
              <a:t>, Social Science &amp; Medicine, 153, pp. 71–80. </a:t>
            </a:r>
            <a:r>
              <a:rPr lang="en-GB" sz="1000" dirty="0" err="1">
                <a:latin typeface="Arial" panose="020B0604020202020204" pitchFamily="34" charset="0"/>
                <a:cs typeface="Arial" panose="020B0604020202020204" pitchFamily="34" charset="0"/>
              </a:rPr>
              <a:t>doi</a:t>
            </a:r>
            <a:r>
              <a:rPr lang="en-GB" sz="1000" dirty="0">
                <a:latin typeface="Arial" panose="020B0604020202020204" pitchFamily="34" charset="0"/>
                <a:cs typeface="Arial" panose="020B0604020202020204" pitchFamily="34" charset="0"/>
              </a:rPr>
              <a:t>: 10.1016/j.socscimed.2016.02.008. https://www.sciencedirect.com/science/article/pii/S0277953616300636?via%3Dihub</a:t>
            </a: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425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4907" y="1148845"/>
            <a:ext cx="8871386" cy="10439781"/>
          </a:xfrm>
          <a:prstGeom prst="rect">
            <a:avLst/>
          </a:prstGeom>
        </p:spPr>
        <p:txBody>
          <a:bodyPr wrap="square" lIns="128016" tIns="64008" rIns="128016" bIns="64008">
            <a:spAutoFit/>
          </a:bodyPr>
          <a:lstStyle/>
          <a:p>
            <a:pPr fontAlgn="t"/>
            <a:r>
              <a:rPr lang="en-GB" sz="1000" dirty="0" err="1" smtClean="0">
                <a:latin typeface="Arial" panose="020B0604020202020204" pitchFamily="34" charset="0"/>
                <a:cs typeface="Arial" panose="020B0604020202020204" pitchFamily="34" charset="0"/>
              </a:rPr>
              <a:t>Garfin</a:t>
            </a:r>
            <a:r>
              <a:rPr lang="en-GB" sz="1000" dirty="0">
                <a:latin typeface="Arial" panose="020B0604020202020204" pitchFamily="34" charset="0"/>
                <a:cs typeface="Arial" panose="020B0604020202020204" pitchFamily="34" charset="0"/>
              </a:rPr>
              <a:t>, D., Silver, R. and Holman, E., 2020. </a:t>
            </a:r>
            <a:r>
              <a:rPr lang="en-GB" sz="1000" b="1" i="1" dirty="0">
                <a:latin typeface="Arial" panose="020B0604020202020204" pitchFamily="34" charset="0"/>
                <a:cs typeface="Arial" panose="020B0604020202020204" pitchFamily="34" charset="0"/>
              </a:rPr>
              <a:t>The novel coronavirus </a:t>
            </a:r>
            <a:r>
              <a:rPr lang="en-GB" sz="1000" b="1" i="1" dirty="0" smtClean="0">
                <a:latin typeface="Arial" panose="020B0604020202020204" pitchFamily="34" charset="0"/>
                <a:cs typeface="Arial" panose="020B0604020202020204" pitchFamily="34" charset="0"/>
              </a:rPr>
              <a:t>(COVID-19 2019</a:t>
            </a:r>
            <a:r>
              <a:rPr lang="en-GB" sz="1000" b="1" i="1" dirty="0">
                <a:latin typeface="Arial" panose="020B0604020202020204" pitchFamily="34" charset="0"/>
                <a:cs typeface="Arial" panose="020B0604020202020204" pitchFamily="34" charset="0"/>
              </a:rPr>
              <a:t>) outbreak: Amplification of public health consequences by media exposure</a:t>
            </a:r>
            <a:r>
              <a:rPr lang="en-GB" sz="1000" dirty="0">
                <a:latin typeface="Arial" panose="020B0604020202020204" pitchFamily="34" charset="0"/>
                <a:cs typeface="Arial" panose="020B0604020202020204" pitchFamily="34" charset="0"/>
              </a:rPr>
              <a:t>. Health Psychology [online] Available from: https://psycnet.apa.org/fulltext/2020-20168-001.html [Accessed 12 May 2020].</a:t>
            </a:r>
          </a:p>
          <a:p>
            <a:pPr fontAlgn="t"/>
            <a:r>
              <a:rPr lang="en-GB" sz="1000" dirty="0">
                <a:latin typeface="Arial" panose="020B0604020202020204" pitchFamily="34" charset="0"/>
                <a:cs typeface="Arial" panose="020B0604020202020204" pitchFamily="34" charset="0"/>
              </a:rPr>
              <a:t>Huang, Y. and Zhao, N. 2020. </a:t>
            </a:r>
            <a:r>
              <a:rPr lang="en-GB" sz="1000" b="1" i="1" dirty="0">
                <a:latin typeface="Arial" panose="020B0604020202020204" pitchFamily="34" charset="0"/>
                <a:cs typeface="Arial" panose="020B0604020202020204" pitchFamily="34" charset="0"/>
              </a:rPr>
              <a:t>Generalized anxiety disorder, depressive symptoms and sleep quality during </a:t>
            </a:r>
            <a:r>
              <a:rPr lang="en-GB" sz="1000" b="1" i="1" dirty="0" smtClean="0">
                <a:latin typeface="Arial" panose="020B0604020202020204" pitchFamily="34" charset="0"/>
                <a:cs typeface="Arial" panose="020B0604020202020204" pitchFamily="34" charset="0"/>
              </a:rPr>
              <a:t>COVID-19 epidemic </a:t>
            </a:r>
            <a:r>
              <a:rPr lang="en-GB" sz="1000" b="1" i="1" dirty="0">
                <a:latin typeface="Arial" panose="020B0604020202020204" pitchFamily="34" charset="0"/>
                <a:cs typeface="Arial" panose="020B0604020202020204" pitchFamily="34" charset="0"/>
              </a:rPr>
              <a:t>in China: a web-based cross-sectional survey</a:t>
            </a:r>
            <a:r>
              <a:rPr lang="en-GB" sz="1000" dirty="0">
                <a:latin typeface="Arial" panose="020B0604020202020204" pitchFamily="34" charset="0"/>
                <a:cs typeface="Arial" panose="020B0604020202020204" pitchFamily="34" charset="0"/>
              </a:rPr>
              <a:t>. Psychiatry Research [online].  Available from:  </a:t>
            </a:r>
            <a:r>
              <a:rPr lang="en-GB" sz="1000" u="sng" dirty="0">
                <a:latin typeface="Arial" panose="020B0604020202020204" pitchFamily="34" charset="0"/>
                <a:cs typeface="Arial" panose="020B0604020202020204" pitchFamily="34" charset="0"/>
                <a:hlinkClick r:id="rId2"/>
              </a:rPr>
              <a:t>https://www.ncbi.nlm.nih.gov/pmc/articles/PMC7152913/</a:t>
            </a:r>
            <a:endParaRPr lang="en-GB" sz="1000" dirty="0">
              <a:latin typeface="Arial" panose="020B0604020202020204" pitchFamily="34" charset="0"/>
              <a:cs typeface="Arial" panose="020B0604020202020204" pitchFamily="34" charset="0"/>
            </a:endParaRPr>
          </a:p>
          <a:p>
            <a:pPr fontAlgn="t"/>
            <a:r>
              <a:rPr lang="en-GB" sz="1000" dirty="0" err="1">
                <a:latin typeface="Arial" panose="020B0604020202020204" pitchFamily="34" charset="0"/>
                <a:cs typeface="Arial" panose="020B0604020202020204" pitchFamily="34" charset="0"/>
              </a:rPr>
              <a:t>Farooq</a:t>
            </a:r>
            <a:r>
              <a:rPr lang="en-GB" sz="1000" dirty="0">
                <a:latin typeface="Arial" panose="020B0604020202020204" pitchFamily="34" charset="0"/>
                <a:cs typeface="Arial" panose="020B0604020202020204" pitchFamily="34" charset="0"/>
              </a:rPr>
              <a:t> </a:t>
            </a:r>
            <a:r>
              <a:rPr lang="en-GB" sz="1000" dirty="0" err="1">
                <a:latin typeface="Arial" panose="020B0604020202020204" pitchFamily="34" charset="0"/>
                <a:cs typeface="Arial" panose="020B0604020202020204" pitchFamily="34" charset="0"/>
              </a:rPr>
              <a:t>Naeem</a:t>
            </a:r>
            <a:r>
              <a:rPr lang="en-GB" sz="1000" dirty="0">
                <a:latin typeface="Arial" panose="020B0604020202020204" pitchFamily="34" charset="0"/>
                <a:cs typeface="Arial" panose="020B0604020202020204" pitchFamily="34" charset="0"/>
              </a:rPr>
              <a:t>, Muhammad </a:t>
            </a:r>
            <a:r>
              <a:rPr lang="en-GB" sz="1000" dirty="0" err="1">
                <a:latin typeface="Arial" panose="020B0604020202020204" pitchFamily="34" charset="0"/>
                <a:cs typeface="Arial" panose="020B0604020202020204" pitchFamily="34" charset="0"/>
              </a:rPr>
              <a:t>Irfan</a:t>
            </a:r>
            <a:r>
              <a:rPr lang="en-GB" sz="1000" dirty="0">
                <a:latin typeface="Arial" panose="020B0604020202020204" pitchFamily="34" charset="0"/>
                <a:cs typeface="Arial" panose="020B0604020202020204" pitchFamily="34" charset="0"/>
              </a:rPr>
              <a:t> and </a:t>
            </a:r>
            <a:r>
              <a:rPr lang="en-GB" sz="1000" dirty="0" err="1">
                <a:latin typeface="Arial" panose="020B0604020202020204" pitchFamily="34" charset="0"/>
                <a:cs typeface="Arial" panose="020B0604020202020204" pitchFamily="34" charset="0"/>
              </a:rPr>
              <a:t>Afzal</a:t>
            </a:r>
            <a:r>
              <a:rPr lang="en-GB" sz="1000" dirty="0">
                <a:latin typeface="Arial" panose="020B0604020202020204" pitchFamily="34" charset="0"/>
                <a:cs typeface="Arial" panose="020B0604020202020204" pitchFamily="34" charset="0"/>
              </a:rPr>
              <a:t> </a:t>
            </a:r>
            <a:r>
              <a:rPr lang="en-GB" sz="1000" dirty="0" err="1">
                <a:latin typeface="Arial" panose="020B0604020202020204" pitchFamily="34" charset="0"/>
                <a:cs typeface="Arial" panose="020B0604020202020204" pitchFamily="34" charset="0"/>
              </a:rPr>
              <a:t>Javed</a:t>
            </a:r>
            <a:r>
              <a:rPr lang="en-GB" sz="1000" dirty="0">
                <a:latin typeface="Arial" panose="020B0604020202020204" pitchFamily="34" charset="0"/>
                <a:cs typeface="Arial" panose="020B0604020202020204" pitchFamily="34" charset="0"/>
              </a:rPr>
              <a:t> (2020) </a:t>
            </a:r>
            <a:r>
              <a:rPr lang="en-GB" sz="1000" b="1" dirty="0">
                <a:latin typeface="Arial" panose="020B0604020202020204" pitchFamily="34" charset="0"/>
                <a:cs typeface="Arial" panose="020B0604020202020204" pitchFamily="34" charset="0"/>
              </a:rPr>
              <a:t>‘Coping with </a:t>
            </a:r>
            <a:r>
              <a:rPr lang="en-GB" sz="1000" b="1" dirty="0" smtClean="0">
                <a:latin typeface="Arial" panose="020B0604020202020204" pitchFamily="34" charset="0"/>
                <a:cs typeface="Arial" panose="020B0604020202020204" pitchFamily="34" charset="0"/>
              </a:rPr>
              <a:t>COVID-19: </a:t>
            </a:r>
            <a:r>
              <a:rPr lang="en-GB" sz="1000" b="1" dirty="0">
                <a:latin typeface="Arial" panose="020B0604020202020204" pitchFamily="34" charset="0"/>
                <a:cs typeface="Arial" panose="020B0604020202020204" pitchFamily="34" charset="0"/>
              </a:rPr>
              <a:t>Urgent Need for Building Resilience through Cognitive Behaviour Therapy</a:t>
            </a:r>
            <a:r>
              <a:rPr lang="en-GB" sz="1000" dirty="0">
                <a:latin typeface="Arial" panose="020B0604020202020204" pitchFamily="34" charset="0"/>
                <a:cs typeface="Arial" panose="020B0604020202020204" pitchFamily="34" charset="0"/>
              </a:rPr>
              <a:t>’, Khyber Medical University Journal, 12(1). </a:t>
            </a:r>
            <a:r>
              <a:rPr lang="en-GB" sz="1000" dirty="0" err="1">
                <a:latin typeface="Arial" panose="020B0604020202020204" pitchFamily="34" charset="0"/>
                <a:cs typeface="Arial" panose="020B0604020202020204" pitchFamily="34" charset="0"/>
              </a:rPr>
              <a:t>doi</a:t>
            </a:r>
            <a:r>
              <a:rPr lang="en-GB" sz="1000" dirty="0">
                <a:latin typeface="Arial" panose="020B0604020202020204" pitchFamily="34" charset="0"/>
                <a:cs typeface="Arial" panose="020B0604020202020204" pitchFamily="34" charset="0"/>
              </a:rPr>
              <a:t>: 10.35845/kmuj.2020.20194.  </a:t>
            </a:r>
            <a:r>
              <a:rPr lang="en-GB" sz="1000" u="sng" dirty="0">
                <a:latin typeface="Arial" panose="020B0604020202020204" pitchFamily="34" charset="0"/>
                <a:cs typeface="Arial" panose="020B0604020202020204" pitchFamily="34" charset="0"/>
                <a:hlinkClick r:id="rId3"/>
              </a:rPr>
              <a:t>https://doaj.org/article/25e7c3b243f44add893598d6c12c1a7d</a:t>
            </a:r>
            <a:endParaRPr lang="en-GB" sz="1000" dirty="0">
              <a:latin typeface="Arial" panose="020B0604020202020204" pitchFamily="34" charset="0"/>
              <a:cs typeface="Arial" panose="020B0604020202020204" pitchFamily="34" charset="0"/>
            </a:endParaRPr>
          </a:p>
          <a:p>
            <a:pPr fontAlgn="t"/>
            <a:r>
              <a:rPr lang="en-GB" sz="1000" dirty="0" err="1">
                <a:latin typeface="Arial" panose="020B0604020202020204" pitchFamily="34" charset="0"/>
                <a:cs typeface="Arial" panose="020B0604020202020204" pitchFamily="34" charset="0"/>
              </a:rPr>
              <a:t>Rajkumar</a:t>
            </a:r>
            <a:r>
              <a:rPr lang="en-GB" sz="1000" dirty="0">
                <a:latin typeface="Arial" panose="020B0604020202020204" pitchFamily="34" charset="0"/>
                <a:cs typeface="Arial" panose="020B0604020202020204" pitchFamily="34" charset="0"/>
              </a:rPr>
              <a:t>, R. P. (2020) </a:t>
            </a:r>
            <a:r>
              <a:rPr lang="en-GB" sz="1000" dirty="0" smtClean="0">
                <a:latin typeface="Arial" panose="020B0604020202020204" pitchFamily="34" charset="0"/>
                <a:cs typeface="Arial" panose="020B0604020202020204" pitchFamily="34" charset="0"/>
              </a:rPr>
              <a:t>‘</a:t>
            </a:r>
            <a:r>
              <a:rPr lang="en-GB" sz="1000" b="1" i="1" dirty="0" smtClean="0">
                <a:latin typeface="Arial" panose="020B0604020202020204" pitchFamily="34" charset="0"/>
                <a:cs typeface="Arial" panose="020B0604020202020204" pitchFamily="34" charset="0"/>
              </a:rPr>
              <a:t>COVID-19 and </a:t>
            </a:r>
            <a:r>
              <a:rPr lang="en-GB" sz="1000" b="1" i="1" dirty="0">
                <a:latin typeface="Arial" panose="020B0604020202020204" pitchFamily="34" charset="0"/>
                <a:cs typeface="Arial" panose="020B0604020202020204" pitchFamily="34" charset="0"/>
              </a:rPr>
              <a:t>mental health: A review of the existing literature</a:t>
            </a:r>
            <a:r>
              <a:rPr lang="en-GB" sz="1000" dirty="0">
                <a:latin typeface="Arial" panose="020B0604020202020204" pitchFamily="34" charset="0"/>
                <a:cs typeface="Arial" panose="020B0604020202020204" pitchFamily="34" charset="0"/>
              </a:rPr>
              <a:t>’, Asian journal of psychiatry, 52, p. 102066. </a:t>
            </a:r>
            <a:r>
              <a:rPr lang="en-GB" sz="1000" dirty="0" err="1">
                <a:latin typeface="Arial" panose="020B0604020202020204" pitchFamily="34" charset="0"/>
                <a:cs typeface="Arial" panose="020B0604020202020204" pitchFamily="34" charset="0"/>
              </a:rPr>
              <a:t>doi</a:t>
            </a:r>
            <a:r>
              <a:rPr lang="en-GB" sz="1000" dirty="0">
                <a:latin typeface="Arial" panose="020B0604020202020204" pitchFamily="34" charset="0"/>
                <a:cs typeface="Arial" panose="020B0604020202020204" pitchFamily="34" charset="0"/>
              </a:rPr>
              <a:t>: 10.1016/j.ajp.2020.102066.</a:t>
            </a:r>
          </a:p>
          <a:p>
            <a:pPr fontAlgn="t"/>
            <a:r>
              <a:rPr lang="de-DE" sz="1000" u="sng" dirty="0">
                <a:latin typeface="Arial" panose="020B0604020202020204" pitchFamily="34" charset="0"/>
                <a:cs typeface="Arial" panose="020B0604020202020204" pitchFamily="34" charset="0"/>
              </a:rPr>
              <a:t>Liu N.; Zhang F.; Wei C.; Jia Y.; Shang Z.; Sun L.; Wu L.; Sun Z.; Zhou Y.; Wang Y.; Liu W. </a:t>
            </a:r>
            <a:r>
              <a:rPr lang="en-GB" sz="1000" b="1" u="sng" dirty="0">
                <a:latin typeface="Arial" panose="020B0604020202020204" pitchFamily="34" charset="0"/>
                <a:cs typeface="Arial" panose="020B0604020202020204" pitchFamily="34" charset="0"/>
                <a:hlinkClick r:id="rId4"/>
              </a:rPr>
              <a:t>Prevalence and predictors of PTSS during </a:t>
            </a:r>
            <a:r>
              <a:rPr lang="en-GB" sz="1000" b="1" u="sng" dirty="0" smtClean="0">
                <a:latin typeface="Arial" panose="020B0604020202020204" pitchFamily="34" charset="0"/>
                <a:cs typeface="Arial" panose="020B0604020202020204" pitchFamily="34" charset="0"/>
                <a:hlinkClick r:id="rId4"/>
              </a:rPr>
              <a:t>COVID-19 </a:t>
            </a:r>
            <a:r>
              <a:rPr lang="en-GB" sz="1000" b="1" u="sng" dirty="0">
                <a:latin typeface="Arial" panose="020B0604020202020204" pitchFamily="34" charset="0"/>
                <a:cs typeface="Arial" panose="020B0604020202020204" pitchFamily="34" charset="0"/>
                <a:hlinkClick r:id="rId4"/>
              </a:rPr>
              <a:t>outbreak in China hardest-hit areas: Gender differences matter</a:t>
            </a:r>
            <a:r>
              <a:rPr lang="en-GB" sz="1000" b="1"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Psychiatry Research; May 2020; vol. </a:t>
            </a:r>
            <a:r>
              <a:rPr lang="en-GB" sz="1000" dirty="0" smtClean="0">
                <a:latin typeface="Arial" panose="020B0604020202020204" pitchFamily="34" charset="0"/>
                <a:cs typeface="Arial" panose="020B0604020202020204" pitchFamily="34" charset="0"/>
              </a:rPr>
              <a:t>287</a:t>
            </a:r>
            <a:r>
              <a:rPr lang="en-GB" sz="1000" dirty="0">
                <a:latin typeface="Arial" panose="020B0604020202020204" pitchFamily="34" charset="0"/>
                <a:cs typeface="Arial" panose="020B0604020202020204" pitchFamily="34" charset="0"/>
              </a:rPr>
              <a:t> </a:t>
            </a:r>
          </a:p>
          <a:p>
            <a:pPr fontAlgn="t"/>
            <a:r>
              <a:rPr lang="de-DE" sz="1000" dirty="0">
                <a:latin typeface="Arial" panose="020B0604020202020204" pitchFamily="34" charset="0"/>
                <a:cs typeface="Arial" panose="020B0604020202020204" pitchFamily="34" charset="0"/>
              </a:rPr>
              <a:t>Beaglehole, B., Mulder, R. T., Boden, J. M., &amp; Bell, C. J. (2019). </a:t>
            </a:r>
            <a:r>
              <a:rPr lang="en-GB" sz="1000" dirty="0">
                <a:latin typeface="Arial" panose="020B0604020202020204" pitchFamily="34" charset="0"/>
                <a:cs typeface="Arial" panose="020B0604020202020204" pitchFamily="34" charset="0"/>
              </a:rPr>
              <a:t>A systematic review of the psychological impacts of the Canterbury earthquakes on mental health. </a:t>
            </a:r>
            <a:r>
              <a:rPr lang="en-GB" sz="1000" i="1" dirty="0">
                <a:latin typeface="Arial" panose="020B0604020202020204" pitchFamily="34" charset="0"/>
                <a:cs typeface="Arial" panose="020B0604020202020204" pitchFamily="34" charset="0"/>
              </a:rPr>
              <a:t>Australian and New Zealand journal of public health</a:t>
            </a:r>
            <a:r>
              <a:rPr lang="en-GB" sz="1000" dirty="0">
                <a:latin typeface="Arial" panose="020B0604020202020204" pitchFamily="34" charset="0"/>
                <a:cs typeface="Arial" panose="020B0604020202020204" pitchFamily="34" charset="0"/>
              </a:rPr>
              <a:t>, </a:t>
            </a:r>
            <a:r>
              <a:rPr lang="en-GB" sz="1000" i="1" dirty="0">
                <a:latin typeface="Arial" panose="020B0604020202020204" pitchFamily="34" charset="0"/>
                <a:cs typeface="Arial" panose="020B0604020202020204" pitchFamily="34" charset="0"/>
              </a:rPr>
              <a:t>43</a:t>
            </a:r>
            <a:r>
              <a:rPr lang="en-GB" sz="1000" dirty="0">
                <a:latin typeface="Arial" panose="020B0604020202020204" pitchFamily="34" charset="0"/>
                <a:cs typeface="Arial" panose="020B0604020202020204" pitchFamily="34" charset="0"/>
              </a:rPr>
              <a:t>(3), 274-280.</a:t>
            </a:r>
          </a:p>
          <a:p>
            <a:pPr fontAlgn="t"/>
            <a:r>
              <a:rPr lang="en-GB" sz="1000" dirty="0">
                <a:latin typeface="Arial" panose="020B0604020202020204" pitchFamily="34" charset="0"/>
                <a:cs typeface="Arial" panose="020B0604020202020204" pitchFamily="34" charset="0"/>
              </a:rPr>
              <a:t>Wang C.; Pan R.; Wan X.; Tan Y.; </a:t>
            </a:r>
            <a:r>
              <a:rPr lang="en-GB" sz="1000" dirty="0" err="1">
                <a:latin typeface="Arial" panose="020B0604020202020204" pitchFamily="34" charset="0"/>
                <a:cs typeface="Arial" panose="020B0604020202020204" pitchFamily="34" charset="0"/>
              </a:rPr>
              <a:t>Xu</a:t>
            </a:r>
            <a:r>
              <a:rPr lang="en-GB" sz="1000" dirty="0">
                <a:latin typeface="Arial" panose="020B0604020202020204" pitchFamily="34" charset="0"/>
                <a:cs typeface="Arial" panose="020B0604020202020204" pitchFamily="34" charset="0"/>
              </a:rPr>
              <a:t> L.; </a:t>
            </a:r>
            <a:r>
              <a:rPr lang="en-GB" sz="1000" dirty="0" err="1">
                <a:latin typeface="Arial" panose="020B0604020202020204" pitchFamily="34" charset="0"/>
                <a:cs typeface="Arial" panose="020B0604020202020204" pitchFamily="34" charset="0"/>
              </a:rPr>
              <a:t>Ho</a:t>
            </a:r>
            <a:r>
              <a:rPr lang="en-GB" sz="1000" dirty="0">
                <a:latin typeface="Arial" panose="020B0604020202020204" pitchFamily="34" charset="0"/>
                <a:cs typeface="Arial" panose="020B0604020202020204" pitchFamily="34" charset="0"/>
              </a:rPr>
              <a:t> R.C.; </a:t>
            </a:r>
            <a:r>
              <a:rPr lang="en-GB" sz="1000" dirty="0" err="1">
                <a:latin typeface="Arial" panose="020B0604020202020204" pitchFamily="34" charset="0"/>
                <a:cs typeface="Arial" panose="020B0604020202020204" pitchFamily="34" charset="0"/>
              </a:rPr>
              <a:t>Ho</a:t>
            </a:r>
            <a:r>
              <a:rPr lang="en-GB" sz="1000" dirty="0">
                <a:latin typeface="Arial" panose="020B0604020202020204" pitchFamily="34" charset="0"/>
                <a:cs typeface="Arial" panose="020B0604020202020204" pitchFamily="34" charset="0"/>
              </a:rPr>
              <a:t> C.S.  </a:t>
            </a:r>
            <a:r>
              <a:rPr lang="en-GB" sz="1000" u="sng" dirty="0">
                <a:latin typeface="Arial" panose="020B0604020202020204" pitchFamily="34" charset="0"/>
                <a:cs typeface="Arial" panose="020B0604020202020204" pitchFamily="34" charset="0"/>
                <a:hlinkClick r:id="rId5"/>
              </a:rPr>
              <a:t>Immediate psychological responses and associated factors during the initial stage of the 2019 coronavirus disease </a:t>
            </a:r>
            <a:r>
              <a:rPr lang="en-GB" sz="1000" u="sng" dirty="0" smtClean="0">
                <a:latin typeface="Arial" panose="020B0604020202020204" pitchFamily="34" charset="0"/>
                <a:cs typeface="Arial" panose="020B0604020202020204" pitchFamily="34" charset="0"/>
                <a:hlinkClick r:id="rId5"/>
              </a:rPr>
              <a:t>(COVID-19) </a:t>
            </a:r>
            <a:r>
              <a:rPr lang="en-GB" sz="1000" u="sng" dirty="0">
                <a:latin typeface="Arial" panose="020B0604020202020204" pitchFamily="34" charset="0"/>
                <a:cs typeface="Arial" panose="020B0604020202020204" pitchFamily="34" charset="0"/>
                <a:hlinkClick r:id="rId5"/>
              </a:rPr>
              <a:t>epidemic among the general population in China</a:t>
            </a:r>
            <a:r>
              <a:rPr lang="en-GB" sz="1000" dirty="0">
                <a:latin typeface="Arial" panose="020B0604020202020204" pitchFamily="34" charset="0"/>
                <a:cs typeface="Arial" panose="020B0604020202020204" pitchFamily="34" charset="0"/>
              </a:rPr>
              <a:t>.   International Journal of Environmental Research and Public Health; Mar 2020; vol. 17 (no. 5</a:t>
            </a:r>
            <a:r>
              <a:rPr lang="en-GB" sz="1000" dirty="0" smtClean="0">
                <a:latin typeface="Arial" panose="020B0604020202020204" pitchFamily="34" charset="0"/>
                <a:cs typeface="Arial" panose="020B0604020202020204" pitchFamily="34" charset="0"/>
              </a:rPr>
              <a:t>)</a:t>
            </a:r>
          </a:p>
          <a:p>
            <a:pPr fontAlgn="t"/>
            <a:r>
              <a:rPr lang="en-GB" sz="1000" dirty="0">
                <a:latin typeface="Arial" panose="020B0604020202020204" pitchFamily="34" charset="0"/>
                <a:cs typeface="Arial" panose="020B0604020202020204" pitchFamily="34" charset="0"/>
              </a:rPr>
              <a:t>Wang, C., Pan, R., Wan, X., Tan, Y., </a:t>
            </a:r>
            <a:r>
              <a:rPr lang="en-GB" sz="1000" dirty="0" err="1">
                <a:latin typeface="Arial" panose="020B0604020202020204" pitchFamily="34" charset="0"/>
                <a:cs typeface="Arial" panose="020B0604020202020204" pitchFamily="34" charset="0"/>
              </a:rPr>
              <a:t>Xu</a:t>
            </a:r>
            <a:r>
              <a:rPr lang="en-GB" sz="1000" dirty="0">
                <a:latin typeface="Arial" panose="020B0604020202020204" pitchFamily="34" charset="0"/>
                <a:cs typeface="Arial" panose="020B0604020202020204" pitchFamily="34" charset="0"/>
              </a:rPr>
              <a:t>, L., McIntyre, R.S., </a:t>
            </a:r>
            <a:r>
              <a:rPr lang="en-GB" sz="1000" dirty="0" err="1">
                <a:latin typeface="Arial" panose="020B0604020202020204" pitchFamily="34" charset="0"/>
                <a:cs typeface="Arial" panose="020B0604020202020204" pitchFamily="34" charset="0"/>
              </a:rPr>
              <a:t>Choo</a:t>
            </a:r>
            <a:r>
              <a:rPr lang="en-GB" sz="1000" dirty="0">
                <a:latin typeface="Arial" panose="020B0604020202020204" pitchFamily="34" charset="0"/>
                <a:cs typeface="Arial" panose="020B0604020202020204" pitchFamily="34" charset="0"/>
              </a:rPr>
              <a:t>, F.N., Tran, B., </a:t>
            </a:r>
            <a:r>
              <a:rPr lang="en-GB" sz="1000" dirty="0" err="1">
                <a:latin typeface="Arial" panose="020B0604020202020204" pitchFamily="34" charset="0"/>
                <a:cs typeface="Arial" panose="020B0604020202020204" pitchFamily="34" charset="0"/>
              </a:rPr>
              <a:t>Ho</a:t>
            </a:r>
            <a:r>
              <a:rPr lang="en-GB" sz="1000" dirty="0">
                <a:latin typeface="Arial" panose="020B0604020202020204" pitchFamily="34" charset="0"/>
                <a:cs typeface="Arial" panose="020B0604020202020204" pitchFamily="34" charset="0"/>
              </a:rPr>
              <a:t>, R., Sharma, V.K., and </a:t>
            </a:r>
            <a:r>
              <a:rPr lang="en-GB" sz="1000" dirty="0" err="1">
                <a:latin typeface="Arial" panose="020B0604020202020204" pitchFamily="34" charset="0"/>
                <a:cs typeface="Arial" panose="020B0604020202020204" pitchFamily="34" charset="0"/>
              </a:rPr>
              <a:t>Ho</a:t>
            </a:r>
            <a:r>
              <a:rPr lang="en-GB" sz="1000" dirty="0">
                <a:latin typeface="Arial" panose="020B0604020202020204" pitchFamily="34" charset="0"/>
                <a:cs typeface="Arial" panose="020B0604020202020204" pitchFamily="34" charset="0"/>
              </a:rPr>
              <a:t> C.  2020.  </a:t>
            </a:r>
            <a:r>
              <a:rPr lang="en-GB" sz="1000" b="1" i="1" dirty="0">
                <a:latin typeface="Arial" panose="020B0604020202020204" pitchFamily="34" charset="0"/>
                <a:cs typeface="Arial" panose="020B0604020202020204" pitchFamily="34" charset="0"/>
              </a:rPr>
              <a:t>A longitudinal study on the mental health of general population during the </a:t>
            </a:r>
            <a:r>
              <a:rPr lang="en-GB" sz="1000" b="1" i="1" dirty="0" smtClean="0">
                <a:latin typeface="Arial" panose="020B0604020202020204" pitchFamily="34" charset="0"/>
                <a:cs typeface="Arial" panose="020B0604020202020204" pitchFamily="34" charset="0"/>
              </a:rPr>
              <a:t>COVID-19 epidemic </a:t>
            </a:r>
            <a:r>
              <a:rPr lang="en-GB" sz="1000" b="1" i="1" dirty="0">
                <a:latin typeface="Arial" panose="020B0604020202020204" pitchFamily="34" charset="0"/>
                <a:cs typeface="Arial" panose="020B0604020202020204" pitchFamily="34" charset="0"/>
              </a:rPr>
              <a:t>in China. Brain </a:t>
            </a:r>
            <a:r>
              <a:rPr lang="en-GB" sz="1000" b="1" i="1" dirty="0" err="1">
                <a:latin typeface="Arial" panose="020B0604020202020204" pitchFamily="34" charset="0"/>
                <a:cs typeface="Arial" panose="020B0604020202020204" pitchFamily="34" charset="0"/>
              </a:rPr>
              <a:t>Behavior</a:t>
            </a:r>
            <a:r>
              <a:rPr lang="en-GB" sz="1000" b="1" i="1" dirty="0">
                <a:latin typeface="Arial" panose="020B0604020202020204" pitchFamily="34" charset="0"/>
                <a:cs typeface="Arial" panose="020B0604020202020204" pitchFamily="34" charset="0"/>
              </a:rPr>
              <a:t> and Immunity</a:t>
            </a:r>
            <a:r>
              <a:rPr lang="en-GB" sz="1000" dirty="0">
                <a:latin typeface="Arial" panose="020B0604020202020204" pitchFamily="34" charset="0"/>
                <a:cs typeface="Arial" panose="020B0604020202020204" pitchFamily="34" charset="0"/>
              </a:rPr>
              <a:t> [online]. Available from:  </a:t>
            </a:r>
            <a:r>
              <a:rPr lang="en-GB" sz="1000" u="sng" dirty="0">
                <a:latin typeface="Arial" panose="020B0604020202020204" pitchFamily="34" charset="0"/>
                <a:cs typeface="Arial" panose="020B0604020202020204" pitchFamily="34" charset="0"/>
                <a:hlinkClick r:id="rId6"/>
              </a:rPr>
              <a:t>https://www.sciencedirect.com/science/article/pii/S0889159120305110</a:t>
            </a:r>
            <a:endParaRPr lang="en-GB" sz="1000" dirty="0">
              <a:latin typeface="Arial" panose="020B0604020202020204" pitchFamily="34" charset="0"/>
              <a:cs typeface="Arial" panose="020B0604020202020204" pitchFamily="34" charset="0"/>
            </a:endParaRPr>
          </a:p>
          <a:p>
            <a:pPr fontAlgn="t"/>
            <a:r>
              <a:rPr lang="en-GB" sz="1000" dirty="0">
                <a:latin typeface="Arial" panose="020B0604020202020204" pitchFamily="34" charset="0"/>
                <a:cs typeface="Arial" panose="020B0604020202020204" pitchFamily="34" charset="0"/>
              </a:rPr>
              <a:t>Zhou, X. et al. (2020) </a:t>
            </a:r>
            <a:r>
              <a:rPr lang="en-GB" sz="1000" b="1" i="1" dirty="0">
                <a:latin typeface="Arial" panose="020B0604020202020204" pitchFamily="34" charset="0"/>
                <a:cs typeface="Arial" panose="020B0604020202020204" pitchFamily="34" charset="0"/>
              </a:rPr>
              <a:t>‘The Role of </a:t>
            </a:r>
            <a:r>
              <a:rPr lang="en-GB" sz="1000" b="1" i="1" dirty="0" err="1">
                <a:latin typeface="Arial" panose="020B0604020202020204" pitchFamily="34" charset="0"/>
                <a:cs typeface="Arial" panose="020B0604020202020204" pitchFamily="34" charset="0"/>
              </a:rPr>
              <a:t>Telehealth</a:t>
            </a:r>
            <a:r>
              <a:rPr lang="en-GB" sz="1000" b="1" i="1" dirty="0">
                <a:latin typeface="Arial" panose="020B0604020202020204" pitchFamily="34" charset="0"/>
                <a:cs typeface="Arial" panose="020B0604020202020204" pitchFamily="34" charset="0"/>
              </a:rPr>
              <a:t> in Reducing the Mental Health Burden from </a:t>
            </a:r>
            <a:r>
              <a:rPr lang="en-GB" sz="1000" b="1" i="1" dirty="0" smtClean="0">
                <a:latin typeface="Arial" panose="020B0604020202020204" pitchFamily="34" charset="0"/>
                <a:cs typeface="Arial" panose="020B0604020202020204" pitchFamily="34" charset="0"/>
              </a:rPr>
              <a:t>COVID-19</a:t>
            </a:r>
            <a:r>
              <a:rPr lang="en-GB" sz="1000" dirty="0" smtClean="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Telemedicine &amp; e-Health, 26(4), pp. 377–379. </a:t>
            </a:r>
            <a:r>
              <a:rPr lang="en-GB" sz="1000" dirty="0" err="1">
                <a:latin typeface="Arial" panose="020B0604020202020204" pitchFamily="34" charset="0"/>
                <a:cs typeface="Arial" panose="020B0604020202020204" pitchFamily="34" charset="0"/>
              </a:rPr>
              <a:t>doi</a:t>
            </a:r>
            <a:r>
              <a:rPr lang="en-GB" sz="1000" dirty="0">
                <a:latin typeface="Arial" panose="020B0604020202020204" pitchFamily="34" charset="0"/>
                <a:cs typeface="Arial" panose="020B0604020202020204" pitchFamily="34" charset="0"/>
              </a:rPr>
              <a:t>: 10.1089/tmj.2020.0068.</a:t>
            </a:r>
          </a:p>
          <a:p>
            <a:pPr fontAlgn="t"/>
            <a:r>
              <a:rPr lang="en-GB" sz="1000" b="1" i="1" dirty="0">
                <a:latin typeface="Arial" panose="020B0604020202020204" pitchFamily="34" charset="0"/>
                <a:cs typeface="Arial" panose="020B0604020202020204" pitchFamily="34" charset="0"/>
              </a:rPr>
              <a:t>A Second Pandemic: Mental Health </a:t>
            </a:r>
            <a:r>
              <a:rPr lang="en-GB" sz="1000" b="1" i="1" dirty="0" err="1">
                <a:latin typeface="Arial" panose="020B0604020202020204" pitchFamily="34" charset="0"/>
                <a:cs typeface="Arial" panose="020B0604020202020204" pitchFamily="34" charset="0"/>
              </a:rPr>
              <a:t>Spillover</a:t>
            </a:r>
            <a:r>
              <a:rPr lang="en-GB" sz="1000" b="1" i="1" dirty="0">
                <a:latin typeface="Arial" panose="020B0604020202020204" pitchFamily="34" charset="0"/>
                <a:cs typeface="Arial" panose="020B0604020202020204" pitchFamily="34" charset="0"/>
              </a:rPr>
              <a:t> From the Novel Coronavirus </a:t>
            </a:r>
            <a:r>
              <a:rPr lang="en-GB" sz="1000" b="1" i="1" dirty="0" smtClean="0">
                <a:latin typeface="Arial" panose="020B0604020202020204" pitchFamily="34" charset="0"/>
                <a:cs typeface="Arial" panose="020B0604020202020204" pitchFamily="34" charset="0"/>
              </a:rPr>
              <a:t>(COVID-19)</a:t>
            </a:r>
            <a:r>
              <a:rPr lang="en-GB" sz="1000" dirty="0" smtClean="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J Am </a:t>
            </a:r>
            <a:r>
              <a:rPr lang="en-GB" sz="1000" dirty="0" err="1">
                <a:latin typeface="Arial" panose="020B0604020202020204" pitchFamily="34" charset="0"/>
                <a:cs typeface="Arial" panose="020B0604020202020204" pitchFamily="34" charset="0"/>
              </a:rPr>
              <a:t>Psychiatr</a:t>
            </a:r>
            <a:r>
              <a:rPr lang="en-GB" sz="1000" dirty="0">
                <a:latin typeface="Arial" panose="020B0604020202020204" pitchFamily="34" charset="0"/>
                <a:cs typeface="Arial" panose="020B0604020202020204" pitchFamily="34" charset="0"/>
              </a:rPr>
              <a:t> Nurses Assoc. 2020 Apr 27:1078390320919803. </a:t>
            </a:r>
            <a:r>
              <a:rPr lang="en-GB" sz="1000" dirty="0" err="1">
                <a:latin typeface="Arial" panose="020B0604020202020204" pitchFamily="34" charset="0"/>
                <a:cs typeface="Arial" panose="020B0604020202020204" pitchFamily="34" charset="0"/>
              </a:rPr>
              <a:t>doi</a:t>
            </a:r>
            <a:r>
              <a:rPr lang="en-GB" sz="1000" dirty="0">
                <a:latin typeface="Arial" panose="020B0604020202020204" pitchFamily="34" charset="0"/>
                <a:cs typeface="Arial" panose="020B0604020202020204" pitchFamily="34" charset="0"/>
              </a:rPr>
              <a:t>: 10.1177/1078390320919803. [</a:t>
            </a:r>
            <a:r>
              <a:rPr lang="en-GB" sz="1000" dirty="0" err="1">
                <a:latin typeface="Arial" panose="020B0604020202020204" pitchFamily="34" charset="0"/>
                <a:cs typeface="Arial" panose="020B0604020202020204" pitchFamily="34" charset="0"/>
              </a:rPr>
              <a:t>Epub</a:t>
            </a:r>
            <a:r>
              <a:rPr lang="en-GB" sz="1000" dirty="0">
                <a:latin typeface="Arial" panose="020B0604020202020204" pitchFamily="34" charset="0"/>
                <a:cs typeface="Arial" panose="020B0604020202020204" pitchFamily="34" charset="0"/>
              </a:rPr>
              <a:t> ahead of print]</a:t>
            </a:r>
          </a:p>
          <a:p>
            <a:pPr fontAlgn="t"/>
            <a:r>
              <a:rPr lang="en-GB" sz="1000" b="1" i="1" dirty="0">
                <a:latin typeface="Arial" panose="020B0604020202020204" pitchFamily="34" charset="0"/>
                <a:cs typeface="Arial" panose="020B0604020202020204" pitchFamily="34" charset="0"/>
              </a:rPr>
              <a:t>The Inverse Response Law: Theory and Relevance to the Aftermath of Disasters</a:t>
            </a:r>
            <a:r>
              <a:rPr lang="en-GB" sz="1000" dirty="0">
                <a:latin typeface="Arial" panose="020B0604020202020204" pitchFamily="34" charset="0"/>
                <a:cs typeface="Arial" panose="020B0604020202020204" pitchFamily="34" charset="0"/>
              </a:rPr>
              <a:t> </a:t>
            </a:r>
            <a:r>
              <a:rPr lang="en-GB" sz="1000" dirty="0" err="1">
                <a:latin typeface="Arial" panose="020B0604020202020204" pitchFamily="34" charset="0"/>
                <a:cs typeface="Arial" panose="020B0604020202020204" pitchFamily="34" charset="0"/>
              </a:rPr>
              <a:t>Int</a:t>
            </a:r>
            <a:r>
              <a:rPr lang="en-GB" sz="1000" dirty="0">
                <a:latin typeface="Arial" panose="020B0604020202020204" pitchFamily="34" charset="0"/>
                <a:cs typeface="Arial" panose="020B0604020202020204" pitchFamily="34" charset="0"/>
              </a:rPr>
              <a:t> J Environ Res Public Health. 2018 May; 15(5): 916</a:t>
            </a:r>
          </a:p>
          <a:p>
            <a:pPr fontAlgn="t"/>
            <a:r>
              <a:rPr lang="en-GB" sz="1000" b="1" i="1" dirty="0">
                <a:latin typeface="Arial" panose="020B0604020202020204" pitchFamily="34" charset="0"/>
                <a:ea typeface="PMingLiU"/>
                <a:cs typeface="Arial" panose="020B0604020202020204" pitchFamily="34" charset="0"/>
              </a:rPr>
              <a:t>Suicide risk and prevention during the </a:t>
            </a:r>
            <a:r>
              <a:rPr lang="en-GB" sz="1000" b="1" i="1" dirty="0" smtClean="0">
                <a:latin typeface="Arial" panose="020B0604020202020204" pitchFamily="34" charset="0"/>
                <a:ea typeface="PMingLiU"/>
                <a:cs typeface="Arial" panose="020B0604020202020204" pitchFamily="34" charset="0"/>
              </a:rPr>
              <a:t>COVID-19pandemic</a:t>
            </a:r>
            <a:r>
              <a:rPr lang="en-GB" sz="1000" dirty="0">
                <a:latin typeface="Arial" panose="020B0604020202020204" pitchFamily="34" charset="0"/>
                <a:ea typeface="PMingLiU"/>
                <a:cs typeface="Arial" panose="020B0604020202020204" pitchFamily="34" charset="0"/>
              </a:rPr>
              <a:t>, The Lancet Psychiatry, 21 April 2020</a:t>
            </a:r>
          </a:p>
          <a:p>
            <a:pPr fontAlgn="t"/>
            <a:r>
              <a:rPr lang="en-GB" sz="1000" u="sng" dirty="0">
                <a:solidFill>
                  <a:srgbClr val="0000FF"/>
                </a:solidFill>
                <a:latin typeface="Arial" panose="020B0604020202020204" pitchFamily="34" charset="0"/>
                <a:ea typeface="PMingLiU"/>
                <a:cs typeface="Arial" panose="020B0604020202020204" pitchFamily="34" charset="0"/>
                <a:hlinkClick r:id="rId7"/>
              </a:rPr>
              <a:t>https://www.thelancet.com/action/showPdf?pii=S2215-0366%2820%2930171-1</a:t>
            </a:r>
            <a:endParaRPr lang="en-GB" sz="1000" dirty="0">
              <a:latin typeface="Arial" panose="020B0604020202020204" pitchFamily="34" charset="0"/>
              <a:ea typeface="PMingLiU"/>
              <a:cs typeface="Arial" panose="020B0604020202020204" pitchFamily="34" charset="0"/>
            </a:endParaRPr>
          </a:p>
          <a:p>
            <a:pPr fontAlgn="t"/>
            <a:r>
              <a:rPr lang="en-GB" sz="1000" b="1" i="1" dirty="0" smtClean="0">
                <a:latin typeface="Arial" panose="020B0604020202020204" pitchFamily="34" charset="0"/>
                <a:cs typeface="Arial" panose="020B0604020202020204" pitchFamily="34" charset="0"/>
              </a:rPr>
              <a:t>COVID-19-19 </a:t>
            </a:r>
            <a:r>
              <a:rPr lang="en-GB" sz="1000" b="1" i="1" dirty="0">
                <a:latin typeface="Arial" panose="020B0604020202020204" pitchFamily="34" charset="0"/>
                <a:cs typeface="Arial" panose="020B0604020202020204" pitchFamily="34" charset="0"/>
              </a:rPr>
              <a:t>19 and its mental health consequences</a:t>
            </a:r>
            <a:r>
              <a:rPr lang="en-GB" sz="1000" dirty="0">
                <a:latin typeface="Arial" panose="020B0604020202020204" pitchFamily="34" charset="0"/>
                <a:cs typeface="Arial" panose="020B0604020202020204" pitchFamily="34" charset="0"/>
              </a:rPr>
              <a:t> J </a:t>
            </a:r>
            <a:r>
              <a:rPr lang="en-GB" sz="1000" dirty="0" err="1">
                <a:latin typeface="Arial" panose="020B0604020202020204" pitchFamily="34" charset="0"/>
                <a:cs typeface="Arial" panose="020B0604020202020204" pitchFamily="34" charset="0"/>
              </a:rPr>
              <a:t>Ment</a:t>
            </a:r>
            <a:r>
              <a:rPr lang="en-GB" sz="1000" dirty="0">
                <a:latin typeface="Arial" panose="020B0604020202020204" pitchFamily="34" charset="0"/>
                <a:cs typeface="Arial" panose="020B0604020202020204" pitchFamily="34" charset="0"/>
              </a:rPr>
              <a:t> Health 2020 Apr 27:1-2. </a:t>
            </a:r>
            <a:r>
              <a:rPr lang="en-GB" sz="1000" dirty="0" err="1">
                <a:latin typeface="Arial" panose="020B0604020202020204" pitchFamily="34" charset="0"/>
                <a:cs typeface="Arial" panose="020B0604020202020204" pitchFamily="34" charset="0"/>
              </a:rPr>
              <a:t>doi</a:t>
            </a:r>
            <a:r>
              <a:rPr lang="en-GB" sz="1000" dirty="0">
                <a:latin typeface="Arial" panose="020B0604020202020204" pitchFamily="34" charset="0"/>
                <a:cs typeface="Arial" panose="020B0604020202020204" pitchFamily="34" charset="0"/>
              </a:rPr>
              <a:t>: 10.1080/09638237.2020.1757052. [</a:t>
            </a:r>
            <a:r>
              <a:rPr lang="en-GB" sz="1000" dirty="0" err="1">
                <a:latin typeface="Arial" panose="020B0604020202020204" pitchFamily="34" charset="0"/>
                <a:cs typeface="Arial" panose="020B0604020202020204" pitchFamily="34" charset="0"/>
              </a:rPr>
              <a:t>Epub</a:t>
            </a:r>
            <a:r>
              <a:rPr lang="en-GB" sz="1000" dirty="0">
                <a:latin typeface="Arial" panose="020B0604020202020204" pitchFamily="34" charset="0"/>
                <a:cs typeface="Arial" panose="020B0604020202020204" pitchFamily="34" charset="0"/>
              </a:rPr>
              <a:t> ahead of print]</a:t>
            </a:r>
          </a:p>
          <a:p>
            <a:pPr fontAlgn="t"/>
            <a:r>
              <a:rPr lang="en-GB" sz="1000" dirty="0">
                <a:latin typeface="Arial" panose="020B0604020202020204" pitchFamily="34" charset="0"/>
                <a:cs typeface="Arial" panose="020B0604020202020204" pitchFamily="34" charset="0"/>
              </a:rPr>
              <a:t>The University of Sheffield, Ulster University. </a:t>
            </a:r>
            <a:r>
              <a:rPr lang="en-GB" sz="1000" dirty="0" smtClean="0">
                <a:latin typeface="Arial" panose="020B0604020202020204" pitchFamily="34" charset="0"/>
                <a:cs typeface="Arial" panose="020B0604020202020204" pitchFamily="34" charset="0"/>
              </a:rPr>
              <a:t>COVID-19Psychological </a:t>
            </a:r>
            <a:r>
              <a:rPr lang="en-GB" sz="1000" dirty="0">
                <a:latin typeface="Arial" panose="020B0604020202020204" pitchFamily="34" charset="0"/>
                <a:cs typeface="Arial" panose="020B0604020202020204" pitchFamily="34" charset="0"/>
              </a:rPr>
              <a:t>Research Consortium (C19PRC). 2020. </a:t>
            </a:r>
            <a:r>
              <a:rPr lang="en-GB" sz="1000" b="1" i="1" dirty="0">
                <a:latin typeface="Arial" panose="020B0604020202020204" pitchFamily="34" charset="0"/>
                <a:cs typeface="Arial" panose="020B0604020202020204" pitchFamily="34" charset="0"/>
              </a:rPr>
              <a:t>Initial research findings on </a:t>
            </a:r>
            <a:r>
              <a:rPr lang="en-GB" sz="1000" b="1" i="1" dirty="0" smtClean="0">
                <a:latin typeface="Arial" panose="020B0604020202020204" pitchFamily="34" charset="0"/>
                <a:cs typeface="Arial" panose="020B0604020202020204" pitchFamily="34" charset="0"/>
              </a:rPr>
              <a:t>COVID-19-19-19 </a:t>
            </a:r>
            <a:r>
              <a:rPr lang="en-GB" sz="1000" b="1" i="1" dirty="0">
                <a:latin typeface="Arial" panose="020B0604020202020204" pitchFamily="34" charset="0"/>
                <a:cs typeface="Arial" panose="020B0604020202020204" pitchFamily="34" charset="0"/>
              </a:rPr>
              <a:t>and mental health in the UK [</a:t>
            </a:r>
            <a:r>
              <a:rPr lang="en-GB" sz="1000" dirty="0">
                <a:latin typeface="Arial" panose="020B0604020202020204" pitchFamily="34" charset="0"/>
                <a:cs typeface="Arial" panose="020B0604020202020204" pitchFamily="34" charset="0"/>
              </a:rPr>
              <a:t>online]. Available from: </a:t>
            </a:r>
            <a:r>
              <a:rPr lang="en-GB" sz="1000" u="sng" dirty="0">
                <a:latin typeface="Arial" panose="020B0604020202020204" pitchFamily="34" charset="0"/>
                <a:cs typeface="Arial" panose="020B0604020202020204" pitchFamily="34" charset="0"/>
                <a:hlinkClick r:id="rId8"/>
              </a:rPr>
              <a:t>https://drive.google.com/file/d/1A95KvikwK32ZAX387nGPNBCnoFktdumm/view</a:t>
            </a:r>
            <a:endParaRPr lang="en-GB" sz="1000" dirty="0">
              <a:latin typeface="Arial" panose="020B0604020202020204" pitchFamily="34" charset="0"/>
              <a:cs typeface="Arial" panose="020B0604020202020204" pitchFamily="34" charset="0"/>
            </a:endParaRPr>
          </a:p>
          <a:p>
            <a:pPr fontAlgn="t"/>
            <a:r>
              <a:rPr lang="en-GB" sz="1000" b="1" dirty="0">
                <a:latin typeface="Arial" panose="020B0604020202020204" pitchFamily="34" charset="0"/>
                <a:cs typeface="Arial" panose="020B0604020202020204" pitchFamily="34" charset="0"/>
              </a:rPr>
              <a:t>Timely mental health care for the 2019 novel coronavirus outbreak is urgently needed.</a:t>
            </a:r>
            <a:r>
              <a:rPr lang="en-GB" sz="1000" dirty="0">
                <a:latin typeface="Arial" panose="020B0604020202020204" pitchFamily="34" charset="0"/>
                <a:cs typeface="Arial" panose="020B0604020202020204" pitchFamily="34" charset="0"/>
              </a:rPr>
              <a:t> </a:t>
            </a:r>
            <a:r>
              <a:rPr lang="en-GB" sz="1000" i="1" dirty="0">
                <a:latin typeface="Arial" panose="020B0604020202020204" pitchFamily="34" charset="0"/>
                <a:cs typeface="Arial" panose="020B0604020202020204" pitchFamily="34" charset="0"/>
              </a:rPr>
              <a:t>The Lancet Psychiatry</a:t>
            </a:r>
            <a:r>
              <a:rPr lang="en-GB" sz="1000" dirty="0">
                <a:latin typeface="Arial" panose="020B0604020202020204" pitchFamily="34" charset="0"/>
                <a:cs typeface="Arial" panose="020B0604020202020204" pitchFamily="34" charset="0"/>
              </a:rPr>
              <a:t>, </a:t>
            </a:r>
            <a:r>
              <a:rPr lang="en-GB" sz="1000" i="1" dirty="0">
                <a:latin typeface="Arial" panose="020B0604020202020204" pitchFamily="34" charset="0"/>
                <a:cs typeface="Arial" panose="020B0604020202020204" pitchFamily="34" charset="0"/>
              </a:rPr>
              <a:t>7</a:t>
            </a:r>
            <a:r>
              <a:rPr lang="en-GB" sz="1000" dirty="0">
                <a:latin typeface="Arial" panose="020B0604020202020204" pitchFamily="34" charset="0"/>
                <a:cs typeface="Arial" panose="020B0604020202020204" pitchFamily="34" charset="0"/>
              </a:rPr>
              <a:t>(3), 228-229 </a:t>
            </a:r>
          </a:p>
          <a:p>
            <a:pPr fontAlgn="t"/>
            <a:r>
              <a:rPr lang="en-GB" sz="1000" b="1" dirty="0">
                <a:latin typeface="Arial" panose="020B0604020202020204" pitchFamily="34" charset="0"/>
                <a:cs typeface="Arial" panose="020B0604020202020204" pitchFamily="34" charset="0"/>
              </a:rPr>
              <a:t>Multidisciplinary research priorities for the </a:t>
            </a:r>
            <a:r>
              <a:rPr lang="en-GB" sz="1000" b="1" dirty="0" smtClean="0">
                <a:latin typeface="Arial" panose="020B0604020202020204" pitchFamily="34" charset="0"/>
                <a:cs typeface="Arial" panose="020B0604020202020204" pitchFamily="34" charset="0"/>
              </a:rPr>
              <a:t>COVID-19 pandemic</a:t>
            </a:r>
            <a:r>
              <a:rPr lang="en-GB" sz="1000" b="1" dirty="0">
                <a:latin typeface="Arial" panose="020B0604020202020204" pitchFamily="34" charset="0"/>
                <a:cs typeface="Arial" panose="020B0604020202020204" pitchFamily="34" charset="0"/>
              </a:rPr>
              <a:t>: a call for action for mental health science</a:t>
            </a:r>
            <a:r>
              <a:rPr lang="en-GB" sz="1000" dirty="0">
                <a:latin typeface="Arial" panose="020B0604020202020204" pitchFamily="34" charset="0"/>
                <a:cs typeface="Arial" panose="020B0604020202020204" pitchFamily="34" charset="0"/>
              </a:rPr>
              <a:t>. </a:t>
            </a:r>
            <a:r>
              <a:rPr lang="en-GB" sz="1000" i="1" dirty="0">
                <a:latin typeface="Arial" panose="020B0604020202020204" pitchFamily="34" charset="0"/>
                <a:cs typeface="Arial" panose="020B0604020202020204" pitchFamily="34" charset="0"/>
              </a:rPr>
              <a:t>The Lancet Psychiatry</a:t>
            </a:r>
            <a:r>
              <a:rPr lang="en-GB" sz="1000" dirty="0">
                <a:latin typeface="Arial" panose="020B0604020202020204" pitchFamily="34" charset="0"/>
                <a:cs typeface="Arial" panose="020B0604020202020204" pitchFamily="34" charset="0"/>
              </a:rPr>
              <a:t>.</a:t>
            </a:r>
            <a:r>
              <a:rPr lang="en-GB" sz="1000" b="1" dirty="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ea typeface="PMingLiU"/>
                <a:cs typeface="Arial" panose="020B0604020202020204" pitchFamily="34" charset="0"/>
              </a:rPr>
              <a:t>Brooks, S.K., Webster, R.K., Smith, L.E., Woodland, L., </a:t>
            </a:r>
            <a:r>
              <a:rPr lang="en-GB" sz="1000" dirty="0" err="1">
                <a:latin typeface="Arial" panose="020B0604020202020204" pitchFamily="34" charset="0"/>
                <a:ea typeface="PMingLiU"/>
                <a:cs typeface="Arial" panose="020B0604020202020204" pitchFamily="34" charset="0"/>
              </a:rPr>
              <a:t>Wessley</a:t>
            </a:r>
            <a:r>
              <a:rPr lang="en-GB" sz="1000" dirty="0">
                <a:latin typeface="Arial" panose="020B0604020202020204" pitchFamily="34" charset="0"/>
                <a:ea typeface="PMingLiU"/>
                <a:cs typeface="Arial" panose="020B0604020202020204" pitchFamily="34" charset="0"/>
              </a:rPr>
              <a:t>, S., Greenberg, N., and Rubin, G.J.  </a:t>
            </a:r>
            <a:r>
              <a:rPr lang="en-GB" sz="1000" b="1" i="1" u="sng" dirty="0">
                <a:solidFill>
                  <a:srgbClr val="0000FF"/>
                </a:solidFill>
                <a:latin typeface="Arial" panose="020B0604020202020204" pitchFamily="34" charset="0"/>
                <a:ea typeface="PMingLiU"/>
                <a:cs typeface="Arial" panose="020B0604020202020204" pitchFamily="34" charset="0"/>
                <a:hlinkClick r:id="rId9"/>
              </a:rPr>
              <a:t>The psychological impact of quarantine and how to reduce it: rapid review of the evidence</a:t>
            </a:r>
            <a:r>
              <a:rPr lang="en-GB" sz="1000" dirty="0">
                <a:latin typeface="Arial" panose="020B0604020202020204" pitchFamily="34" charset="0"/>
                <a:ea typeface="PMingLiU"/>
                <a:cs typeface="Arial" panose="020B0604020202020204" pitchFamily="34" charset="0"/>
              </a:rPr>
              <a:t>. The Lancet [online].  2020</a:t>
            </a:r>
          </a:p>
          <a:p>
            <a:pPr lvl="0"/>
            <a:r>
              <a:rPr lang="en-GB" sz="1000" dirty="0">
                <a:latin typeface="Arial" panose="020B0604020202020204" pitchFamily="34" charset="0"/>
                <a:ea typeface="PMingLiU"/>
                <a:cs typeface="Arial" panose="020B0604020202020204" pitchFamily="34" charset="0"/>
              </a:rPr>
              <a:t>Douglas, M., </a:t>
            </a:r>
            <a:r>
              <a:rPr lang="en-GB" sz="1000" dirty="0" err="1">
                <a:latin typeface="Arial" panose="020B0604020202020204" pitchFamily="34" charset="0"/>
                <a:ea typeface="PMingLiU"/>
                <a:cs typeface="Arial" panose="020B0604020202020204" pitchFamily="34" charset="0"/>
              </a:rPr>
              <a:t>Katikireddi</a:t>
            </a:r>
            <a:r>
              <a:rPr lang="en-GB" sz="1000" dirty="0">
                <a:latin typeface="Arial" panose="020B0604020202020204" pitchFamily="34" charset="0"/>
                <a:ea typeface="PMingLiU"/>
                <a:cs typeface="Arial" panose="020B0604020202020204" pitchFamily="34" charset="0"/>
              </a:rPr>
              <a:t>, S.V., </a:t>
            </a:r>
            <a:r>
              <a:rPr lang="en-GB" sz="1000" dirty="0" err="1">
                <a:latin typeface="Arial" panose="020B0604020202020204" pitchFamily="34" charset="0"/>
                <a:ea typeface="PMingLiU"/>
                <a:cs typeface="Arial" panose="020B0604020202020204" pitchFamily="34" charset="0"/>
              </a:rPr>
              <a:t>Taulbut</a:t>
            </a:r>
            <a:r>
              <a:rPr lang="en-GB" sz="1000" dirty="0">
                <a:latin typeface="Arial" panose="020B0604020202020204" pitchFamily="34" charset="0"/>
                <a:ea typeface="PMingLiU"/>
                <a:cs typeface="Arial" panose="020B0604020202020204" pitchFamily="34" charset="0"/>
              </a:rPr>
              <a:t>, M., McKee, M., and McCartney, G.  </a:t>
            </a:r>
            <a:r>
              <a:rPr lang="en-GB" sz="1000" u="sng" dirty="0">
                <a:solidFill>
                  <a:srgbClr val="0000FF"/>
                </a:solidFill>
                <a:latin typeface="Arial" panose="020B0604020202020204" pitchFamily="34" charset="0"/>
                <a:ea typeface="PMingLiU"/>
                <a:cs typeface="Arial" panose="020B0604020202020204" pitchFamily="34" charset="0"/>
                <a:hlinkClick r:id="rId10"/>
              </a:rPr>
              <a:t>Mitigating the wider health effects of </a:t>
            </a:r>
            <a:r>
              <a:rPr lang="en-GB" sz="1000" u="sng" dirty="0" smtClean="0">
                <a:solidFill>
                  <a:srgbClr val="0000FF"/>
                </a:solidFill>
                <a:latin typeface="Arial" panose="020B0604020202020204" pitchFamily="34" charset="0"/>
                <a:ea typeface="PMingLiU"/>
                <a:cs typeface="Arial" panose="020B0604020202020204" pitchFamily="34" charset="0"/>
                <a:hlinkClick r:id="rId10"/>
              </a:rPr>
              <a:t>COVID-19 pandemic </a:t>
            </a:r>
            <a:r>
              <a:rPr lang="en-GB" sz="1000" u="sng" dirty="0">
                <a:solidFill>
                  <a:srgbClr val="0000FF"/>
                </a:solidFill>
                <a:latin typeface="Arial" panose="020B0604020202020204" pitchFamily="34" charset="0"/>
                <a:ea typeface="PMingLiU"/>
                <a:cs typeface="Arial" panose="020B0604020202020204" pitchFamily="34" charset="0"/>
                <a:hlinkClick r:id="rId10"/>
              </a:rPr>
              <a:t>response</a:t>
            </a:r>
            <a:r>
              <a:rPr lang="en-GB" sz="1000" dirty="0">
                <a:latin typeface="Arial" panose="020B0604020202020204" pitchFamily="34" charset="0"/>
                <a:ea typeface="PMingLiU"/>
                <a:cs typeface="Arial" panose="020B0604020202020204" pitchFamily="34" charset="0"/>
              </a:rPr>
              <a:t>.  British Medical Journal [online]. 27 April 2020 (accessed 21.5.20)</a:t>
            </a:r>
          </a:p>
          <a:p>
            <a:pPr fontAlgn="t"/>
            <a:r>
              <a:rPr lang="en-GB" sz="1000" dirty="0" err="1">
                <a:latin typeface="Arial" panose="020B0604020202020204" pitchFamily="34" charset="0"/>
                <a:cs typeface="Arial" panose="020B0604020202020204" pitchFamily="34" charset="0"/>
              </a:rPr>
              <a:t>Prof.</a:t>
            </a:r>
            <a:r>
              <a:rPr lang="en-GB" sz="1000" dirty="0">
                <a:latin typeface="Arial" panose="020B0604020202020204" pitchFamily="34" charset="0"/>
                <a:cs typeface="Arial" panose="020B0604020202020204" pitchFamily="34" charset="0"/>
              </a:rPr>
              <a:t> Neil Greenberg.  “</a:t>
            </a:r>
            <a:r>
              <a:rPr lang="en-GB" sz="1000" u="sng" dirty="0">
                <a:latin typeface="Arial" panose="020B0604020202020204" pitchFamily="34" charset="0"/>
                <a:cs typeface="Arial" panose="020B0604020202020204" pitchFamily="34" charset="0"/>
                <a:hlinkClick r:id="rId11"/>
              </a:rPr>
              <a:t>Going for Growth” An outline NHS staff recovery plan </a:t>
            </a:r>
            <a:r>
              <a:rPr lang="en-GB" sz="1000" u="sng" dirty="0" smtClean="0">
                <a:latin typeface="Arial" panose="020B0604020202020204" pitchFamily="34" charset="0"/>
                <a:cs typeface="Arial" panose="020B0604020202020204" pitchFamily="34" charset="0"/>
                <a:hlinkClick r:id="rId11"/>
              </a:rPr>
              <a:t>post-COVID-19-1919 </a:t>
            </a:r>
            <a:r>
              <a:rPr lang="en-GB" sz="1000" u="sng" dirty="0">
                <a:latin typeface="Arial" panose="020B0604020202020204" pitchFamily="34" charset="0"/>
                <a:cs typeface="Arial" panose="020B0604020202020204" pitchFamily="34" charset="0"/>
                <a:hlinkClick r:id="rId11"/>
              </a:rPr>
              <a:t>(outbreak 1)</a:t>
            </a:r>
            <a:r>
              <a:rPr lang="en-GB" sz="1000" dirty="0">
                <a:latin typeface="Arial" panose="020B0604020202020204" pitchFamily="34" charset="0"/>
                <a:cs typeface="Arial" panose="020B0604020202020204" pitchFamily="34" charset="0"/>
              </a:rPr>
              <a:t>.  Royal College of psychiatrists.  7th May 2020   (accessed 21.5.20).</a:t>
            </a:r>
          </a:p>
          <a:p>
            <a:pPr fontAlgn="t"/>
            <a:r>
              <a:rPr lang="en-GB" sz="1000" dirty="0">
                <a:latin typeface="Arial" panose="020B0604020202020204" pitchFamily="34" charset="0"/>
                <a:cs typeface="Arial" panose="020B0604020202020204" pitchFamily="34" charset="0"/>
              </a:rPr>
              <a:t>Bloomfield et al. </a:t>
            </a:r>
            <a:r>
              <a:rPr lang="en-GB" sz="1000" u="sng" dirty="0">
                <a:latin typeface="Arial" panose="020B0604020202020204" pitchFamily="34" charset="0"/>
                <a:cs typeface="Arial" panose="020B0604020202020204" pitchFamily="34" charset="0"/>
                <a:hlinkClick r:id="rId12"/>
              </a:rPr>
              <a:t>Coordinating the response</a:t>
            </a:r>
            <a:r>
              <a:rPr lang="en-GB" sz="1000" dirty="0">
                <a:latin typeface="Arial" panose="020B0604020202020204" pitchFamily="34" charset="0"/>
                <a:cs typeface="Arial" panose="020B0604020202020204" pitchFamily="34" charset="0"/>
              </a:rPr>
              <a:t>.  </a:t>
            </a:r>
            <a:r>
              <a:rPr lang="en-GB" sz="1000" dirty="0" smtClean="0">
                <a:latin typeface="Arial" panose="020B0604020202020204" pitchFamily="34" charset="0"/>
                <a:cs typeface="Arial" panose="020B0604020202020204" pitchFamily="34" charset="0"/>
              </a:rPr>
              <a:t>COVID-19-19 </a:t>
            </a:r>
            <a:r>
              <a:rPr lang="en-GB" sz="1000" dirty="0">
                <a:latin typeface="Arial" panose="020B0604020202020204" pitchFamily="34" charset="0"/>
                <a:cs typeface="Arial" panose="020B0604020202020204" pitchFamily="34" charset="0"/>
              </a:rPr>
              <a:t>Trauma Response Working Group.  2020 (accessed 22.5.20).</a:t>
            </a:r>
          </a:p>
          <a:p>
            <a:pPr fontAlgn="t"/>
            <a:r>
              <a:rPr lang="en-GB" sz="1000" dirty="0">
                <a:latin typeface="Arial" panose="020B0604020202020204" pitchFamily="34" charset="0"/>
                <a:cs typeface="Arial" panose="020B0604020202020204" pitchFamily="34" charset="0"/>
              </a:rPr>
              <a:t>Calder, K., </a:t>
            </a:r>
            <a:r>
              <a:rPr lang="en-GB" sz="1000" dirty="0" err="1">
                <a:latin typeface="Arial" panose="020B0604020202020204" pitchFamily="34" charset="0"/>
                <a:cs typeface="Arial" panose="020B0604020202020204" pitchFamily="34" charset="0"/>
              </a:rPr>
              <a:t>D’Aeth</a:t>
            </a:r>
            <a:r>
              <a:rPr lang="en-GB" sz="1000" dirty="0">
                <a:latin typeface="Arial" panose="020B0604020202020204" pitchFamily="34" charset="0"/>
                <a:cs typeface="Arial" panose="020B0604020202020204" pitchFamily="34" charset="0"/>
              </a:rPr>
              <a:t>, L., Turner, S., Fox, C., &amp; </a:t>
            </a:r>
            <a:r>
              <a:rPr lang="en-GB" sz="1000" dirty="0" err="1">
                <a:latin typeface="Arial" panose="020B0604020202020204" pitchFamily="34" charset="0"/>
                <a:cs typeface="Arial" panose="020B0604020202020204" pitchFamily="34" charset="0"/>
              </a:rPr>
              <a:t>Begg</a:t>
            </a:r>
            <a:r>
              <a:rPr lang="en-GB" sz="1000" dirty="0">
                <a:latin typeface="Arial" panose="020B0604020202020204" pitchFamily="34" charset="0"/>
                <a:cs typeface="Arial" panose="020B0604020202020204" pitchFamily="34" charset="0"/>
              </a:rPr>
              <a:t>, A. (2016). Evaluation of a well-being campaign following a natural disaster in Christchurch, New Zealand. International Journal of Mental Health Promotion, 18(4), 222-233.</a:t>
            </a:r>
          </a:p>
          <a:p>
            <a:pPr fontAlgn="t"/>
            <a:r>
              <a:rPr lang="en-GB" sz="1000" dirty="0">
                <a:latin typeface="Arial" panose="020B0604020202020204" pitchFamily="34" charset="0"/>
                <a:cs typeface="Arial" panose="020B0604020202020204" pitchFamily="34" charset="0"/>
              </a:rPr>
              <a:t>Rose SC, </a:t>
            </a:r>
            <a:r>
              <a:rPr lang="en-GB" sz="1000" dirty="0" err="1">
                <a:latin typeface="Arial" panose="020B0604020202020204" pitchFamily="34" charset="0"/>
                <a:cs typeface="Arial" panose="020B0604020202020204" pitchFamily="34" charset="0"/>
              </a:rPr>
              <a:t>Bisson</a:t>
            </a:r>
            <a:r>
              <a:rPr lang="en-GB" sz="1000" dirty="0">
                <a:latin typeface="Arial" panose="020B0604020202020204" pitchFamily="34" charset="0"/>
                <a:cs typeface="Arial" panose="020B0604020202020204" pitchFamily="34" charset="0"/>
              </a:rPr>
              <a:t> J, Churchill R, </a:t>
            </a:r>
            <a:r>
              <a:rPr lang="en-GB" sz="1000" dirty="0" err="1">
                <a:latin typeface="Arial" panose="020B0604020202020204" pitchFamily="34" charset="0"/>
                <a:cs typeface="Arial" panose="020B0604020202020204" pitchFamily="34" charset="0"/>
              </a:rPr>
              <a:t>Wessely</a:t>
            </a:r>
            <a:r>
              <a:rPr lang="en-GB" sz="1000" dirty="0">
                <a:latin typeface="Arial" panose="020B0604020202020204" pitchFamily="34" charset="0"/>
                <a:cs typeface="Arial" panose="020B0604020202020204" pitchFamily="34" charset="0"/>
              </a:rPr>
              <a:t> S. </a:t>
            </a:r>
            <a:r>
              <a:rPr lang="en-GB" sz="1000" u="sng" dirty="0">
                <a:latin typeface="Arial" panose="020B0604020202020204" pitchFamily="34" charset="0"/>
                <a:cs typeface="Arial" panose="020B0604020202020204" pitchFamily="34" charset="0"/>
                <a:hlinkClick r:id="rId13"/>
              </a:rPr>
              <a:t>Psychological debriefing for preventing post traumatic stress disorder (PTSD)</a:t>
            </a:r>
            <a:r>
              <a:rPr lang="en-GB" sz="1000" dirty="0">
                <a:latin typeface="Arial" panose="020B0604020202020204" pitchFamily="34" charset="0"/>
                <a:cs typeface="Arial" panose="020B0604020202020204" pitchFamily="34" charset="0"/>
              </a:rPr>
              <a:t>. Cochrane Database of Systematic Reviews 2002, Issue 2.  </a:t>
            </a:r>
          </a:p>
          <a:p>
            <a:pPr fontAlgn="t"/>
            <a:r>
              <a:rPr lang="en-GB" sz="1000" dirty="0">
                <a:latin typeface="Arial" panose="020B0604020202020204" pitchFamily="34" charset="0"/>
                <a:cs typeface="Arial" panose="020B0604020202020204" pitchFamily="34" charset="0"/>
              </a:rPr>
              <a:t>Rose SC, </a:t>
            </a:r>
            <a:r>
              <a:rPr lang="en-GB" sz="1000" dirty="0" err="1">
                <a:latin typeface="Arial" panose="020B0604020202020204" pitchFamily="34" charset="0"/>
                <a:cs typeface="Arial" panose="020B0604020202020204" pitchFamily="34" charset="0"/>
              </a:rPr>
              <a:t>Bisson</a:t>
            </a:r>
            <a:r>
              <a:rPr lang="en-GB" sz="1000" dirty="0">
                <a:latin typeface="Arial" panose="020B0604020202020204" pitchFamily="34" charset="0"/>
                <a:cs typeface="Arial" panose="020B0604020202020204" pitchFamily="34" charset="0"/>
              </a:rPr>
              <a:t> J, Churchill R, </a:t>
            </a:r>
            <a:r>
              <a:rPr lang="en-GB" sz="1000" dirty="0" err="1">
                <a:latin typeface="Arial" panose="020B0604020202020204" pitchFamily="34" charset="0"/>
                <a:cs typeface="Arial" panose="020B0604020202020204" pitchFamily="34" charset="0"/>
              </a:rPr>
              <a:t>Wessely</a:t>
            </a:r>
            <a:r>
              <a:rPr lang="en-GB" sz="1000" dirty="0">
                <a:latin typeface="Arial" panose="020B0604020202020204" pitchFamily="34" charset="0"/>
                <a:cs typeface="Arial" panose="020B0604020202020204" pitchFamily="34" charset="0"/>
              </a:rPr>
              <a:t> S. </a:t>
            </a:r>
            <a:r>
              <a:rPr lang="en-GB" sz="1000" u="sng" dirty="0">
                <a:latin typeface="Arial" panose="020B0604020202020204" pitchFamily="34" charset="0"/>
                <a:cs typeface="Arial" panose="020B0604020202020204" pitchFamily="34" charset="0"/>
                <a:hlinkClick r:id="rId13"/>
              </a:rPr>
              <a:t>Psychological debriefing for preventing post traumatic stress disorder (PTSD)</a:t>
            </a:r>
            <a:r>
              <a:rPr lang="en-GB" sz="1000" dirty="0">
                <a:latin typeface="Arial" panose="020B0604020202020204" pitchFamily="34" charset="0"/>
                <a:cs typeface="Arial" panose="020B0604020202020204" pitchFamily="34" charset="0"/>
              </a:rPr>
              <a:t>. Cochrane Database of Systematic Reviews 2002, Issue 2.  </a:t>
            </a:r>
          </a:p>
          <a:p>
            <a:pPr fontAlgn="t"/>
            <a:r>
              <a:rPr lang="en-GB" sz="1000" dirty="0">
                <a:latin typeface="Arial" panose="020B0604020202020204" pitchFamily="34" charset="0"/>
                <a:cs typeface="Arial" panose="020B0604020202020204" pitchFamily="34" charset="0"/>
              </a:rPr>
              <a:t>Brooks, S.K., Webster, R.K., Smith, L.E., Woodland, L., </a:t>
            </a:r>
            <a:r>
              <a:rPr lang="en-GB" sz="1000" dirty="0" err="1">
                <a:latin typeface="Arial" panose="020B0604020202020204" pitchFamily="34" charset="0"/>
                <a:cs typeface="Arial" panose="020B0604020202020204" pitchFamily="34" charset="0"/>
              </a:rPr>
              <a:t>Wessley</a:t>
            </a:r>
            <a:r>
              <a:rPr lang="en-GB" sz="1000" dirty="0">
                <a:latin typeface="Arial" panose="020B0604020202020204" pitchFamily="34" charset="0"/>
                <a:cs typeface="Arial" panose="020B0604020202020204" pitchFamily="34" charset="0"/>
              </a:rPr>
              <a:t>, S., Greenberg, N., and Rubin, G.J.  2020. </a:t>
            </a:r>
            <a:r>
              <a:rPr lang="en-GB" sz="1000" b="1" i="1" dirty="0">
                <a:latin typeface="Arial" panose="020B0604020202020204" pitchFamily="34" charset="0"/>
                <a:cs typeface="Arial" panose="020B0604020202020204" pitchFamily="34" charset="0"/>
              </a:rPr>
              <a:t>The psychological impact of quarantine and how to reduce it: rapid review of the evidence</a:t>
            </a:r>
            <a:r>
              <a:rPr lang="en-GB" sz="1000" dirty="0">
                <a:latin typeface="Arial" panose="020B0604020202020204" pitchFamily="34" charset="0"/>
                <a:cs typeface="Arial" panose="020B0604020202020204" pitchFamily="34" charset="0"/>
              </a:rPr>
              <a:t>. The Lancet [online].  Available from: </a:t>
            </a:r>
            <a:r>
              <a:rPr lang="en-GB" sz="1000" u="sng" dirty="0">
                <a:latin typeface="Arial" panose="020B0604020202020204" pitchFamily="34" charset="0"/>
                <a:cs typeface="Arial" panose="020B0604020202020204" pitchFamily="34" charset="0"/>
                <a:hlinkClick r:id="rId9"/>
              </a:rPr>
              <a:t>https://www.thelancet.com/pdfs/journals/lancet/PIIS0140-6736(20)30460-8.pdf</a:t>
            </a:r>
            <a:r>
              <a:rPr lang="en-GB" sz="1000" dirty="0">
                <a:latin typeface="Arial" panose="020B0604020202020204" pitchFamily="34" charset="0"/>
                <a:cs typeface="Arial" panose="020B0604020202020204" pitchFamily="34" charset="0"/>
              </a:rPr>
              <a:t> </a:t>
            </a:r>
          </a:p>
          <a:p>
            <a:pPr fontAlgn="t"/>
            <a:r>
              <a:rPr lang="en-GB" sz="1000" dirty="0" err="1">
                <a:latin typeface="Arial" panose="020B0604020202020204" pitchFamily="34" charset="0"/>
                <a:cs typeface="Arial" panose="020B0604020202020204" pitchFamily="34" charset="0"/>
              </a:rPr>
              <a:t>DePierro</a:t>
            </a:r>
            <a:r>
              <a:rPr lang="en-GB" sz="1000" dirty="0">
                <a:latin typeface="Arial" panose="020B0604020202020204" pitchFamily="34" charset="0"/>
                <a:cs typeface="Arial" panose="020B0604020202020204" pitchFamily="34" charset="0"/>
              </a:rPr>
              <a:t>, J., Lowe, S. and Katz, C. (2020) ‘</a:t>
            </a:r>
            <a:r>
              <a:rPr lang="en-GB" sz="1000" b="1" i="1" dirty="0">
                <a:latin typeface="Arial" panose="020B0604020202020204" pitchFamily="34" charset="0"/>
                <a:cs typeface="Arial" panose="020B0604020202020204" pitchFamily="34" charset="0"/>
              </a:rPr>
              <a:t>Lessons learned from 9/11: Mental health perspectives on the </a:t>
            </a:r>
            <a:r>
              <a:rPr lang="en-GB" sz="1000" b="1" i="1" dirty="0" smtClean="0">
                <a:latin typeface="Arial" panose="020B0604020202020204" pitchFamily="34" charset="0"/>
                <a:cs typeface="Arial" panose="020B0604020202020204" pitchFamily="34" charset="0"/>
              </a:rPr>
              <a:t>COVID-19 pandemic</a:t>
            </a:r>
            <a:r>
              <a:rPr lang="en-GB" sz="1000" b="1" i="1" dirty="0">
                <a:latin typeface="Arial" panose="020B0604020202020204" pitchFamily="34" charset="0"/>
                <a:cs typeface="Arial" panose="020B0604020202020204" pitchFamily="34" charset="0"/>
              </a:rPr>
              <a:t>’</a:t>
            </a:r>
            <a:r>
              <a:rPr lang="en-GB" sz="1000" dirty="0">
                <a:latin typeface="Arial" panose="020B0604020202020204" pitchFamily="34" charset="0"/>
                <a:cs typeface="Arial" panose="020B0604020202020204" pitchFamily="34" charset="0"/>
              </a:rPr>
              <a:t>, Psychiatry Research, 288. </a:t>
            </a:r>
            <a:r>
              <a:rPr lang="en-GB" sz="1000" dirty="0" err="1">
                <a:latin typeface="Arial" panose="020B0604020202020204" pitchFamily="34" charset="0"/>
                <a:cs typeface="Arial" panose="020B0604020202020204" pitchFamily="34" charset="0"/>
              </a:rPr>
              <a:t>doi</a:t>
            </a:r>
            <a:r>
              <a:rPr lang="en-GB" sz="1000" dirty="0">
                <a:latin typeface="Arial" panose="020B0604020202020204" pitchFamily="34" charset="0"/>
                <a:cs typeface="Arial" panose="020B0604020202020204" pitchFamily="34" charset="0"/>
              </a:rPr>
              <a:t>: 10.1016/j.psychres.2020.113024.</a:t>
            </a:r>
          </a:p>
          <a:p>
            <a:pPr fontAlgn="t"/>
            <a:r>
              <a:rPr lang="en-GB" sz="1000" dirty="0">
                <a:latin typeface="Arial" panose="020B0604020202020204" pitchFamily="34" charset="0"/>
                <a:cs typeface="Arial" panose="020B0604020202020204" pitchFamily="34" charset="0"/>
              </a:rPr>
              <a:t>Li, W. et al. (2020) ‘</a:t>
            </a:r>
            <a:r>
              <a:rPr lang="en-GB" sz="1000" b="1" i="1" dirty="0">
                <a:latin typeface="Arial" panose="020B0604020202020204" pitchFamily="34" charset="0"/>
                <a:cs typeface="Arial" panose="020B0604020202020204" pitchFamily="34" charset="0"/>
              </a:rPr>
              <a:t>Progression of Mental Health Services during the </a:t>
            </a:r>
            <a:r>
              <a:rPr lang="en-GB" sz="1000" b="1" i="1" dirty="0" smtClean="0">
                <a:latin typeface="Arial" panose="020B0604020202020204" pitchFamily="34" charset="0"/>
                <a:cs typeface="Arial" panose="020B0604020202020204" pitchFamily="34" charset="0"/>
              </a:rPr>
              <a:t>COVID-19 Outbreak </a:t>
            </a:r>
            <a:r>
              <a:rPr lang="en-GB" sz="1000" b="1" i="1" dirty="0">
                <a:latin typeface="Arial" panose="020B0604020202020204" pitchFamily="34" charset="0"/>
                <a:cs typeface="Arial" panose="020B0604020202020204" pitchFamily="34" charset="0"/>
              </a:rPr>
              <a:t>in China’</a:t>
            </a:r>
            <a:r>
              <a:rPr lang="en-GB" sz="1000" dirty="0">
                <a:latin typeface="Arial" panose="020B0604020202020204" pitchFamily="34" charset="0"/>
                <a:cs typeface="Arial" panose="020B0604020202020204" pitchFamily="34" charset="0"/>
              </a:rPr>
              <a:t>, International journal of biological sciences, 16(10), pp. 1732–1738. </a:t>
            </a:r>
            <a:r>
              <a:rPr lang="en-GB" sz="1000" dirty="0" err="1">
                <a:latin typeface="Arial" panose="020B0604020202020204" pitchFamily="34" charset="0"/>
                <a:cs typeface="Arial" panose="020B0604020202020204" pitchFamily="34" charset="0"/>
              </a:rPr>
              <a:t>doi</a:t>
            </a:r>
            <a:r>
              <a:rPr lang="en-GB" sz="1000" dirty="0">
                <a:latin typeface="Arial" panose="020B0604020202020204" pitchFamily="34" charset="0"/>
                <a:cs typeface="Arial" panose="020B0604020202020204" pitchFamily="34" charset="0"/>
              </a:rPr>
              <a:t>: 10.7150/ijbs.45120. </a:t>
            </a:r>
            <a:r>
              <a:rPr lang="en-GB" sz="1000" u="sng" dirty="0">
                <a:latin typeface="Arial" panose="020B0604020202020204" pitchFamily="34" charset="0"/>
                <a:cs typeface="Arial" panose="020B0604020202020204" pitchFamily="34" charset="0"/>
                <a:hlinkClick r:id="rId14"/>
              </a:rPr>
              <a:t>https://www.ncbi.nlm.nih.gov/pmc/articles/PMC7098037/</a:t>
            </a:r>
            <a:endParaRPr lang="en-GB" sz="1000" dirty="0">
              <a:latin typeface="Arial" panose="020B0604020202020204" pitchFamily="34" charset="0"/>
              <a:cs typeface="Arial" panose="020B0604020202020204" pitchFamily="34" charset="0"/>
            </a:endParaRPr>
          </a:p>
          <a:p>
            <a:pPr fontAlgn="t"/>
            <a:r>
              <a:rPr lang="en-GB" sz="1000" dirty="0">
                <a:latin typeface="Arial" panose="020B0604020202020204" pitchFamily="34" charset="0"/>
                <a:cs typeface="Arial" panose="020B0604020202020204" pitchFamily="34" charset="0"/>
              </a:rPr>
              <a:t>Noble, J., Martin, F.</a:t>
            </a:r>
            <a:r>
              <a:rPr lang="en-GB" sz="1000" b="1"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et al,</a:t>
            </a:r>
            <a:r>
              <a:rPr lang="en-GB" sz="1000" b="1"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2020,</a:t>
            </a:r>
            <a:r>
              <a:rPr lang="en-GB" sz="1000" b="1" dirty="0">
                <a:latin typeface="Arial" panose="020B0604020202020204" pitchFamily="34" charset="0"/>
                <a:cs typeface="Arial" panose="020B0604020202020204" pitchFamily="34" charset="0"/>
              </a:rPr>
              <a:t> </a:t>
            </a:r>
            <a:r>
              <a:rPr lang="en-GB" sz="1000" b="1" i="1" dirty="0">
                <a:latin typeface="Arial" panose="020B0604020202020204" pitchFamily="34" charset="0"/>
                <a:cs typeface="Arial" panose="020B0604020202020204" pitchFamily="34" charset="0"/>
              </a:rPr>
              <a:t>The potential impact of </a:t>
            </a:r>
            <a:r>
              <a:rPr lang="en-GB" sz="1000" b="1" i="1" dirty="0" smtClean="0">
                <a:latin typeface="Arial" panose="020B0604020202020204" pitchFamily="34" charset="0"/>
                <a:cs typeface="Arial" panose="020B0604020202020204" pitchFamily="34" charset="0"/>
              </a:rPr>
              <a:t>COVID-19 on </a:t>
            </a:r>
            <a:r>
              <a:rPr lang="en-GB" sz="1000" b="1" i="1" dirty="0">
                <a:latin typeface="Arial" panose="020B0604020202020204" pitchFamily="34" charset="0"/>
                <a:cs typeface="Arial" panose="020B0604020202020204" pitchFamily="34" charset="0"/>
              </a:rPr>
              <a:t>mental health outcomes and the implications for service solutions</a:t>
            </a:r>
            <a:r>
              <a:rPr lang="en-GB" sz="1000" i="1" dirty="0">
                <a:latin typeface="Arial" panose="020B0604020202020204" pitchFamily="34" charset="0"/>
                <a:cs typeface="Arial" panose="020B0604020202020204" pitchFamily="34" charset="0"/>
              </a:rPr>
              <a:t>.</a:t>
            </a:r>
            <a:r>
              <a:rPr lang="en-GB" sz="1000" b="1"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NIHR  / University of Bristol</a:t>
            </a:r>
            <a:r>
              <a:rPr lang="en-GB" sz="1000" b="1" dirty="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a:p>
            <a:pPr fontAlgn="t"/>
            <a:r>
              <a:rPr lang="fr-FR" sz="1000" dirty="0">
                <a:latin typeface="Arial" panose="020B0604020202020204" pitchFamily="34" charset="0"/>
                <a:cs typeface="Arial" panose="020B0604020202020204" pitchFamily="34" charset="0"/>
              </a:rPr>
              <a:t>Brooks, S. K. et al. </a:t>
            </a:r>
            <a:r>
              <a:rPr lang="en-GB" sz="1000" dirty="0">
                <a:latin typeface="Arial" panose="020B0604020202020204" pitchFamily="34" charset="0"/>
                <a:cs typeface="Arial" panose="020B0604020202020204" pitchFamily="34" charset="0"/>
              </a:rPr>
              <a:t>(2018) </a:t>
            </a:r>
            <a:r>
              <a:rPr lang="en-GB" sz="1000" b="1" i="1" dirty="0">
                <a:latin typeface="Arial" panose="020B0604020202020204" pitchFamily="34" charset="0"/>
                <a:cs typeface="Arial" panose="020B0604020202020204" pitchFamily="34" charset="0"/>
              </a:rPr>
              <a:t>‘Training and post-disaster interventions for the psychological impacts on disaster-exposed employees: a systematic review’</a:t>
            </a:r>
            <a:r>
              <a:rPr lang="en-GB" sz="1000" dirty="0">
                <a:latin typeface="Arial" panose="020B0604020202020204" pitchFamily="34" charset="0"/>
                <a:cs typeface="Arial" panose="020B0604020202020204" pitchFamily="34" charset="0"/>
              </a:rPr>
              <a:t>, Journal of mental health (Abingdon, England), pp. 1–25. </a:t>
            </a:r>
            <a:r>
              <a:rPr lang="en-GB" sz="1000" dirty="0" err="1">
                <a:latin typeface="Arial" panose="020B0604020202020204" pitchFamily="34" charset="0"/>
                <a:cs typeface="Arial" panose="020B0604020202020204" pitchFamily="34" charset="0"/>
              </a:rPr>
              <a:t>doi</a:t>
            </a:r>
            <a:r>
              <a:rPr lang="en-GB" sz="1000" dirty="0">
                <a:latin typeface="Arial" panose="020B0604020202020204" pitchFamily="34" charset="0"/>
                <a:cs typeface="Arial" panose="020B0604020202020204" pitchFamily="34" charset="0"/>
              </a:rPr>
              <a:t>: 10.1080/09638237.2018.1437610. </a:t>
            </a:r>
          </a:p>
          <a:p>
            <a:pPr fontAlgn="t"/>
            <a:r>
              <a:rPr lang="en-GB" sz="1000" dirty="0">
                <a:latin typeface="Arial" panose="020B0604020202020204" pitchFamily="34" charset="0"/>
                <a:cs typeface="Arial" panose="020B0604020202020204" pitchFamily="34" charset="0"/>
              </a:rPr>
              <a:t>Brooks, S. K., Rubin, G. J., &amp; Greenberg, N. (2019). </a:t>
            </a:r>
            <a:r>
              <a:rPr lang="en-GB" sz="1000" b="1" i="1" dirty="0">
                <a:latin typeface="Arial" panose="020B0604020202020204" pitchFamily="34" charset="0"/>
                <a:cs typeface="Arial" panose="020B0604020202020204" pitchFamily="34" charset="0"/>
              </a:rPr>
              <a:t>Traumatic stress within disaster-exposed occupations: overview of the literature and suggestions for the management of traumatic stress in the workplace</a:t>
            </a:r>
            <a:r>
              <a:rPr lang="en-GB" sz="1000" dirty="0">
                <a:latin typeface="Arial" panose="020B0604020202020204" pitchFamily="34" charset="0"/>
                <a:cs typeface="Arial" panose="020B0604020202020204" pitchFamily="34" charset="0"/>
              </a:rPr>
              <a:t>. British medical bulletin.</a:t>
            </a:r>
          </a:p>
          <a:p>
            <a:pPr fontAlgn="t"/>
            <a:r>
              <a:rPr lang="en-GB" sz="1000" dirty="0">
                <a:latin typeface="Arial" panose="020B0604020202020204" pitchFamily="34" charset="0"/>
                <a:cs typeface="Arial" panose="020B0604020202020204" pitchFamily="34" charset="0"/>
              </a:rPr>
              <a:t>Brooks, S., Rubin, G. J., &amp; Greenberg, N. (2019). </a:t>
            </a:r>
            <a:r>
              <a:rPr lang="en-GB" sz="1000" b="1" i="1" dirty="0">
                <a:latin typeface="Arial" panose="020B0604020202020204" pitchFamily="34" charset="0"/>
                <a:cs typeface="Arial" panose="020B0604020202020204" pitchFamily="34" charset="0"/>
              </a:rPr>
              <a:t>Managing traumatic stress in the workplace.</a:t>
            </a:r>
            <a:r>
              <a:rPr lang="en-GB" sz="1000" dirty="0">
                <a:latin typeface="Arial" panose="020B0604020202020204" pitchFamily="34" charset="0"/>
                <a:cs typeface="Arial" panose="020B0604020202020204" pitchFamily="34" charset="0"/>
              </a:rPr>
              <a:t> Occupational Medicine, 69, 2–4</a:t>
            </a:r>
          </a:p>
          <a:p>
            <a:pPr fontAlgn="t"/>
            <a:r>
              <a:rPr lang="en-GB" sz="1000" dirty="0">
                <a:latin typeface="Arial" panose="020B0604020202020204" pitchFamily="34" charset="0"/>
                <a:cs typeface="Arial" panose="020B0604020202020204" pitchFamily="34" charset="0"/>
              </a:rPr>
              <a:t>Greenberg, N. et al. (2020) ‘</a:t>
            </a:r>
            <a:r>
              <a:rPr lang="en-GB" sz="1000" u="sng" dirty="0">
                <a:latin typeface="Arial" panose="020B0604020202020204" pitchFamily="34" charset="0"/>
                <a:cs typeface="Arial" panose="020B0604020202020204" pitchFamily="34" charset="0"/>
                <a:hlinkClick r:id="rId15"/>
              </a:rPr>
              <a:t>Managing mental health challenges faced by healthcare workers during </a:t>
            </a:r>
            <a:r>
              <a:rPr lang="en-GB" sz="1000" u="sng" dirty="0" smtClean="0">
                <a:latin typeface="Arial" panose="020B0604020202020204" pitchFamily="34" charset="0"/>
                <a:cs typeface="Arial" panose="020B0604020202020204" pitchFamily="34" charset="0"/>
                <a:hlinkClick r:id="rId15"/>
              </a:rPr>
              <a:t>COVID-19 pandemic</a:t>
            </a:r>
            <a:r>
              <a:rPr lang="en-GB" sz="1000" u="sng" dirty="0">
                <a:latin typeface="Arial" panose="020B0604020202020204" pitchFamily="34" charset="0"/>
                <a:cs typeface="Arial" panose="020B0604020202020204" pitchFamily="34" charset="0"/>
                <a:hlinkClick r:id="rId15"/>
              </a:rPr>
              <a:t>’</a:t>
            </a:r>
            <a:r>
              <a:rPr lang="en-GB" sz="1000" dirty="0">
                <a:latin typeface="Arial" panose="020B0604020202020204" pitchFamily="34" charset="0"/>
                <a:cs typeface="Arial" panose="020B0604020202020204" pitchFamily="34" charset="0"/>
              </a:rPr>
              <a:t>, BMJ: British Medical Journal (Online content). Mar 2020 (accessed 21.5.20).</a:t>
            </a:r>
          </a:p>
          <a:p>
            <a:pPr fontAlgn="t"/>
            <a:r>
              <a:rPr lang="es-ES_tradnl" sz="1000" dirty="0" err="1">
                <a:latin typeface="Arial" panose="020B0604020202020204" pitchFamily="34" charset="0"/>
                <a:cs typeface="Arial" panose="020B0604020202020204" pitchFamily="34" charset="0"/>
              </a:rPr>
              <a:t>Cabello,R</a:t>
            </a:r>
            <a:r>
              <a:rPr lang="es-ES_tradnl" sz="1000" dirty="0">
                <a:latin typeface="Arial" panose="020B0604020202020204" pitchFamily="34" charset="0"/>
                <a:cs typeface="Arial" panose="020B0604020202020204" pitchFamily="34" charset="0"/>
              </a:rPr>
              <a:t> I., </a:t>
            </a:r>
            <a:r>
              <a:rPr lang="es-ES_tradnl" sz="1000" dirty="0" err="1">
                <a:latin typeface="Arial" panose="020B0604020202020204" pitchFamily="34" charset="0"/>
                <a:cs typeface="Arial" panose="020B0604020202020204" pitchFamily="34" charset="0"/>
              </a:rPr>
              <a:t>Echavez</a:t>
            </a:r>
            <a:r>
              <a:rPr lang="es-ES_tradnl" sz="1000" dirty="0">
                <a:latin typeface="Arial" panose="020B0604020202020204" pitchFamily="34" charset="0"/>
                <a:cs typeface="Arial" panose="020B0604020202020204" pitchFamily="34" charset="0"/>
              </a:rPr>
              <a:t>, M.J.F., Serrano-Ripoll, M.J., Navarro, F.D., </a:t>
            </a:r>
            <a:r>
              <a:rPr lang="es-ES_tradnl" sz="1000" dirty="0" err="1">
                <a:latin typeface="Arial" panose="020B0604020202020204" pitchFamily="34" charset="0"/>
                <a:cs typeface="Arial" panose="020B0604020202020204" pitchFamily="34" charset="0"/>
              </a:rPr>
              <a:t>Fiol</a:t>
            </a:r>
            <a:r>
              <a:rPr lang="es-ES_tradnl" sz="1000" dirty="0">
                <a:latin typeface="Arial" panose="020B0604020202020204" pitchFamily="34" charset="0"/>
                <a:cs typeface="Arial" panose="020B0604020202020204" pitchFamily="34" charset="0"/>
              </a:rPr>
              <a:t> de Roque, M.A., Pastor Moreno, G., et al. 2020. </a:t>
            </a:r>
            <a:r>
              <a:rPr lang="en-GB" sz="1000" b="1" i="1" dirty="0">
                <a:latin typeface="Arial" panose="020B0604020202020204" pitchFamily="34" charset="0"/>
                <a:cs typeface="Arial" panose="020B0604020202020204" pitchFamily="34" charset="0"/>
              </a:rPr>
              <a:t>Impact of viral epidemic outbreaks on mental health of healthcare workers: a rapid systematic review</a:t>
            </a:r>
            <a:r>
              <a:rPr lang="en-GB" sz="1000" dirty="0">
                <a:latin typeface="Arial" panose="020B0604020202020204" pitchFamily="34" charset="0"/>
                <a:cs typeface="Arial" panose="020B0604020202020204" pitchFamily="34" charset="0"/>
              </a:rPr>
              <a:t> , Available from: </a:t>
            </a:r>
            <a:r>
              <a:rPr lang="en-GB" sz="1000" u="sng" dirty="0">
                <a:latin typeface="Arial" panose="020B0604020202020204" pitchFamily="34" charset="0"/>
                <a:cs typeface="Arial" panose="020B0604020202020204" pitchFamily="34" charset="0"/>
                <a:hlinkClick r:id="rId16"/>
              </a:rPr>
              <a:t>https://www.medrxiv.org/content/10.1101/2020.04.02.20048892v1</a:t>
            </a:r>
            <a:endParaRPr lang="en-GB" sz="1000" dirty="0">
              <a:latin typeface="Arial" panose="020B0604020202020204" pitchFamily="34" charset="0"/>
              <a:cs typeface="Arial" panose="020B0604020202020204" pitchFamily="34" charset="0"/>
            </a:endParaRPr>
          </a:p>
          <a:p>
            <a:pPr fontAlgn="t"/>
            <a:endParaRPr lang="en-GB" sz="1000" dirty="0">
              <a:latin typeface="Arial" panose="020B0604020202020204" pitchFamily="34" charset="0"/>
              <a:cs typeface="Arial" panose="020B0604020202020204" pitchFamily="34" charset="0"/>
            </a:endParaRPr>
          </a:p>
          <a:p>
            <a:pPr fontAlgn="t"/>
            <a:r>
              <a:rPr lang="en-GB" sz="1000" dirty="0">
                <a:latin typeface="Arial" panose="020B0604020202020204" pitchFamily="34" charset="0"/>
                <a:cs typeface="Arial" panose="020B0604020202020204" pitchFamily="34" charset="0"/>
              </a:rPr>
              <a:t>  </a:t>
            </a:r>
          </a:p>
          <a:p>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endParaRPr lang="en-GB" sz="1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17"/>
          <a:srcRect t="84065" r="40421"/>
          <a:stretch/>
        </p:blipFill>
        <p:spPr bwMode="auto">
          <a:xfrm>
            <a:off x="0" y="11844606"/>
            <a:ext cx="9601200" cy="1158617"/>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17"/>
          <a:srcRect r="72647" b="80116"/>
          <a:stretch/>
        </p:blipFill>
        <p:spPr bwMode="auto">
          <a:xfrm>
            <a:off x="213360" y="150507"/>
            <a:ext cx="2974261" cy="13105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970045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2128" y="1351747"/>
            <a:ext cx="8280920" cy="10593669"/>
          </a:xfrm>
          <a:prstGeom prst="rect">
            <a:avLst/>
          </a:prstGeom>
        </p:spPr>
        <p:txBody>
          <a:bodyPr wrap="square" lIns="128016" tIns="64008" rIns="128016" bIns="64008">
            <a:spAutoFit/>
          </a:bodyPr>
          <a:lstStyle/>
          <a:p>
            <a:pPr fontAlgn="base"/>
            <a:r>
              <a:rPr lang="en-GB" sz="1000" dirty="0" smtClean="0">
                <a:latin typeface="Arial" panose="020B0604020202020204" pitchFamily="34" charset="0"/>
                <a:cs typeface="Arial" panose="020B0604020202020204" pitchFamily="34" charset="0"/>
              </a:rPr>
              <a:t>Cates </a:t>
            </a:r>
            <a:r>
              <a:rPr lang="en-GB" sz="1000" dirty="0">
                <a:latin typeface="Arial" panose="020B0604020202020204" pitchFamily="34" charset="0"/>
                <a:cs typeface="Arial" panose="020B0604020202020204" pitchFamily="34" charset="0"/>
              </a:rPr>
              <a:t>D.S., Gomes P.G., </a:t>
            </a:r>
            <a:r>
              <a:rPr lang="en-GB" sz="1000" dirty="0" err="1">
                <a:latin typeface="Arial" panose="020B0604020202020204" pitchFamily="34" charset="0"/>
                <a:cs typeface="Arial" panose="020B0604020202020204" pitchFamily="34" charset="0"/>
              </a:rPr>
              <a:t>Krasilovsky</a:t>
            </a:r>
            <a:r>
              <a:rPr lang="en-GB" sz="1000" dirty="0">
                <a:latin typeface="Arial" panose="020B0604020202020204" pitchFamily="34" charset="0"/>
                <a:cs typeface="Arial" panose="020B0604020202020204" pitchFamily="34" charset="0"/>
              </a:rPr>
              <a:t> A.M. (2018). </a:t>
            </a:r>
            <a:r>
              <a:rPr lang="en-GB" sz="1000" b="1" i="1" dirty="0" err="1">
                <a:latin typeface="Arial" panose="020B0604020202020204" pitchFamily="34" charset="0"/>
                <a:cs typeface="Arial" panose="020B0604020202020204" pitchFamily="34" charset="0"/>
              </a:rPr>
              <a:t>Behavioral</a:t>
            </a:r>
            <a:r>
              <a:rPr lang="en-GB" sz="1000" b="1" i="1" dirty="0">
                <a:latin typeface="Arial" panose="020B0604020202020204" pitchFamily="34" charset="0"/>
                <a:cs typeface="Arial" panose="020B0604020202020204" pitchFamily="34" charset="0"/>
              </a:rPr>
              <a:t> Health Support for Patients, Families, and Healthcare Workers</a:t>
            </a:r>
            <a:r>
              <a:rPr lang="en-GB" sz="1000" dirty="0">
                <a:latin typeface="Arial" panose="020B0604020202020204" pitchFamily="34" charset="0"/>
                <a:cs typeface="Arial" panose="020B0604020202020204" pitchFamily="34" charset="0"/>
              </a:rPr>
              <a:t>. In: Hewlett A., K. Murthy A. (</a:t>
            </a:r>
            <a:r>
              <a:rPr lang="en-GB" sz="1000" dirty="0" err="1">
                <a:latin typeface="Arial" panose="020B0604020202020204" pitchFamily="34" charset="0"/>
                <a:cs typeface="Arial" panose="020B0604020202020204" pitchFamily="34" charset="0"/>
              </a:rPr>
              <a:t>eds</a:t>
            </a:r>
            <a:r>
              <a:rPr lang="en-GB" sz="1000" dirty="0">
                <a:latin typeface="Arial" panose="020B0604020202020204" pitchFamily="34" charset="0"/>
                <a:cs typeface="Arial" panose="020B0604020202020204" pitchFamily="34" charset="0"/>
              </a:rPr>
              <a:t>) </a:t>
            </a:r>
            <a:r>
              <a:rPr lang="en-GB" sz="1000" dirty="0" err="1">
                <a:latin typeface="Arial" panose="020B0604020202020204" pitchFamily="34" charset="0"/>
                <a:cs typeface="Arial" panose="020B0604020202020204" pitchFamily="34" charset="0"/>
              </a:rPr>
              <a:t>Bioemergency</a:t>
            </a:r>
            <a:r>
              <a:rPr lang="en-GB" sz="1000" dirty="0">
                <a:latin typeface="Arial" panose="020B0604020202020204" pitchFamily="34" charset="0"/>
                <a:cs typeface="Arial" panose="020B0604020202020204" pitchFamily="34" charset="0"/>
              </a:rPr>
              <a:t> Planning. Springer, Cham  </a:t>
            </a:r>
            <a:r>
              <a:rPr lang="en-GB" sz="1000" u="sng" dirty="0">
                <a:latin typeface="Arial" panose="020B0604020202020204" pitchFamily="34" charset="0"/>
                <a:cs typeface="Arial" panose="020B0604020202020204" pitchFamily="34" charset="0"/>
                <a:hlinkClick r:id="rId2"/>
              </a:rPr>
              <a:t>https://link.springer.com/chapter/10.1007%2F978-3-319-77032-1_16</a:t>
            </a:r>
            <a:r>
              <a:rPr lang="en-GB" sz="1000" dirty="0">
                <a:latin typeface="Arial" panose="020B0604020202020204" pitchFamily="34" charset="0"/>
                <a:cs typeface="Arial" panose="020B0604020202020204" pitchFamily="34" charset="0"/>
              </a:rPr>
              <a:t> </a:t>
            </a:r>
          </a:p>
          <a:p>
            <a:pPr fontAlgn="base"/>
            <a:r>
              <a:rPr lang="en-GB" sz="1000" dirty="0">
                <a:latin typeface="Arial" panose="020B0604020202020204" pitchFamily="34" charset="0"/>
                <a:cs typeface="Arial" panose="020B0604020202020204" pitchFamily="34" charset="0"/>
              </a:rPr>
              <a:t>Lai, J., Ma, S., Wang, Y., </a:t>
            </a:r>
            <a:r>
              <a:rPr lang="en-GB" sz="1000" dirty="0" err="1">
                <a:latin typeface="Arial" panose="020B0604020202020204" pitchFamily="34" charset="0"/>
                <a:cs typeface="Arial" panose="020B0604020202020204" pitchFamily="34" charset="0"/>
              </a:rPr>
              <a:t>Cai</a:t>
            </a:r>
            <a:r>
              <a:rPr lang="en-GB" sz="1000" dirty="0">
                <a:latin typeface="Arial" panose="020B0604020202020204" pitchFamily="34" charset="0"/>
                <a:cs typeface="Arial" panose="020B0604020202020204" pitchFamily="34" charset="0"/>
              </a:rPr>
              <a:t>, Z., Hu, J., Wei, N., et al. 2020.</a:t>
            </a:r>
            <a:r>
              <a:rPr lang="en-GB" sz="1000" b="1" i="1" dirty="0">
                <a:latin typeface="Arial" panose="020B0604020202020204" pitchFamily="34" charset="0"/>
                <a:cs typeface="Arial" panose="020B0604020202020204" pitchFamily="34" charset="0"/>
              </a:rPr>
              <a:t> Factors Associated With Mental Health Outcomes Among Health Care Workers Exposed to Coronavirus Disease 2019</a:t>
            </a:r>
            <a:r>
              <a:rPr lang="en-GB" sz="1000" dirty="0">
                <a:latin typeface="Arial" panose="020B0604020202020204" pitchFamily="34" charset="0"/>
                <a:cs typeface="Arial" panose="020B0604020202020204" pitchFamily="34" charset="0"/>
              </a:rPr>
              <a:t>. JAMA Network [online]. Available from:  </a:t>
            </a:r>
            <a:r>
              <a:rPr lang="en-GB" sz="1000" u="sng" dirty="0">
                <a:latin typeface="Arial" panose="020B0604020202020204" pitchFamily="34" charset="0"/>
                <a:cs typeface="Arial" panose="020B0604020202020204" pitchFamily="34" charset="0"/>
                <a:hlinkClick r:id="rId3"/>
              </a:rPr>
              <a:t>http://scholar.google.co.uk/scholar_url?url=https://jamanetwork.com/journals/jamanetworkopen/articlepdf/2763229/lai_2020_oi_200192.pdf&amp;hl=en&amp;sa=X&amp;scisig=AAGBfm15J6-c4HXsNkvKiHvg_F6R7y0q0w&amp;nossl=1&amp;oi=scholarr</a:t>
            </a:r>
            <a:endParaRPr lang="en-GB" sz="1000" dirty="0">
              <a:latin typeface="Arial" panose="020B0604020202020204" pitchFamily="34" charset="0"/>
              <a:cs typeface="Arial" panose="020B0604020202020204" pitchFamily="34" charset="0"/>
            </a:endParaRPr>
          </a:p>
          <a:p>
            <a:pPr lvl="0"/>
            <a:r>
              <a:rPr lang="en-GB" sz="1000" dirty="0" err="1">
                <a:latin typeface="Arial" panose="020B0604020202020204" pitchFamily="34" charset="0"/>
                <a:ea typeface="PMingLiU"/>
                <a:cs typeface="Arial" panose="020B0604020202020204" pitchFamily="34" charset="0"/>
              </a:rPr>
              <a:t>Albott</a:t>
            </a:r>
            <a:r>
              <a:rPr lang="en-GB" sz="1000" dirty="0">
                <a:latin typeface="Arial" panose="020B0604020202020204" pitchFamily="34" charset="0"/>
                <a:ea typeface="PMingLiU"/>
                <a:cs typeface="Arial" panose="020B0604020202020204" pitchFamily="34" charset="0"/>
              </a:rPr>
              <a:t>, Cristina Sophia; Wozniak, Jeffrey R; </a:t>
            </a:r>
            <a:r>
              <a:rPr lang="en-GB" sz="1000" dirty="0" err="1">
                <a:latin typeface="Arial" panose="020B0604020202020204" pitchFamily="34" charset="0"/>
                <a:ea typeface="PMingLiU"/>
                <a:cs typeface="Arial" panose="020B0604020202020204" pitchFamily="34" charset="0"/>
              </a:rPr>
              <a:t>McGlinch</a:t>
            </a:r>
            <a:r>
              <a:rPr lang="en-GB" sz="1000" dirty="0">
                <a:latin typeface="Arial" panose="020B0604020202020204" pitchFamily="34" charset="0"/>
                <a:ea typeface="PMingLiU"/>
                <a:cs typeface="Arial" panose="020B0604020202020204" pitchFamily="34" charset="0"/>
              </a:rPr>
              <a:t>, Brian P; Wall, Michael H; Gold, Barbara S; </a:t>
            </a:r>
            <a:r>
              <a:rPr lang="en-GB" sz="1000" dirty="0" err="1">
                <a:latin typeface="Arial" panose="020B0604020202020204" pitchFamily="34" charset="0"/>
                <a:ea typeface="PMingLiU"/>
                <a:cs typeface="Arial" panose="020B0604020202020204" pitchFamily="34" charset="0"/>
              </a:rPr>
              <a:t>Vinogradov</a:t>
            </a:r>
            <a:r>
              <a:rPr lang="en-GB" sz="1000" dirty="0">
                <a:latin typeface="Arial" panose="020B0604020202020204" pitchFamily="34" charset="0"/>
                <a:ea typeface="PMingLiU"/>
                <a:cs typeface="Arial" panose="020B0604020202020204" pitchFamily="34" charset="0"/>
              </a:rPr>
              <a:t>, Sophia.   B</a:t>
            </a:r>
            <a:r>
              <a:rPr lang="en-GB" sz="1000" b="1" dirty="0">
                <a:latin typeface="Arial" panose="020B0604020202020204" pitchFamily="34" charset="0"/>
                <a:ea typeface="PMingLiU"/>
                <a:cs typeface="Arial" panose="020B0604020202020204" pitchFamily="34" charset="0"/>
              </a:rPr>
              <a:t>attle Buddies: Rapid Deployment of a Psychological Resilience Intervention for Healthcare Workers during the </a:t>
            </a:r>
            <a:r>
              <a:rPr lang="en-GB" sz="1000" b="1" dirty="0" smtClean="0">
                <a:latin typeface="Arial" panose="020B0604020202020204" pitchFamily="34" charset="0"/>
                <a:ea typeface="PMingLiU"/>
                <a:cs typeface="Arial" panose="020B0604020202020204" pitchFamily="34" charset="0"/>
              </a:rPr>
              <a:t>COVID-19 Pandemic</a:t>
            </a:r>
            <a:r>
              <a:rPr lang="en-GB" sz="1000" b="1" dirty="0">
                <a:latin typeface="Arial" panose="020B0604020202020204" pitchFamily="34" charset="0"/>
                <a:ea typeface="PMingLiU"/>
                <a:cs typeface="Arial" panose="020B0604020202020204" pitchFamily="34" charset="0"/>
              </a:rPr>
              <a:t>.  </a:t>
            </a:r>
            <a:r>
              <a:rPr lang="en-GB" sz="1000" dirty="0" err="1">
                <a:latin typeface="Arial" panose="020B0604020202020204" pitchFamily="34" charset="0"/>
                <a:ea typeface="PMingLiU"/>
                <a:cs typeface="Arial" panose="020B0604020202020204" pitchFamily="34" charset="0"/>
              </a:rPr>
              <a:t>Anesthesia</a:t>
            </a:r>
            <a:r>
              <a:rPr lang="en-GB" sz="1000" dirty="0">
                <a:latin typeface="Arial" panose="020B0604020202020204" pitchFamily="34" charset="0"/>
                <a:ea typeface="PMingLiU"/>
                <a:cs typeface="Arial" panose="020B0604020202020204" pitchFamily="34" charset="0"/>
              </a:rPr>
              <a:t> and analgesia; Apr 2020</a:t>
            </a:r>
          </a:p>
          <a:p>
            <a:pPr fontAlgn="t"/>
            <a:r>
              <a:rPr lang="en-GB" sz="1000" dirty="0">
                <a:latin typeface="Arial" panose="020B0604020202020204" pitchFamily="34" charset="0"/>
                <a:cs typeface="Arial" panose="020B0604020202020204" pitchFamily="34" charset="0"/>
              </a:rPr>
              <a:t>Tan W.; </a:t>
            </a:r>
            <a:r>
              <a:rPr lang="en-GB" sz="1000" dirty="0" err="1">
                <a:latin typeface="Arial" panose="020B0604020202020204" pitchFamily="34" charset="0"/>
                <a:cs typeface="Arial" panose="020B0604020202020204" pitchFamily="34" charset="0"/>
              </a:rPr>
              <a:t>Ho</a:t>
            </a:r>
            <a:r>
              <a:rPr lang="en-GB" sz="1000" dirty="0">
                <a:latin typeface="Arial" panose="020B0604020202020204" pitchFamily="34" charset="0"/>
                <a:cs typeface="Arial" panose="020B0604020202020204" pitchFamily="34" charset="0"/>
              </a:rPr>
              <a:t> R.; </a:t>
            </a:r>
            <a:r>
              <a:rPr lang="en-GB" sz="1000" dirty="0" err="1">
                <a:latin typeface="Arial" panose="020B0604020202020204" pitchFamily="34" charset="0"/>
                <a:cs typeface="Arial" panose="020B0604020202020204" pitchFamily="34" charset="0"/>
              </a:rPr>
              <a:t>Hao</a:t>
            </a:r>
            <a:r>
              <a:rPr lang="en-GB" sz="1000" dirty="0">
                <a:latin typeface="Arial" panose="020B0604020202020204" pitchFamily="34" charset="0"/>
                <a:cs typeface="Arial" panose="020B0604020202020204" pitchFamily="34" charset="0"/>
              </a:rPr>
              <a:t> F.; Jiang L.; Zhang L.; Zhao X.; </a:t>
            </a:r>
            <a:r>
              <a:rPr lang="en-GB" sz="1000" dirty="0" err="1">
                <a:latin typeface="Arial" panose="020B0604020202020204" pitchFamily="34" charset="0"/>
                <a:cs typeface="Arial" panose="020B0604020202020204" pitchFamily="34" charset="0"/>
              </a:rPr>
              <a:t>Zou</a:t>
            </a:r>
            <a:r>
              <a:rPr lang="en-GB" sz="1000" dirty="0">
                <a:latin typeface="Arial" panose="020B0604020202020204" pitchFamily="34" charset="0"/>
                <a:cs typeface="Arial" panose="020B0604020202020204" pitchFamily="34" charset="0"/>
              </a:rPr>
              <a:t> Y.; Hu Y.; </a:t>
            </a:r>
            <a:r>
              <a:rPr lang="en-GB" sz="1000" dirty="0" err="1">
                <a:latin typeface="Arial" panose="020B0604020202020204" pitchFamily="34" charset="0"/>
                <a:cs typeface="Arial" panose="020B0604020202020204" pitchFamily="34" charset="0"/>
              </a:rPr>
              <a:t>Luo</a:t>
            </a:r>
            <a:r>
              <a:rPr lang="en-GB" sz="1000" dirty="0">
                <a:latin typeface="Arial" panose="020B0604020202020204" pitchFamily="34" charset="0"/>
                <a:cs typeface="Arial" panose="020B0604020202020204" pitchFamily="34" charset="0"/>
              </a:rPr>
              <a:t> X.; McIntyre R.S.; Jiang X.; Zhang Z.; Lai A.; </a:t>
            </a:r>
            <a:r>
              <a:rPr lang="en-GB" sz="1000" dirty="0" err="1">
                <a:latin typeface="Arial" panose="020B0604020202020204" pitchFamily="34" charset="0"/>
                <a:cs typeface="Arial" panose="020B0604020202020204" pitchFamily="34" charset="0"/>
              </a:rPr>
              <a:t>Ho</a:t>
            </a:r>
            <a:r>
              <a:rPr lang="en-GB" sz="1000" dirty="0">
                <a:latin typeface="Arial" panose="020B0604020202020204" pitchFamily="34" charset="0"/>
                <a:cs typeface="Arial" panose="020B0604020202020204" pitchFamily="34" charset="0"/>
              </a:rPr>
              <a:t> C.; Tran B.; Tam W.  </a:t>
            </a:r>
            <a:r>
              <a:rPr lang="en-GB" sz="1000" u="sng" dirty="0">
                <a:latin typeface="Arial" panose="020B0604020202020204" pitchFamily="34" charset="0"/>
                <a:cs typeface="Arial" panose="020B0604020202020204" pitchFamily="34" charset="0"/>
                <a:hlinkClick r:id="rId4"/>
              </a:rPr>
              <a:t> Is returning to work during the </a:t>
            </a:r>
            <a:r>
              <a:rPr lang="en-GB" sz="1000" u="sng" dirty="0" smtClean="0">
                <a:latin typeface="Arial" panose="020B0604020202020204" pitchFamily="34" charset="0"/>
                <a:cs typeface="Arial" panose="020B0604020202020204" pitchFamily="34" charset="0"/>
                <a:hlinkClick r:id="rId4"/>
              </a:rPr>
              <a:t>COVID-19 pandemic </a:t>
            </a:r>
            <a:r>
              <a:rPr lang="en-GB" sz="1000" u="sng" dirty="0">
                <a:latin typeface="Arial" panose="020B0604020202020204" pitchFamily="34" charset="0"/>
                <a:cs typeface="Arial" panose="020B0604020202020204" pitchFamily="34" charset="0"/>
                <a:hlinkClick r:id="rId4"/>
              </a:rPr>
              <a:t>stressful? A study on immediate mental health status and </a:t>
            </a:r>
            <a:r>
              <a:rPr lang="en-GB" sz="1000" u="sng" dirty="0" err="1">
                <a:latin typeface="Arial" panose="020B0604020202020204" pitchFamily="34" charset="0"/>
                <a:cs typeface="Arial" panose="020B0604020202020204" pitchFamily="34" charset="0"/>
                <a:hlinkClick r:id="rId4"/>
              </a:rPr>
              <a:t>psychoneuroimmunity</a:t>
            </a:r>
            <a:r>
              <a:rPr lang="en-GB" sz="1000" u="sng" dirty="0">
                <a:latin typeface="Arial" panose="020B0604020202020204" pitchFamily="34" charset="0"/>
                <a:cs typeface="Arial" panose="020B0604020202020204" pitchFamily="34" charset="0"/>
                <a:hlinkClick r:id="rId4"/>
              </a:rPr>
              <a:t> prevention measures of Chinese workforce</a:t>
            </a:r>
            <a:r>
              <a:rPr lang="en-GB" sz="1000" dirty="0">
                <a:latin typeface="Arial" panose="020B0604020202020204" pitchFamily="34" charset="0"/>
                <a:cs typeface="Arial" panose="020B0604020202020204" pitchFamily="34" charset="0"/>
              </a:rPr>
              <a:t>  Brain, </a:t>
            </a:r>
            <a:r>
              <a:rPr lang="en-GB" sz="1000" dirty="0" err="1">
                <a:latin typeface="Arial" panose="020B0604020202020204" pitchFamily="34" charset="0"/>
                <a:cs typeface="Arial" panose="020B0604020202020204" pitchFamily="34" charset="0"/>
              </a:rPr>
              <a:t>Behavior</a:t>
            </a:r>
            <a:r>
              <a:rPr lang="en-GB" sz="1000" dirty="0">
                <a:latin typeface="Arial" panose="020B0604020202020204" pitchFamily="34" charset="0"/>
                <a:cs typeface="Arial" panose="020B0604020202020204" pitchFamily="34" charset="0"/>
              </a:rPr>
              <a:t>, and Immunity; 2020 </a:t>
            </a:r>
          </a:p>
          <a:p>
            <a:pPr fontAlgn="t"/>
            <a:r>
              <a:rPr lang="en-GB" sz="1000" dirty="0" err="1">
                <a:latin typeface="Arial" panose="020B0604020202020204" pitchFamily="34" charset="0"/>
                <a:cs typeface="Arial" panose="020B0604020202020204" pitchFamily="34" charset="0"/>
              </a:rPr>
              <a:t>Shanafelt</a:t>
            </a:r>
            <a:r>
              <a:rPr lang="en-GB" sz="1000" dirty="0">
                <a:latin typeface="Arial" panose="020B0604020202020204" pitchFamily="34" charset="0"/>
                <a:cs typeface="Arial" panose="020B0604020202020204" pitchFamily="34" charset="0"/>
              </a:rPr>
              <a:t>, T., </a:t>
            </a:r>
            <a:r>
              <a:rPr lang="en-GB" sz="1000" dirty="0" err="1">
                <a:latin typeface="Arial" panose="020B0604020202020204" pitchFamily="34" charset="0"/>
                <a:cs typeface="Arial" panose="020B0604020202020204" pitchFamily="34" charset="0"/>
              </a:rPr>
              <a:t>Ripp</a:t>
            </a:r>
            <a:r>
              <a:rPr lang="en-GB" sz="1000" dirty="0">
                <a:latin typeface="Arial" panose="020B0604020202020204" pitchFamily="34" charset="0"/>
                <a:cs typeface="Arial" panose="020B0604020202020204" pitchFamily="34" charset="0"/>
              </a:rPr>
              <a:t>, J., and </a:t>
            </a:r>
            <a:r>
              <a:rPr lang="en-GB" sz="1000" dirty="0" err="1">
                <a:latin typeface="Arial" panose="020B0604020202020204" pitchFamily="34" charset="0"/>
                <a:cs typeface="Arial" panose="020B0604020202020204" pitchFamily="34" charset="0"/>
              </a:rPr>
              <a:t>Trockel</a:t>
            </a:r>
            <a:r>
              <a:rPr lang="en-GB" sz="1000" dirty="0">
                <a:latin typeface="Arial" panose="020B0604020202020204" pitchFamily="34" charset="0"/>
                <a:cs typeface="Arial" panose="020B0604020202020204" pitchFamily="34" charset="0"/>
              </a:rPr>
              <a:t>, M. 2020. </a:t>
            </a:r>
            <a:r>
              <a:rPr lang="en-GB" sz="1000" b="1" i="1" dirty="0">
                <a:latin typeface="Arial" panose="020B0604020202020204" pitchFamily="34" charset="0"/>
                <a:cs typeface="Arial" panose="020B0604020202020204" pitchFamily="34" charset="0"/>
              </a:rPr>
              <a:t>Understanding and Addressing Sources of Anxiety Among Health Care Professionals During the </a:t>
            </a:r>
            <a:r>
              <a:rPr lang="en-GB" sz="1000" b="1" i="1" dirty="0" smtClean="0">
                <a:latin typeface="Arial" panose="020B0604020202020204" pitchFamily="34" charset="0"/>
                <a:cs typeface="Arial" panose="020B0604020202020204" pitchFamily="34" charset="0"/>
              </a:rPr>
              <a:t>COVID-19 Pandemic</a:t>
            </a:r>
            <a:r>
              <a:rPr lang="en-GB" sz="1000" dirty="0">
                <a:latin typeface="Arial" panose="020B0604020202020204" pitchFamily="34" charset="0"/>
                <a:cs typeface="Arial" panose="020B0604020202020204" pitchFamily="34" charset="0"/>
              </a:rPr>
              <a:t>. JAMA [online].  Available from:  </a:t>
            </a:r>
            <a:r>
              <a:rPr lang="en-GB" sz="1000" u="sng" dirty="0">
                <a:latin typeface="Arial" panose="020B0604020202020204" pitchFamily="34" charset="0"/>
                <a:cs typeface="Arial" panose="020B0604020202020204" pitchFamily="34" charset="0"/>
                <a:hlinkClick r:id="rId5"/>
              </a:rPr>
              <a:t>https://jamanetwork.com/journals/jama/fullarticle/2764380</a:t>
            </a:r>
            <a:r>
              <a:rPr lang="en-GB" sz="1000" dirty="0">
                <a:latin typeface="Arial" panose="020B0604020202020204" pitchFamily="34" charset="0"/>
                <a:cs typeface="Arial" panose="020B0604020202020204" pitchFamily="34" charset="0"/>
              </a:rPr>
              <a:t> </a:t>
            </a:r>
          </a:p>
          <a:p>
            <a:pPr lvl="0"/>
            <a:r>
              <a:rPr lang="en-GB" sz="1000" b="1" i="1" dirty="0">
                <a:latin typeface="Arial" panose="020B0604020202020204" pitchFamily="34" charset="0"/>
                <a:ea typeface="PMingLiU"/>
                <a:cs typeface="Arial" panose="020B0604020202020204" pitchFamily="34" charset="0"/>
              </a:rPr>
              <a:t>Guidance for planners of the psychosocial response to stress experienced by hospital staff associated with </a:t>
            </a:r>
            <a:r>
              <a:rPr lang="en-GB" sz="1000" b="1" i="1" dirty="0" smtClean="0">
                <a:latin typeface="Arial" panose="020B0604020202020204" pitchFamily="34" charset="0"/>
                <a:ea typeface="PMingLiU"/>
                <a:cs typeface="Arial" panose="020B0604020202020204" pitchFamily="34" charset="0"/>
              </a:rPr>
              <a:t>COVID-19-19: </a:t>
            </a:r>
            <a:r>
              <a:rPr lang="en-GB" sz="1000" b="1" i="1" dirty="0">
                <a:latin typeface="Arial" panose="020B0604020202020204" pitchFamily="34" charset="0"/>
                <a:ea typeface="PMingLiU"/>
                <a:cs typeface="Arial" panose="020B0604020202020204" pitchFamily="34" charset="0"/>
              </a:rPr>
              <a:t>Early</a:t>
            </a:r>
            <a:r>
              <a:rPr lang="en-GB" sz="1000" dirty="0">
                <a:latin typeface="Arial" panose="020B0604020202020204" pitchFamily="34" charset="0"/>
                <a:ea typeface="PMingLiU"/>
                <a:cs typeface="Arial" panose="020B0604020202020204" pitchFamily="34" charset="0"/>
              </a:rPr>
              <a:t> Interventions Version 3 7th April 2020 </a:t>
            </a:r>
            <a:r>
              <a:rPr lang="en-GB" sz="1000" dirty="0" smtClean="0">
                <a:latin typeface="Arial" panose="020B0604020202020204" pitchFamily="34" charset="0"/>
                <a:ea typeface="PMingLiU"/>
                <a:cs typeface="Arial" panose="020B0604020202020204" pitchFamily="34" charset="0"/>
              </a:rPr>
              <a:t>COVID-19-19 </a:t>
            </a:r>
            <a:r>
              <a:rPr lang="en-GB" sz="1000" dirty="0">
                <a:latin typeface="Arial" panose="020B0604020202020204" pitchFamily="34" charset="0"/>
                <a:ea typeface="PMingLiU"/>
                <a:cs typeface="Arial" panose="020B0604020202020204" pitchFamily="34" charset="0"/>
              </a:rPr>
              <a:t>Trauma Response Working Group Guidance available here: </a:t>
            </a:r>
            <a:r>
              <a:rPr lang="en-GB" sz="1000" u="sng" dirty="0">
                <a:solidFill>
                  <a:srgbClr val="0000FF"/>
                </a:solidFill>
                <a:latin typeface="Arial" panose="020B0604020202020204" pitchFamily="34" charset="0"/>
                <a:ea typeface="PMingLiU"/>
                <a:cs typeface="Arial" panose="020B0604020202020204" pitchFamily="34" charset="0"/>
                <a:hlinkClick r:id="rId6"/>
              </a:rPr>
              <a:t>https://www.traumagroup.org/</a:t>
            </a:r>
            <a:endParaRPr lang="en-GB" sz="1000" dirty="0">
              <a:latin typeface="Arial" panose="020B0604020202020204" pitchFamily="34" charset="0"/>
              <a:ea typeface="PMingLiU"/>
              <a:cs typeface="Arial" panose="020B0604020202020204" pitchFamily="34" charset="0"/>
            </a:endParaRPr>
          </a:p>
          <a:p>
            <a:pPr lvl="0"/>
            <a:r>
              <a:rPr lang="en-GB" sz="1000" dirty="0">
                <a:latin typeface="Arial" panose="020B0604020202020204" pitchFamily="34" charset="0"/>
                <a:ea typeface="PMingLiU"/>
                <a:cs typeface="Arial" panose="020B0604020202020204" pitchFamily="34" charset="0"/>
              </a:rPr>
              <a:t>Bo H.-X.; Wang Y.; Wu X.; Li W.; Yang Y.; Xiang Y.-T.; Zhang Q.; Cheung T.  </a:t>
            </a:r>
            <a:r>
              <a:rPr lang="en-GB" sz="1000" u="sng" dirty="0">
                <a:solidFill>
                  <a:srgbClr val="0000FF"/>
                </a:solidFill>
                <a:latin typeface="Arial" panose="020B0604020202020204" pitchFamily="34" charset="0"/>
                <a:ea typeface="PMingLiU"/>
                <a:cs typeface="Arial" panose="020B0604020202020204" pitchFamily="34" charset="0"/>
                <a:hlinkClick r:id="rId7"/>
              </a:rPr>
              <a:t>Posttraumatic stress symptoms and attitude toward crisis mental health services among clinically stable patients with </a:t>
            </a:r>
            <a:r>
              <a:rPr lang="en-GB" sz="1000" u="sng" dirty="0" smtClean="0">
                <a:solidFill>
                  <a:srgbClr val="0000FF"/>
                </a:solidFill>
                <a:latin typeface="Arial" panose="020B0604020202020204" pitchFamily="34" charset="0"/>
                <a:ea typeface="PMingLiU"/>
                <a:cs typeface="Arial" panose="020B0604020202020204" pitchFamily="34" charset="0"/>
                <a:hlinkClick r:id="rId7"/>
              </a:rPr>
              <a:t>COVID-19 in </a:t>
            </a:r>
            <a:r>
              <a:rPr lang="en-GB" sz="1000" u="sng" dirty="0">
                <a:solidFill>
                  <a:srgbClr val="0000FF"/>
                </a:solidFill>
                <a:latin typeface="Arial" panose="020B0604020202020204" pitchFamily="34" charset="0"/>
                <a:ea typeface="PMingLiU"/>
                <a:cs typeface="Arial" panose="020B0604020202020204" pitchFamily="34" charset="0"/>
                <a:hlinkClick r:id="rId7"/>
              </a:rPr>
              <a:t>China</a:t>
            </a:r>
            <a:r>
              <a:rPr lang="en-GB" sz="1000" dirty="0">
                <a:latin typeface="Arial" panose="020B0604020202020204" pitchFamily="34" charset="0"/>
                <a:ea typeface="PMingLiU"/>
                <a:cs typeface="Arial" panose="020B0604020202020204" pitchFamily="34" charset="0"/>
              </a:rPr>
              <a:t>.  Psychological medicine; Mar 2020 ; p. 1-7 (accessed 22.5.20)</a:t>
            </a:r>
          </a:p>
          <a:p>
            <a:pPr fontAlgn="t"/>
            <a:r>
              <a:rPr lang="en-GB" sz="1000" dirty="0" err="1">
                <a:latin typeface="Arial" panose="020B0604020202020204" pitchFamily="34" charset="0"/>
                <a:cs typeface="Arial" panose="020B0604020202020204" pitchFamily="34" charset="0"/>
              </a:rPr>
              <a:t>Hassaan</a:t>
            </a:r>
            <a:r>
              <a:rPr lang="en-GB" sz="1000" dirty="0">
                <a:latin typeface="Arial" panose="020B0604020202020204" pitchFamily="34" charset="0"/>
                <a:cs typeface="Arial" panose="020B0604020202020204" pitchFamily="34" charset="0"/>
              </a:rPr>
              <a:t> Ahmed, et al .(2020). </a:t>
            </a:r>
            <a:r>
              <a:rPr lang="en-GB" sz="1000" b="1" i="1" dirty="0">
                <a:latin typeface="Arial" panose="020B0604020202020204" pitchFamily="34" charset="0"/>
                <a:cs typeface="Arial" panose="020B0604020202020204" pitchFamily="34" charset="0"/>
              </a:rPr>
              <a:t>Long-term Clinical Outcomes in Survivors of Coronavirus Outbreaks after hospitalisation or ICU admission: a Systematic Review and Meta-analysis of Follow-up Studies. </a:t>
            </a:r>
            <a:r>
              <a:rPr lang="en-GB" sz="1000" dirty="0">
                <a:latin typeface="Arial" panose="020B0604020202020204" pitchFamily="34" charset="0"/>
                <a:cs typeface="Arial" panose="020B0604020202020204" pitchFamily="34" charset="0"/>
              </a:rPr>
              <a:t> </a:t>
            </a:r>
            <a:r>
              <a:rPr lang="en-GB" sz="1000" dirty="0" err="1">
                <a:latin typeface="Arial" panose="020B0604020202020204" pitchFamily="34" charset="0"/>
                <a:cs typeface="Arial" panose="020B0604020202020204" pitchFamily="34" charset="0"/>
              </a:rPr>
              <a:t>medRxiv</a:t>
            </a:r>
            <a:r>
              <a:rPr lang="en-GB" sz="1000" dirty="0">
                <a:latin typeface="Arial" panose="020B0604020202020204" pitchFamily="34" charset="0"/>
                <a:cs typeface="Arial" panose="020B0604020202020204" pitchFamily="34" charset="0"/>
              </a:rPr>
              <a:t> 2020.04.16.20067975; </a:t>
            </a:r>
            <a:r>
              <a:rPr lang="en-GB" sz="1000" dirty="0" err="1">
                <a:latin typeface="Arial" panose="020B0604020202020204" pitchFamily="34" charset="0"/>
                <a:cs typeface="Arial" panose="020B0604020202020204" pitchFamily="34" charset="0"/>
              </a:rPr>
              <a:t>doi</a:t>
            </a:r>
            <a:r>
              <a:rPr lang="en-GB" sz="1000" dirty="0">
                <a:latin typeface="Arial" panose="020B0604020202020204" pitchFamily="34" charset="0"/>
                <a:cs typeface="Arial" panose="020B0604020202020204" pitchFamily="34" charset="0"/>
              </a:rPr>
              <a:t>: </a:t>
            </a:r>
            <a:r>
              <a:rPr lang="en-GB" sz="1000" u="sng" dirty="0">
                <a:latin typeface="Arial" panose="020B0604020202020204" pitchFamily="34" charset="0"/>
                <a:cs typeface="Arial" panose="020B0604020202020204" pitchFamily="34" charset="0"/>
                <a:hlinkClick r:id="rId8"/>
              </a:rPr>
              <a:t>https://doi.org/10.1101/2020.04.16.20067975</a:t>
            </a:r>
            <a:endParaRPr lang="en-GB" sz="1000" dirty="0">
              <a:latin typeface="Arial" panose="020B0604020202020204" pitchFamily="34" charset="0"/>
              <a:cs typeface="Arial" panose="020B0604020202020204" pitchFamily="34" charset="0"/>
            </a:endParaRPr>
          </a:p>
          <a:p>
            <a:pPr fontAlgn="t"/>
            <a:r>
              <a:rPr lang="en-GB" sz="1000" dirty="0">
                <a:latin typeface="Arial" panose="020B0604020202020204" pitchFamily="34" charset="0"/>
                <a:cs typeface="Arial" panose="020B0604020202020204" pitchFamily="34" charset="0"/>
              </a:rPr>
              <a:t>Shah, K. et al. (2020) ‘</a:t>
            </a:r>
            <a:r>
              <a:rPr lang="en-GB" sz="1000" b="1" i="1" dirty="0">
                <a:latin typeface="Arial" panose="020B0604020202020204" pitchFamily="34" charset="0"/>
                <a:cs typeface="Arial" panose="020B0604020202020204" pitchFamily="34" charset="0"/>
              </a:rPr>
              <a:t>Focus on Mental Health During the Coronavirus </a:t>
            </a:r>
            <a:r>
              <a:rPr lang="en-GB" sz="1000" b="1" i="1" dirty="0" smtClean="0">
                <a:latin typeface="Arial" panose="020B0604020202020204" pitchFamily="34" charset="0"/>
                <a:cs typeface="Arial" panose="020B0604020202020204" pitchFamily="34" charset="0"/>
              </a:rPr>
              <a:t>(COVID-19-19-19</a:t>
            </a:r>
            <a:r>
              <a:rPr lang="en-GB" sz="1000" b="1" i="1" dirty="0">
                <a:latin typeface="Arial" panose="020B0604020202020204" pitchFamily="34" charset="0"/>
                <a:cs typeface="Arial" panose="020B0604020202020204" pitchFamily="34" charset="0"/>
              </a:rPr>
              <a:t>) Pandemic: Applying </a:t>
            </a:r>
            <a:r>
              <a:rPr lang="en-GB" sz="1000" b="1" i="1" dirty="0" err="1">
                <a:latin typeface="Arial" panose="020B0604020202020204" pitchFamily="34" charset="0"/>
                <a:cs typeface="Arial" panose="020B0604020202020204" pitchFamily="34" charset="0"/>
              </a:rPr>
              <a:t>Learnings</a:t>
            </a:r>
            <a:r>
              <a:rPr lang="en-GB" sz="1000" b="1" i="1" dirty="0">
                <a:latin typeface="Arial" panose="020B0604020202020204" pitchFamily="34" charset="0"/>
                <a:cs typeface="Arial" panose="020B0604020202020204" pitchFamily="34" charset="0"/>
              </a:rPr>
              <a:t> from the Past Outbreaks’</a:t>
            </a:r>
            <a:r>
              <a:rPr lang="en-GB" sz="1000" dirty="0">
                <a:latin typeface="Arial" panose="020B0604020202020204" pitchFamily="34" charset="0"/>
                <a:cs typeface="Arial" panose="020B0604020202020204" pitchFamily="34" charset="0"/>
              </a:rPr>
              <a:t>, </a:t>
            </a:r>
            <a:r>
              <a:rPr lang="en-GB" sz="1000" dirty="0" err="1">
                <a:latin typeface="Arial" panose="020B0604020202020204" pitchFamily="34" charset="0"/>
                <a:cs typeface="Arial" panose="020B0604020202020204" pitchFamily="34" charset="0"/>
              </a:rPr>
              <a:t>Cureus</a:t>
            </a:r>
            <a:r>
              <a:rPr lang="en-GB" sz="1000" dirty="0">
                <a:latin typeface="Arial" panose="020B0604020202020204" pitchFamily="34" charset="0"/>
                <a:cs typeface="Arial" panose="020B0604020202020204" pitchFamily="34" charset="0"/>
              </a:rPr>
              <a:t>, 12(3), p. e7405. </a:t>
            </a:r>
            <a:r>
              <a:rPr lang="en-GB" sz="1000" dirty="0" err="1">
                <a:latin typeface="Arial" panose="020B0604020202020204" pitchFamily="34" charset="0"/>
                <a:cs typeface="Arial" panose="020B0604020202020204" pitchFamily="34" charset="0"/>
              </a:rPr>
              <a:t>doi</a:t>
            </a:r>
            <a:r>
              <a:rPr lang="en-GB" sz="1000" dirty="0">
                <a:latin typeface="Arial" panose="020B0604020202020204" pitchFamily="34" charset="0"/>
                <a:cs typeface="Arial" panose="020B0604020202020204" pitchFamily="34" charset="0"/>
              </a:rPr>
              <a:t>: 10.7759/cureus.7405.</a:t>
            </a:r>
          </a:p>
          <a:p>
            <a:pPr fontAlgn="t"/>
            <a:r>
              <a:rPr lang="en-GB" sz="1000" dirty="0">
                <a:latin typeface="Arial" panose="020B0604020202020204" pitchFamily="34" charset="0"/>
                <a:cs typeface="Arial" panose="020B0604020202020204" pitchFamily="34" charset="0"/>
              </a:rPr>
              <a:t>Troyer, E.A., Kohn, J.N., Hong, S., </a:t>
            </a:r>
            <a:r>
              <a:rPr lang="en-GB" sz="1000" b="1" i="1" dirty="0">
                <a:latin typeface="Arial" panose="020B0604020202020204" pitchFamily="34" charset="0"/>
                <a:cs typeface="Arial" panose="020B0604020202020204" pitchFamily="34" charset="0"/>
              </a:rPr>
              <a:t>Are we facing a crashing wave of neuropsychiatric </a:t>
            </a:r>
            <a:r>
              <a:rPr lang="en-GB" sz="1000" b="1" i="1" dirty="0" err="1">
                <a:latin typeface="Arial" panose="020B0604020202020204" pitchFamily="34" charset="0"/>
                <a:cs typeface="Arial" panose="020B0604020202020204" pitchFamily="34" charset="0"/>
              </a:rPr>
              <a:t>sequelae</a:t>
            </a:r>
            <a:r>
              <a:rPr lang="en-GB" sz="1000" b="1" i="1" dirty="0">
                <a:latin typeface="Arial" panose="020B0604020202020204" pitchFamily="34" charset="0"/>
                <a:cs typeface="Arial" panose="020B0604020202020204" pitchFamily="34" charset="0"/>
              </a:rPr>
              <a:t> of </a:t>
            </a:r>
            <a:r>
              <a:rPr lang="en-GB" sz="1000" b="1" i="1" dirty="0" smtClean="0">
                <a:latin typeface="Arial" panose="020B0604020202020204" pitchFamily="34" charset="0"/>
                <a:cs typeface="Arial" panose="020B0604020202020204" pitchFamily="34" charset="0"/>
              </a:rPr>
              <a:t>COVID-19-19-19</a:t>
            </a:r>
            <a:r>
              <a:rPr lang="en-GB" sz="1000" b="1" i="1" dirty="0">
                <a:latin typeface="Arial" panose="020B0604020202020204" pitchFamily="34" charset="0"/>
                <a:cs typeface="Arial" panose="020B0604020202020204" pitchFamily="34" charset="0"/>
              </a:rPr>
              <a:t>? Neuropsychiatric symptoms and potential immunologic mechanisms</a:t>
            </a:r>
            <a:r>
              <a:rPr lang="en-GB" sz="1000" dirty="0">
                <a:latin typeface="Arial" panose="020B0604020202020204" pitchFamily="34" charset="0"/>
                <a:cs typeface="Arial" panose="020B0604020202020204" pitchFamily="34" charset="0"/>
              </a:rPr>
              <a:t>, Brain, </a:t>
            </a:r>
            <a:r>
              <a:rPr lang="en-GB" sz="1000" dirty="0" err="1">
                <a:latin typeface="Arial" panose="020B0604020202020204" pitchFamily="34" charset="0"/>
                <a:cs typeface="Arial" panose="020B0604020202020204" pitchFamily="34" charset="0"/>
              </a:rPr>
              <a:t>Behavior</a:t>
            </a:r>
            <a:r>
              <a:rPr lang="en-GB" sz="1000" dirty="0">
                <a:latin typeface="Arial" panose="020B0604020202020204" pitchFamily="34" charset="0"/>
                <a:cs typeface="Arial" panose="020B0604020202020204" pitchFamily="34" charset="0"/>
              </a:rPr>
              <a:t>, and Immunity (2020), </a:t>
            </a:r>
            <a:r>
              <a:rPr lang="en-GB" sz="1000" dirty="0" err="1">
                <a:latin typeface="Arial" panose="020B0604020202020204" pitchFamily="34" charset="0"/>
                <a:cs typeface="Arial" panose="020B0604020202020204" pitchFamily="34" charset="0"/>
              </a:rPr>
              <a:t>doi</a:t>
            </a:r>
            <a:r>
              <a:rPr lang="en-GB" sz="1000" dirty="0">
                <a:latin typeface="Arial" panose="020B0604020202020204" pitchFamily="34" charset="0"/>
                <a:cs typeface="Arial" panose="020B0604020202020204" pitchFamily="34" charset="0"/>
              </a:rPr>
              <a:t>: https://doi.org/10.1016/j.bbi.2020.04.027</a:t>
            </a:r>
          </a:p>
          <a:p>
            <a:pPr fontAlgn="t"/>
            <a:r>
              <a:rPr lang="en-GB" sz="1000" dirty="0">
                <a:latin typeface="Arial" panose="020B0604020202020204" pitchFamily="34" charset="0"/>
                <a:cs typeface="Arial" panose="020B0604020202020204" pitchFamily="34" charset="0"/>
              </a:rPr>
              <a:t>Survivors of ICU</a:t>
            </a:r>
          </a:p>
          <a:p>
            <a:pPr fontAlgn="t"/>
            <a:r>
              <a:rPr lang="en-GB" sz="1000" dirty="0">
                <a:latin typeface="Arial" panose="020B0604020202020204" pitchFamily="34" charset="0"/>
                <a:cs typeface="Arial" panose="020B0604020202020204" pitchFamily="34" charset="0"/>
              </a:rPr>
              <a:t>Cates D.S., Gomes P.G., </a:t>
            </a:r>
            <a:r>
              <a:rPr lang="en-GB" sz="1000" dirty="0" err="1">
                <a:latin typeface="Arial" panose="020B0604020202020204" pitchFamily="34" charset="0"/>
                <a:cs typeface="Arial" panose="020B0604020202020204" pitchFamily="34" charset="0"/>
              </a:rPr>
              <a:t>Krasilovsky</a:t>
            </a:r>
            <a:r>
              <a:rPr lang="en-GB" sz="1000" dirty="0">
                <a:latin typeface="Arial" panose="020B0604020202020204" pitchFamily="34" charset="0"/>
                <a:cs typeface="Arial" panose="020B0604020202020204" pitchFamily="34" charset="0"/>
              </a:rPr>
              <a:t> A.M. (2018). </a:t>
            </a:r>
            <a:r>
              <a:rPr lang="en-GB" sz="1000" b="1" i="1" dirty="0" err="1">
                <a:latin typeface="Arial" panose="020B0604020202020204" pitchFamily="34" charset="0"/>
                <a:cs typeface="Arial" panose="020B0604020202020204" pitchFamily="34" charset="0"/>
              </a:rPr>
              <a:t>Behavioral</a:t>
            </a:r>
            <a:r>
              <a:rPr lang="en-GB" sz="1000" b="1" i="1" dirty="0">
                <a:latin typeface="Arial" panose="020B0604020202020204" pitchFamily="34" charset="0"/>
                <a:cs typeface="Arial" panose="020B0604020202020204" pitchFamily="34" charset="0"/>
              </a:rPr>
              <a:t> Health Support for Patients, </a:t>
            </a:r>
            <a:endParaRPr lang="en-GB" sz="1000" b="1" i="1" dirty="0" smtClean="0">
              <a:latin typeface="Arial" panose="020B0604020202020204" pitchFamily="34" charset="0"/>
              <a:cs typeface="Arial" panose="020B0604020202020204" pitchFamily="34" charset="0"/>
            </a:endParaRPr>
          </a:p>
          <a:p>
            <a:pPr fontAlgn="t"/>
            <a:r>
              <a:rPr lang="en-GB" sz="1000" b="1" i="1" dirty="0">
                <a:latin typeface="Arial" panose="020B0604020202020204" pitchFamily="34" charset="0"/>
                <a:cs typeface="Arial" panose="020B0604020202020204" pitchFamily="34" charset="0"/>
              </a:rPr>
              <a:t>Families, and Healthcare Workers</a:t>
            </a:r>
            <a:r>
              <a:rPr lang="en-GB" sz="1000" dirty="0">
                <a:latin typeface="Arial" panose="020B0604020202020204" pitchFamily="34" charset="0"/>
                <a:cs typeface="Arial" panose="020B0604020202020204" pitchFamily="34" charset="0"/>
              </a:rPr>
              <a:t>. In: Hewlett A., K. Murthy A. (</a:t>
            </a:r>
            <a:r>
              <a:rPr lang="en-GB" sz="1000" dirty="0" err="1">
                <a:latin typeface="Arial" panose="020B0604020202020204" pitchFamily="34" charset="0"/>
                <a:cs typeface="Arial" panose="020B0604020202020204" pitchFamily="34" charset="0"/>
              </a:rPr>
              <a:t>eds</a:t>
            </a:r>
            <a:r>
              <a:rPr lang="en-GB" sz="1000" dirty="0">
                <a:latin typeface="Arial" panose="020B0604020202020204" pitchFamily="34" charset="0"/>
                <a:cs typeface="Arial" panose="020B0604020202020204" pitchFamily="34" charset="0"/>
              </a:rPr>
              <a:t>) </a:t>
            </a:r>
            <a:r>
              <a:rPr lang="en-GB" sz="1000" dirty="0" err="1">
                <a:latin typeface="Arial" panose="020B0604020202020204" pitchFamily="34" charset="0"/>
                <a:cs typeface="Arial" panose="020B0604020202020204" pitchFamily="34" charset="0"/>
              </a:rPr>
              <a:t>Bioemergency</a:t>
            </a:r>
            <a:r>
              <a:rPr lang="en-GB" sz="1000" dirty="0">
                <a:latin typeface="Arial" panose="020B0604020202020204" pitchFamily="34" charset="0"/>
                <a:cs typeface="Arial" panose="020B0604020202020204" pitchFamily="34" charset="0"/>
              </a:rPr>
              <a:t> Planning. Springer, Cham  </a:t>
            </a:r>
            <a:r>
              <a:rPr lang="en-GB" sz="1000" u="sng" dirty="0">
                <a:latin typeface="Arial" panose="020B0604020202020204" pitchFamily="34" charset="0"/>
                <a:cs typeface="Arial" panose="020B0604020202020204" pitchFamily="34" charset="0"/>
                <a:hlinkClick r:id="rId2"/>
              </a:rPr>
              <a:t>https://link.springer.com/chapter/10.1007%2F978-3-319-77032-1_16</a:t>
            </a:r>
            <a:r>
              <a:rPr lang="en-GB" sz="1000" dirty="0">
                <a:latin typeface="Arial" panose="020B0604020202020204" pitchFamily="34" charset="0"/>
                <a:cs typeface="Arial" panose="020B0604020202020204" pitchFamily="34" charset="0"/>
              </a:rPr>
              <a:t> </a:t>
            </a:r>
          </a:p>
          <a:p>
            <a:pPr fontAlgn="t"/>
            <a:r>
              <a:rPr lang="en-GB" sz="1000" dirty="0">
                <a:latin typeface="Arial" panose="020B0604020202020204" pitchFamily="34" charset="0"/>
                <a:cs typeface="Arial" panose="020B0604020202020204" pitchFamily="34" charset="0"/>
              </a:rPr>
              <a:t>Li, W. et al. (2020) ‘</a:t>
            </a:r>
            <a:r>
              <a:rPr lang="en-GB" sz="1000" b="1" i="1" dirty="0">
                <a:latin typeface="Arial" panose="020B0604020202020204" pitchFamily="34" charset="0"/>
                <a:cs typeface="Arial" panose="020B0604020202020204" pitchFamily="34" charset="0"/>
              </a:rPr>
              <a:t>Progression of Mental Health Services during the </a:t>
            </a:r>
            <a:r>
              <a:rPr lang="en-GB" sz="1000" b="1" i="1" dirty="0" smtClean="0">
                <a:latin typeface="Arial" panose="020B0604020202020204" pitchFamily="34" charset="0"/>
                <a:cs typeface="Arial" panose="020B0604020202020204" pitchFamily="34" charset="0"/>
              </a:rPr>
              <a:t>COVID-19 Outbreak </a:t>
            </a:r>
            <a:r>
              <a:rPr lang="en-GB" sz="1000" b="1" i="1" dirty="0">
                <a:latin typeface="Arial" panose="020B0604020202020204" pitchFamily="34" charset="0"/>
                <a:cs typeface="Arial" panose="020B0604020202020204" pitchFamily="34" charset="0"/>
              </a:rPr>
              <a:t>in China’</a:t>
            </a:r>
            <a:r>
              <a:rPr lang="en-GB" sz="1000" dirty="0">
                <a:latin typeface="Arial" panose="020B0604020202020204" pitchFamily="34" charset="0"/>
                <a:cs typeface="Arial" panose="020B0604020202020204" pitchFamily="34" charset="0"/>
              </a:rPr>
              <a:t>, International journal of biological sciences, 16(10), pp. 1732–1738. </a:t>
            </a:r>
            <a:r>
              <a:rPr lang="en-GB" sz="1000" dirty="0" err="1">
                <a:latin typeface="Arial" panose="020B0604020202020204" pitchFamily="34" charset="0"/>
                <a:cs typeface="Arial" panose="020B0604020202020204" pitchFamily="34" charset="0"/>
              </a:rPr>
              <a:t>doi</a:t>
            </a:r>
            <a:r>
              <a:rPr lang="en-GB" sz="1000" dirty="0">
                <a:latin typeface="Arial" panose="020B0604020202020204" pitchFamily="34" charset="0"/>
                <a:cs typeface="Arial" panose="020B0604020202020204" pitchFamily="34" charset="0"/>
              </a:rPr>
              <a:t>: 10.7150/ijbs.45120. </a:t>
            </a:r>
            <a:r>
              <a:rPr lang="en-GB" sz="1000" u="sng" dirty="0">
                <a:latin typeface="Arial" panose="020B0604020202020204" pitchFamily="34" charset="0"/>
                <a:cs typeface="Arial" panose="020B0604020202020204" pitchFamily="34" charset="0"/>
                <a:hlinkClick r:id="rId9"/>
              </a:rPr>
              <a:t>https://www.ncbi.nlm.nih.gov/pmc/articles/PMC7098037/</a:t>
            </a:r>
            <a:endParaRPr lang="en-GB" sz="1000" dirty="0">
              <a:latin typeface="Arial" panose="020B0604020202020204" pitchFamily="34" charset="0"/>
              <a:cs typeface="Arial" panose="020B0604020202020204" pitchFamily="34" charset="0"/>
            </a:endParaRPr>
          </a:p>
          <a:p>
            <a:pPr fontAlgn="t"/>
            <a:r>
              <a:rPr lang="en-GB" sz="1000" dirty="0" err="1">
                <a:latin typeface="Arial" panose="020B0604020202020204" pitchFamily="34" charset="0"/>
                <a:cs typeface="Arial" panose="020B0604020202020204" pitchFamily="34" charset="0"/>
              </a:rPr>
              <a:t>Moldofsky</a:t>
            </a:r>
            <a:r>
              <a:rPr lang="en-GB" sz="1000" dirty="0">
                <a:latin typeface="Arial" panose="020B0604020202020204" pitchFamily="34" charset="0"/>
                <a:cs typeface="Arial" panose="020B0604020202020204" pitchFamily="34" charset="0"/>
              </a:rPr>
              <a:t>, H. and </a:t>
            </a:r>
            <a:r>
              <a:rPr lang="en-GB" sz="1000" dirty="0" err="1">
                <a:latin typeface="Arial" panose="020B0604020202020204" pitchFamily="34" charset="0"/>
                <a:cs typeface="Arial" panose="020B0604020202020204" pitchFamily="34" charset="0"/>
              </a:rPr>
              <a:t>Patcai</a:t>
            </a:r>
            <a:r>
              <a:rPr lang="en-GB" sz="1000" dirty="0">
                <a:latin typeface="Arial" panose="020B0604020202020204" pitchFamily="34" charset="0"/>
                <a:cs typeface="Arial" panose="020B0604020202020204" pitchFamily="34" charset="0"/>
              </a:rPr>
              <a:t>, J. (2011) </a:t>
            </a:r>
            <a:r>
              <a:rPr lang="en-GB" sz="1000" b="1" i="1" dirty="0">
                <a:latin typeface="Arial" panose="020B0604020202020204" pitchFamily="34" charset="0"/>
                <a:cs typeface="Arial" panose="020B0604020202020204" pitchFamily="34" charset="0"/>
              </a:rPr>
              <a:t>‘Chronic widespread musculoskeletal pain, fatigue, depression and disordered sleep in chronic post-SARS syndrome; a case-controlled study’</a:t>
            </a:r>
            <a:r>
              <a:rPr lang="en-GB" sz="1000" dirty="0">
                <a:latin typeface="Arial" panose="020B0604020202020204" pitchFamily="34" charset="0"/>
                <a:cs typeface="Arial" panose="020B0604020202020204" pitchFamily="34" charset="0"/>
              </a:rPr>
              <a:t>, BMC neurology, 11, p. 37. </a:t>
            </a:r>
            <a:r>
              <a:rPr lang="en-GB" sz="1000" dirty="0" err="1">
                <a:latin typeface="Arial" panose="020B0604020202020204" pitchFamily="34" charset="0"/>
                <a:cs typeface="Arial" panose="020B0604020202020204" pitchFamily="34" charset="0"/>
              </a:rPr>
              <a:t>doi</a:t>
            </a:r>
            <a:r>
              <a:rPr lang="en-GB" sz="1000" dirty="0">
                <a:latin typeface="Arial" panose="020B0604020202020204" pitchFamily="34" charset="0"/>
                <a:cs typeface="Arial" panose="020B0604020202020204" pitchFamily="34" charset="0"/>
              </a:rPr>
              <a:t>: 10.1186/1471-2377-11-37. </a:t>
            </a:r>
          </a:p>
          <a:p>
            <a:pPr fontAlgn="t"/>
            <a:r>
              <a:rPr lang="de-DE" sz="1000" dirty="0">
                <a:latin typeface="Arial" panose="020B0604020202020204" pitchFamily="34" charset="0"/>
                <a:cs typeface="Arial" panose="020B0604020202020204" pitchFamily="34" charset="0"/>
              </a:rPr>
              <a:t>Ratzer M, Brink O, Knudsen L, Elklit A</a:t>
            </a:r>
            <a:r>
              <a:rPr lang="de-DE" sz="1000" b="1" i="1" dirty="0">
                <a:latin typeface="Arial" panose="020B0604020202020204" pitchFamily="34" charset="0"/>
                <a:cs typeface="Arial" panose="020B0604020202020204" pitchFamily="34" charset="0"/>
              </a:rPr>
              <a:t>.  </a:t>
            </a:r>
            <a:r>
              <a:rPr lang="en-GB" sz="1000" b="1" i="1" dirty="0">
                <a:latin typeface="Arial" panose="020B0604020202020204" pitchFamily="34" charset="0"/>
                <a:cs typeface="Arial" panose="020B0604020202020204" pitchFamily="34" charset="0"/>
              </a:rPr>
              <a:t>Post traumatic stress in intensive care unit survivors – a prospective study.</a:t>
            </a:r>
            <a:r>
              <a:rPr lang="en-GB" sz="1000" dirty="0">
                <a:latin typeface="Arial" panose="020B0604020202020204" pitchFamily="34" charset="0"/>
                <a:cs typeface="Arial" panose="020B0604020202020204" pitchFamily="34" charset="0"/>
              </a:rPr>
              <a:t>  2014. Health Psychology &amp; Behavioural Medicine [</a:t>
            </a:r>
            <a:r>
              <a:rPr lang="en-GB" sz="1000" dirty="0" err="1">
                <a:latin typeface="Arial" panose="020B0604020202020204" pitchFamily="34" charset="0"/>
                <a:cs typeface="Arial" panose="020B0604020202020204" pitchFamily="34" charset="0"/>
              </a:rPr>
              <a:t>onine</a:t>
            </a:r>
            <a:r>
              <a:rPr lang="en-GB" sz="1000" dirty="0">
                <a:latin typeface="Arial" panose="020B0604020202020204" pitchFamily="34" charset="0"/>
                <a:cs typeface="Arial" panose="020B0604020202020204" pitchFamily="34" charset="0"/>
              </a:rPr>
              <a:t>].  Available from:  </a:t>
            </a:r>
            <a:r>
              <a:rPr lang="en-GB" sz="1000" u="sng" dirty="0">
                <a:latin typeface="Arial" panose="020B0604020202020204" pitchFamily="34" charset="0"/>
                <a:cs typeface="Arial" panose="020B0604020202020204" pitchFamily="34" charset="0"/>
                <a:hlinkClick r:id="rId10"/>
              </a:rPr>
              <a:t>https://www.ncbi.nlm.nih.gov/pmc/articles/PMC4346029/</a:t>
            </a:r>
            <a:r>
              <a:rPr lang="en-GB" sz="1000" dirty="0">
                <a:latin typeface="Arial" panose="020B0604020202020204" pitchFamily="34" charset="0"/>
                <a:cs typeface="Arial" panose="020B0604020202020204" pitchFamily="34" charset="0"/>
              </a:rPr>
              <a:t> [Accessed 12 May 2020].</a:t>
            </a:r>
          </a:p>
          <a:p>
            <a:pPr fontAlgn="t"/>
            <a:r>
              <a:rPr lang="en-GB" sz="1000" dirty="0">
                <a:latin typeface="Arial" panose="020B0604020202020204" pitchFamily="34" charset="0"/>
                <a:cs typeface="Arial" panose="020B0604020202020204" pitchFamily="34" charset="0"/>
              </a:rPr>
              <a:t>STAM, H. J., STUCKI, G. and BICKENBACH, J. (2020) </a:t>
            </a:r>
            <a:r>
              <a:rPr lang="en-GB" sz="1000" dirty="0" smtClean="0">
                <a:latin typeface="Arial" panose="020B0604020202020204" pitchFamily="34" charset="0"/>
                <a:cs typeface="Arial" panose="020B0604020202020204" pitchFamily="34" charset="0"/>
              </a:rPr>
              <a:t>‘</a:t>
            </a:r>
            <a:r>
              <a:rPr lang="en-GB" sz="1000" b="1" i="1" dirty="0" smtClean="0">
                <a:latin typeface="Arial" panose="020B0604020202020204" pitchFamily="34" charset="0"/>
                <a:cs typeface="Arial" panose="020B0604020202020204" pitchFamily="34" charset="0"/>
              </a:rPr>
              <a:t>COVID-19 and </a:t>
            </a:r>
            <a:r>
              <a:rPr lang="en-GB" sz="1000" b="1" i="1" dirty="0">
                <a:latin typeface="Arial" panose="020B0604020202020204" pitchFamily="34" charset="0"/>
                <a:cs typeface="Arial" panose="020B0604020202020204" pitchFamily="34" charset="0"/>
              </a:rPr>
              <a:t>Post Intensive Care Syndrome: A Call for Action’</a:t>
            </a:r>
            <a:r>
              <a:rPr lang="en-GB" sz="1000" dirty="0">
                <a:latin typeface="Arial" panose="020B0604020202020204" pitchFamily="34" charset="0"/>
                <a:cs typeface="Arial" panose="020B0604020202020204" pitchFamily="34" charset="0"/>
              </a:rPr>
              <a:t>, Journal of Rehabilitation Medicine (</a:t>
            </a:r>
            <a:r>
              <a:rPr lang="en-GB" sz="1000" dirty="0" err="1">
                <a:latin typeface="Arial" panose="020B0604020202020204" pitchFamily="34" charset="0"/>
                <a:cs typeface="Arial" panose="020B0604020202020204" pitchFamily="34" charset="0"/>
              </a:rPr>
              <a:t>Stiftelsen</a:t>
            </a:r>
            <a:r>
              <a:rPr lang="en-GB" sz="1000" dirty="0">
                <a:latin typeface="Arial" panose="020B0604020202020204" pitchFamily="34" charset="0"/>
                <a:cs typeface="Arial" panose="020B0604020202020204" pitchFamily="34" charset="0"/>
              </a:rPr>
              <a:t> </a:t>
            </a:r>
            <a:r>
              <a:rPr lang="en-GB" sz="1000" dirty="0" err="1">
                <a:latin typeface="Arial" panose="020B0604020202020204" pitchFamily="34" charset="0"/>
                <a:cs typeface="Arial" panose="020B0604020202020204" pitchFamily="34" charset="0"/>
              </a:rPr>
              <a:t>Rehabiliteringsinformation</a:t>
            </a:r>
            <a:r>
              <a:rPr lang="en-GB" sz="1000" dirty="0">
                <a:latin typeface="Arial" panose="020B0604020202020204" pitchFamily="34" charset="0"/>
                <a:cs typeface="Arial" panose="020B0604020202020204" pitchFamily="34" charset="0"/>
              </a:rPr>
              <a:t>), 52(4), pp. 1–4. </a:t>
            </a:r>
            <a:r>
              <a:rPr lang="en-GB" sz="1000" dirty="0" err="1">
                <a:latin typeface="Arial" panose="020B0604020202020204" pitchFamily="34" charset="0"/>
                <a:cs typeface="Arial" panose="020B0604020202020204" pitchFamily="34" charset="0"/>
              </a:rPr>
              <a:t>doi</a:t>
            </a:r>
            <a:r>
              <a:rPr lang="en-GB" sz="1000" dirty="0">
                <a:latin typeface="Arial" panose="020B0604020202020204" pitchFamily="34" charset="0"/>
                <a:cs typeface="Arial" panose="020B0604020202020204" pitchFamily="34" charset="0"/>
              </a:rPr>
              <a:t>: 10.2340/16501977-2677</a:t>
            </a:r>
          </a:p>
          <a:p>
            <a:pPr fontAlgn="t"/>
            <a:r>
              <a:rPr lang="en-GB" sz="1000" dirty="0">
                <a:latin typeface="Arial" panose="020B0604020202020204" pitchFamily="34" charset="0"/>
                <a:cs typeface="Arial" panose="020B0604020202020204" pitchFamily="34" charset="0"/>
              </a:rPr>
              <a:t>Wu, </a:t>
            </a:r>
            <a:r>
              <a:rPr lang="en-GB" sz="1000" dirty="0" err="1">
                <a:latin typeface="Arial" panose="020B0604020202020204" pitchFamily="34" charset="0"/>
                <a:cs typeface="Arial" panose="020B0604020202020204" pitchFamily="34" charset="0"/>
              </a:rPr>
              <a:t>Chaomin</a:t>
            </a:r>
            <a:r>
              <a:rPr lang="en-GB" sz="1000" dirty="0">
                <a:latin typeface="Arial" panose="020B0604020202020204" pitchFamily="34" charset="0"/>
                <a:cs typeface="Arial" panose="020B0604020202020204" pitchFamily="34" charset="0"/>
              </a:rPr>
              <a:t> et al, (2020). </a:t>
            </a:r>
            <a:r>
              <a:rPr lang="en-GB" sz="1000" b="1" i="1" dirty="0">
                <a:latin typeface="Arial" panose="020B0604020202020204" pitchFamily="34" charset="0"/>
                <a:cs typeface="Arial" panose="020B0604020202020204" pitchFamily="34" charset="0"/>
              </a:rPr>
              <a:t>Mental Health Status of Survivors Following </a:t>
            </a:r>
            <a:r>
              <a:rPr lang="en-GB" sz="1000" b="1" i="1" dirty="0" smtClean="0">
                <a:latin typeface="Arial" panose="020B0604020202020204" pitchFamily="34" charset="0"/>
                <a:cs typeface="Arial" panose="020B0604020202020204" pitchFamily="34" charset="0"/>
              </a:rPr>
              <a:t>COVID-19 in </a:t>
            </a:r>
            <a:r>
              <a:rPr lang="en-GB" sz="1000" b="1" i="1" dirty="0">
                <a:latin typeface="Arial" panose="020B0604020202020204" pitchFamily="34" charset="0"/>
                <a:cs typeface="Arial" panose="020B0604020202020204" pitchFamily="34" charset="0"/>
              </a:rPr>
              <a:t>Wuhan, China: A Descriptive Study </a:t>
            </a:r>
            <a:r>
              <a:rPr lang="en-GB" sz="1000" dirty="0">
                <a:latin typeface="Arial" panose="020B0604020202020204" pitchFamily="34" charset="0"/>
                <a:cs typeface="Arial" panose="020B0604020202020204" pitchFamily="34" charset="0"/>
              </a:rPr>
              <a:t>(3/19/2020). Pre-print Available at SSRN: https://ssrn.com/abstract=3559616 or </a:t>
            </a:r>
            <a:r>
              <a:rPr lang="en-GB" sz="1000" u="sng" dirty="0">
                <a:latin typeface="Arial" panose="020B0604020202020204" pitchFamily="34" charset="0"/>
                <a:cs typeface="Arial" panose="020B0604020202020204" pitchFamily="34" charset="0"/>
                <a:hlinkClick r:id="rId11"/>
              </a:rPr>
              <a:t>http://dx.doi.org/10.2139/ssrn.3559616</a:t>
            </a:r>
            <a:endParaRPr lang="en-GB" sz="1000" dirty="0">
              <a:latin typeface="Arial" panose="020B0604020202020204" pitchFamily="34" charset="0"/>
              <a:cs typeface="Arial" panose="020B0604020202020204" pitchFamily="34" charset="0"/>
            </a:endParaRPr>
          </a:p>
          <a:p>
            <a:pPr lvl="0"/>
            <a:r>
              <a:rPr lang="en-GB" sz="1000" i="1" dirty="0">
                <a:latin typeface="Arial" panose="020B0604020202020204" pitchFamily="34" charset="0"/>
                <a:ea typeface="PMingLiU"/>
                <a:cs typeface="Arial" panose="020B0604020202020204" pitchFamily="34" charset="0"/>
              </a:rPr>
              <a:t>Meeting the psychological needs of people recovering from severe coronavirus </a:t>
            </a:r>
            <a:r>
              <a:rPr lang="en-GB" sz="1000" i="1" dirty="0" smtClean="0">
                <a:latin typeface="Arial" panose="020B0604020202020204" pitchFamily="34" charset="0"/>
                <a:ea typeface="PMingLiU"/>
                <a:cs typeface="Arial" panose="020B0604020202020204" pitchFamily="34" charset="0"/>
              </a:rPr>
              <a:t>(COVID-19-19-19</a:t>
            </a:r>
            <a:r>
              <a:rPr lang="en-GB" sz="1000" dirty="0">
                <a:latin typeface="Arial" panose="020B0604020202020204" pitchFamily="34" charset="0"/>
                <a:ea typeface="PMingLiU"/>
                <a:cs typeface="Arial" panose="020B0604020202020204" pitchFamily="34" charset="0"/>
              </a:rPr>
              <a:t>)  Other guidance and webinars available from: </a:t>
            </a:r>
            <a:r>
              <a:rPr lang="en-GB" sz="1000" u="sng" dirty="0">
                <a:solidFill>
                  <a:srgbClr val="0000FF"/>
                </a:solidFill>
                <a:latin typeface="Arial" panose="020B0604020202020204" pitchFamily="34" charset="0"/>
                <a:ea typeface="PMingLiU"/>
                <a:cs typeface="Arial" panose="020B0604020202020204" pitchFamily="34" charset="0"/>
                <a:hlinkClick r:id="rId12"/>
              </a:rPr>
              <a:t>https://www.bps.org.uk/responding-coronavirus</a:t>
            </a:r>
            <a:r>
              <a:rPr lang="en-GB" sz="1000" dirty="0">
                <a:latin typeface="Arial" panose="020B0604020202020204" pitchFamily="34" charset="0"/>
                <a:ea typeface="PMingLiU"/>
                <a:cs typeface="Arial" panose="020B0604020202020204" pitchFamily="34" charset="0"/>
              </a:rPr>
              <a:t> </a:t>
            </a:r>
          </a:p>
          <a:p>
            <a:pPr lvl="0"/>
            <a:r>
              <a:rPr lang="en-GB" sz="1000" dirty="0">
                <a:latin typeface="Arial" panose="020B0604020202020204" pitchFamily="34" charset="0"/>
                <a:ea typeface="PMingLiU"/>
                <a:cs typeface="Arial" panose="020B0604020202020204" pitchFamily="34" charset="0"/>
              </a:rPr>
              <a:t>Penny, A., and </a:t>
            </a:r>
            <a:r>
              <a:rPr lang="en-GB" sz="1000" dirty="0" err="1">
                <a:latin typeface="Arial" panose="020B0604020202020204" pitchFamily="34" charset="0"/>
                <a:ea typeface="PMingLiU"/>
                <a:cs typeface="Arial" panose="020B0604020202020204" pitchFamily="34" charset="0"/>
              </a:rPr>
              <a:t>Relf</a:t>
            </a:r>
            <a:r>
              <a:rPr lang="en-GB" sz="1000" dirty="0">
                <a:latin typeface="Arial" panose="020B0604020202020204" pitchFamily="34" charset="0"/>
                <a:ea typeface="PMingLiU"/>
                <a:cs typeface="Arial" panose="020B0604020202020204" pitchFamily="34" charset="0"/>
              </a:rPr>
              <a:t>, M., 2017. </a:t>
            </a:r>
            <a:r>
              <a:rPr lang="en-GB" sz="1000" b="1" i="1" dirty="0">
                <a:latin typeface="Arial" panose="020B0604020202020204" pitchFamily="34" charset="0"/>
                <a:ea typeface="PMingLiU"/>
                <a:cs typeface="Arial" panose="020B0604020202020204" pitchFamily="34" charset="0"/>
              </a:rPr>
              <a:t>A guide to commissioning bereavement services in England 2017</a:t>
            </a:r>
            <a:r>
              <a:rPr lang="en-GB" sz="1000" dirty="0">
                <a:latin typeface="Arial" panose="020B0604020202020204" pitchFamily="34" charset="0"/>
                <a:ea typeface="PMingLiU"/>
                <a:cs typeface="Arial" panose="020B0604020202020204" pitchFamily="34" charset="0"/>
              </a:rPr>
              <a:t>. National Bereavement Alliance [online].  Available from: </a:t>
            </a:r>
            <a:r>
              <a:rPr lang="en-GB" sz="1000" u="sng" dirty="0">
                <a:solidFill>
                  <a:srgbClr val="0000FF"/>
                </a:solidFill>
                <a:latin typeface="Arial" panose="020B0604020202020204" pitchFamily="34" charset="0"/>
                <a:ea typeface="PMingLiU"/>
                <a:cs typeface="Arial" panose="020B0604020202020204" pitchFamily="34" charset="0"/>
                <a:hlinkClick r:id="rId13"/>
              </a:rPr>
              <a:t>https://nationalbereavementalliance.org.uk/wp-content/uploads/2017/07/A-Guide-to-Commissioning-Bereavement-Services-in-England-WEB.pdf</a:t>
            </a:r>
            <a:endParaRPr lang="en-GB" sz="1000" dirty="0">
              <a:latin typeface="Arial" panose="020B0604020202020204" pitchFamily="34" charset="0"/>
              <a:ea typeface="PMingLiU"/>
              <a:cs typeface="Arial" panose="020B0604020202020204" pitchFamily="34" charset="0"/>
            </a:endParaRPr>
          </a:p>
          <a:p>
            <a:r>
              <a:rPr lang="en-GB" sz="1000" dirty="0">
                <a:latin typeface="Arial" panose="020B0604020202020204" pitchFamily="34" charset="0"/>
                <a:ea typeface="PMingLiU"/>
                <a:cs typeface="Arial" panose="020B0604020202020204" pitchFamily="34" charset="0"/>
              </a:rPr>
              <a:t>Wang, H. et al. (2020) </a:t>
            </a:r>
            <a:r>
              <a:rPr lang="en-GB" sz="1000" b="1" dirty="0">
                <a:latin typeface="Arial" panose="020B0604020202020204" pitchFamily="34" charset="0"/>
                <a:ea typeface="PMingLiU"/>
                <a:cs typeface="Arial" panose="020B0604020202020204" pitchFamily="34" charset="0"/>
              </a:rPr>
              <a:t>‘Dementia care during </a:t>
            </a:r>
            <a:r>
              <a:rPr lang="en-GB" sz="1000" b="1" dirty="0" smtClean="0">
                <a:latin typeface="Arial" panose="020B0604020202020204" pitchFamily="34" charset="0"/>
                <a:ea typeface="PMingLiU"/>
                <a:cs typeface="Arial" panose="020B0604020202020204" pitchFamily="34" charset="0"/>
              </a:rPr>
              <a:t>COVID-19-19-19</a:t>
            </a:r>
            <a:r>
              <a:rPr lang="en-GB" sz="1000" b="1" dirty="0">
                <a:latin typeface="Arial" panose="020B0604020202020204" pitchFamily="34" charset="0"/>
                <a:ea typeface="PMingLiU"/>
                <a:cs typeface="Arial" panose="020B0604020202020204" pitchFamily="34" charset="0"/>
              </a:rPr>
              <a:t>’</a:t>
            </a:r>
            <a:r>
              <a:rPr lang="en-GB" sz="1000" dirty="0">
                <a:latin typeface="Arial" panose="020B0604020202020204" pitchFamily="34" charset="0"/>
                <a:ea typeface="PMingLiU"/>
                <a:cs typeface="Arial" panose="020B0604020202020204" pitchFamily="34" charset="0"/>
              </a:rPr>
              <a:t>, Lancet, 395(10231), pp. 1190–1191. </a:t>
            </a:r>
            <a:r>
              <a:rPr lang="en-GB" sz="1000" dirty="0" err="1">
                <a:latin typeface="Arial" panose="020B0604020202020204" pitchFamily="34" charset="0"/>
                <a:ea typeface="PMingLiU"/>
                <a:cs typeface="Arial" panose="020B0604020202020204" pitchFamily="34" charset="0"/>
              </a:rPr>
              <a:t>doi</a:t>
            </a:r>
            <a:r>
              <a:rPr lang="en-GB" sz="1000" dirty="0">
                <a:latin typeface="Arial" panose="020B0604020202020204" pitchFamily="34" charset="0"/>
                <a:ea typeface="PMingLiU"/>
                <a:cs typeface="Arial" panose="020B0604020202020204" pitchFamily="34" charset="0"/>
              </a:rPr>
              <a:t>: 10.1016/S0140-6736(20)30755-8</a:t>
            </a:r>
          </a:p>
          <a:p>
            <a:pPr lvl="0"/>
            <a:r>
              <a:rPr lang="en-GB" sz="1000" dirty="0">
                <a:latin typeface="Arial" panose="020B0604020202020204" pitchFamily="34" charset="0"/>
                <a:ea typeface="PMingLiU"/>
                <a:cs typeface="Arial" panose="020B0604020202020204" pitchFamily="34" charset="0"/>
              </a:rPr>
              <a:t>Liang, </a:t>
            </a:r>
            <a:r>
              <a:rPr lang="en-GB" sz="1000" dirty="0" err="1">
                <a:latin typeface="Arial" panose="020B0604020202020204" pitchFamily="34" charset="0"/>
                <a:ea typeface="PMingLiU"/>
                <a:cs typeface="Arial" panose="020B0604020202020204" pitchFamily="34" charset="0"/>
              </a:rPr>
              <a:t>Leilei</a:t>
            </a:r>
            <a:r>
              <a:rPr lang="en-GB" sz="1000" dirty="0">
                <a:latin typeface="Arial" panose="020B0604020202020204" pitchFamily="34" charset="0"/>
                <a:ea typeface="PMingLiU"/>
                <a:cs typeface="Arial" panose="020B0604020202020204" pitchFamily="34" charset="0"/>
              </a:rPr>
              <a:t>; </a:t>
            </a:r>
            <a:r>
              <a:rPr lang="en-GB" sz="1000" dirty="0" err="1">
                <a:latin typeface="Arial" panose="020B0604020202020204" pitchFamily="34" charset="0"/>
                <a:ea typeface="PMingLiU"/>
                <a:cs typeface="Arial" panose="020B0604020202020204" pitchFamily="34" charset="0"/>
              </a:rPr>
              <a:t>Ren</a:t>
            </a:r>
            <a:r>
              <a:rPr lang="en-GB" sz="1000" dirty="0">
                <a:latin typeface="Arial" panose="020B0604020202020204" pitchFamily="34" charset="0"/>
                <a:ea typeface="PMingLiU"/>
                <a:cs typeface="Arial" panose="020B0604020202020204" pitchFamily="34" charset="0"/>
              </a:rPr>
              <a:t>, </a:t>
            </a:r>
            <a:r>
              <a:rPr lang="en-GB" sz="1000" dirty="0" err="1">
                <a:latin typeface="Arial" panose="020B0604020202020204" pitchFamily="34" charset="0"/>
                <a:ea typeface="PMingLiU"/>
                <a:cs typeface="Arial" panose="020B0604020202020204" pitchFamily="34" charset="0"/>
              </a:rPr>
              <a:t>Hui</a:t>
            </a:r>
            <a:r>
              <a:rPr lang="en-GB" sz="1000" dirty="0">
                <a:latin typeface="Arial" panose="020B0604020202020204" pitchFamily="34" charset="0"/>
                <a:ea typeface="PMingLiU"/>
                <a:cs typeface="Arial" panose="020B0604020202020204" pitchFamily="34" charset="0"/>
              </a:rPr>
              <a:t>; Cao, </a:t>
            </a:r>
            <a:r>
              <a:rPr lang="en-GB" sz="1000" dirty="0" err="1">
                <a:latin typeface="Arial" panose="020B0604020202020204" pitchFamily="34" charset="0"/>
                <a:ea typeface="PMingLiU"/>
                <a:cs typeface="Arial" panose="020B0604020202020204" pitchFamily="34" charset="0"/>
              </a:rPr>
              <a:t>Ruilin</a:t>
            </a:r>
            <a:r>
              <a:rPr lang="en-GB" sz="1000" dirty="0">
                <a:latin typeface="Arial" panose="020B0604020202020204" pitchFamily="34" charset="0"/>
                <a:ea typeface="PMingLiU"/>
                <a:cs typeface="Arial" panose="020B0604020202020204" pitchFamily="34" charset="0"/>
              </a:rPr>
              <a:t>; Hu, </a:t>
            </a:r>
            <a:r>
              <a:rPr lang="en-GB" sz="1000" dirty="0" err="1">
                <a:latin typeface="Arial" panose="020B0604020202020204" pitchFamily="34" charset="0"/>
                <a:ea typeface="PMingLiU"/>
                <a:cs typeface="Arial" panose="020B0604020202020204" pitchFamily="34" charset="0"/>
              </a:rPr>
              <a:t>Yueyang</a:t>
            </a:r>
            <a:r>
              <a:rPr lang="en-GB" sz="1000" dirty="0">
                <a:latin typeface="Arial" panose="020B0604020202020204" pitchFamily="34" charset="0"/>
                <a:ea typeface="PMingLiU"/>
                <a:cs typeface="Arial" panose="020B0604020202020204" pitchFamily="34" charset="0"/>
              </a:rPr>
              <a:t>; Qin, </a:t>
            </a:r>
            <a:r>
              <a:rPr lang="en-GB" sz="1000" dirty="0" err="1">
                <a:latin typeface="Arial" panose="020B0604020202020204" pitchFamily="34" charset="0"/>
                <a:ea typeface="PMingLiU"/>
                <a:cs typeface="Arial" panose="020B0604020202020204" pitchFamily="34" charset="0"/>
              </a:rPr>
              <a:t>Zeying</a:t>
            </a:r>
            <a:r>
              <a:rPr lang="en-GB" sz="1000" dirty="0">
                <a:latin typeface="Arial" panose="020B0604020202020204" pitchFamily="34" charset="0"/>
                <a:ea typeface="PMingLiU"/>
                <a:cs typeface="Arial" panose="020B0604020202020204" pitchFamily="34" charset="0"/>
              </a:rPr>
              <a:t>; Li, </a:t>
            </a:r>
            <a:r>
              <a:rPr lang="en-GB" sz="1000" dirty="0" err="1">
                <a:latin typeface="Arial" panose="020B0604020202020204" pitchFamily="34" charset="0"/>
                <a:ea typeface="PMingLiU"/>
                <a:cs typeface="Arial" panose="020B0604020202020204" pitchFamily="34" charset="0"/>
              </a:rPr>
              <a:t>Chuanen</a:t>
            </a:r>
            <a:r>
              <a:rPr lang="en-GB" sz="1000" dirty="0">
                <a:latin typeface="Arial" panose="020B0604020202020204" pitchFamily="34" charset="0"/>
                <a:ea typeface="PMingLiU"/>
                <a:cs typeface="Arial" panose="020B0604020202020204" pitchFamily="34" charset="0"/>
              </a:rPr>
              <a:t>; Mei, </a:t>
            </a:r>
            <a:r>
              <a:rPr lang="en-GB" sz="1000" dirty="0" err="1">
                <a:latin typeface="Arial" panose="020B0604020202020204" pitchFamily="34" charset="0"/>
                <a:ea typeface="PMingLiU"/>
                <a:cs typeface="Arial" panose="020B0604020202020204" pitchFamily="34" charset="0"/>
              </a:rPr>
              <a:t>Songli</a:t>
            </a:r>
            <a:r>
              <a:rPr lang="en-GB" sz="1000" dirty="0">
                <a:latin typeface="Arial" panose="020B0604020202020204" pitchFamily="34" charset="0"/>
                <a:ea typeface="PMingLiU"/>
                <a:cs typeface="Arial" panose="020B0604020202020204" pitchFamily="34" charset="0"/>
              </a:rPr>
              <a:t>.  </a:t>
            </a:r>
            <a:r>
              <a:rPr lang="en-GB" sz="1000" u="sng" dirty="0">
                <a:solidFill>
                  <a:srgbClr val="0000FF"/>
                </a:solidFill>
                <a:latin typeface="Arial" panose="020B0604020202020204" pitchFamily="34" charset="0"/>
                <a:ea typeface="PMingLiU"/>
                <a:cs typeface="Arial" panose="020B0604020202020204" pitchFamily="34" charset="0"/>
                <a:hlinkClick r:id="rId14"/>
              </a:rPr>
              <a:t>The effect of </a:t>
            </a:r>
            <a:r>
              <a:rPr lang="en-GB" sz="1000" u="sng" dirty="0" smtClean="0">
                <a:solidFill>
                  <a:srgbClr val="0000FF"/>
                </a:solidFill>
                <a:latin typeface="Arial" panose="020B0604020202020204" pitchFamily="34" charset="0"/>
                <a:ea typeface="PMingLiU"/>
                <a:cs typeface="Arial" panose="020B0604020202020204" pitchFamily="34" charset="0"/>
                <a:hlinkClick r:id="rId14"/>
              </a:rPr>
              <a:t>COVID-19 on </a:t>
            </a:r>
            <a:r>
              <a:rPr lang="en-GB" sz="1000" u="sng" dirty="0">
                <a:solidFill>
                  <a:srgbClr val="0000FF"/>
                </a:solidFill>
                <a:latin typeface="Arial" panose="020B0604020202020204" pitchFamily="34" charset="0"/>
                <a:ea typeface="PMingLiU"/>
                <a:cs typeface="Arial" panose="020B0604020202020204" pitchFamily="34" charset="0"/>
                <a:hlinkClick r:id="rId14"/>
              </a:rPr>
              <a:t>youth mental health</a:t>
            </a:r>
            <a:r>
              <a:rPr lang="en-GB" sz="1000" dirty="0">
                <a:latin typeface="Arial" panose="020B0604020202020204" pitchFamily="34" charset="0"/>
                <a:ea typeface="PMingLiU"/>
                <a:cs typeface="Arial" panose="020B0604020202020204" pitchFamily="34" charset="0"/>
              </a:rPr>
              <a:t>.  Psychiatric Quarterly; Apr 2020</a:t>
            </a:r>
          </a:p>
          <a:p>
            <a:pPr fontAlgn="t"/>
            <a:r>
              <a:rPr lang="en-GB" sz="1000" dirty="0">
                <a:latin typeface="Arial" panose="020B0604020202020204" pitchFamily="34" charset="0"/>
                <a:cs typeface="Arial" panose="020B0604020202020204" pitchFamily="34" charset="0"/>
              </a:rPr>
              <a:t>Dalton, Louise; Rapa, Elizabeth; Stein, Alan </a:t>
            </a:r>
            <a:r>
              <a:rPr lang="en-GB" sz="1000" u="sng" dirty="0">
                <a:latin typeface="Arial" panose="020B0604020202020204" pitchFamily="34" charset="0"/>
                <a:cs typeface="Arial" panose="020B0604020202020204" pitchFamily="34" charset="0"/>
                <a:hlinkClick r:id="rId15"/>
              </a:rPr>
              <a:t>Protecting the psychological health of children through effective communication about </a:t>
            </a:r>
            <a:r>
              <a:rPr lang="en-GB" sz="1000" u="sng" dirty="0" smtClean="0">
                <a:latin typeface="Arial" panose="020B0604020202020204" pitchFamily="34" charset="0"/>
                <a:cs typeface="Arial" panose="020B0604020202020204" pitchFamily="34" charset="0"/>
                <a:hlinkClick r:id="rId15"/>
              </a:rPr>
              <a:t>COVID-19-19-19</a:t>
            </a:r>
            <a:r>
              <a:rPr lang="en-GB" sz="1000" dirty="0">
                <a:latin typeface="Arial" panose="020B0604020202020204" pitchFamily="34" charset="0"/>
                <a:cs typeface="Arial" panose="020B0604020202020204" pitchFamily="34" charset="0"/>
              </a:rPr>
              <a:t>.  The Lancet. Child &amp; adolescent health; May 2020; vol. 4 (no. 5); p. 346-347 (accessed 22.5.20)</a:t>
            </a:r>
          </a:p>
          <a:p>
            <a:pPr fontAlgn="t"/>
            <a:r>
              <a:rPr lang="en-GB" sz="1000" dirty="0">
                <a:latin typeface="Arial" panose="020B0604020202020204" pitchFamily="34" charset="0"/>
                <a:cs typeface="Arial" panose="020B0604020202020204" pitchFamily="34" charset="0"/>
              </a:rPr>
              <a:t>Liu, </a:t>
            </a:r>
            <a:r>
              <a:rPr lang="en-GB" sz="1000" dirty="0" err="1">
                <a:latin typeface="Arial" panose="020B0604020202020204" pitchFamily="34" charset="0"/>
                <a:cs typeface="Arial" panose="020B0604020202020204" pitchFamily="34" charset="0"/>
              </a:rPr>
              <a:t>Jia</a:t>
            </a:r>
            <a:r>
              <a:rPr lang="en-GB" sz="1000" dirty="0">
                <a:latin typeface="Arial" panose="020B0604020202020204" pitchFamily="34" charset="0"/>
                <a:cs typeface="Arial" panose="020B0604020202020204" pitchFamily="34" charset="0"/>
              </a:rPr>
              <a:t> </a:t>
            </a:r>
            <a:r>
              <a:rPr lang="en-GB" sz="1000" dirty="0" err="1">
                <a:latin typeface="Arial" panose="020B0604020202020204" pitchFamily="34" charset="0"/>
                <a:cs typeface="Arial" panose="020B0604020202020204" pitchFamily="34" charset="0"/>
              </a:rPr>
              <a:t>Jia</a:t>
            </a:r>
            <a:r>
              <a:rPr lang="en-GB" sz="1000" dirty="0">
                <a:latin typeface="Arial" panose="020B0604020202020204" pitchFamily="34" charset="0"/>
                <a:cs typeface="Arial" panose="020B0604020202020204" pitchFamily="34" charset="0"/>
              </a:rPr>
              <a:t>; </a:t>
            </a:r>
            <a:r>
              <a:rPr lang="en-GB" sz="1000" dirty="0" err="1">
                <a:latin typeface="Arial" panose="020B0604020202020204" pitchFamily="34" charset="0"/>
                <a:cs typeface="Arial" panose="020B0604020202020204" pitchFamily="34" charset="0"/>
              </a:rPr>
              <a:t>Bao</a:t>
            </a:r>
            <a:r>
              <a:rPr lang="en-GB" sz="1000" dirty="0">
                <a:latin typeface="Arial" panose="020B0604020202020204" pitchFamily="34" charset="0"/>
                <a:cs typeface="Arial" panose="020B0604020202020204" pitchFamily="34" charset="0"/>
              </a:rPr>
              <a:t>, </a:t>
            </a:r>
            <a:r>
              <a:rPr lang="en-GB" sz="1000" dirty="0" err="1">
                <a:latin typeface="Arial" panose="020B0604020202020204" pitchFamily="34" charset="0"/>
                <a:cs typeface="Arial" panose="020B0604020202020204" pitchFamily="34" charset="0"/>
              </a:rPr>
              <a:t>Yanping</a:t>
            </a:r>
            <a:r>
              <a:rPr lang="en-GB" sz="1000" dirty="0">
                <a:latin typeface="Arial" panose="020B0604020202020204" pitchFamily="34" charset="0"/>
                <a:cs typeface="Arial" panose="020B0604020202020204" pitchFamily="34" charset="0"/>
              </a:rPr>
              <a:t>; Huang, </a:t>
            </a:r>
            <a:r>
              <a:rPr lang="en-GB" sz="1000" dirty="0" err="1">
                <a:latin typeface="Arial" panose="020B0604020202020204" pitchFamily="34" charset="0"/>
                <a:cs typeface="Arial" panose="020B0604020202020204" pitchFamily="34" charset="0"/>
              </a:rPr>
              <a:t>Xiaolin</a:t>
            </a:r>
            <a:r>
              <a:rPr lang="en-GB" sz="1000" dirty="0">
                <a:latin typeface="Arial" panose="020B0604020202020204" pitchFamily="34" charset="0"/>
                <a:cs typeface="Arial" panose="020B0604020202020204" pitchFamily="34" charset="0"/>
              </a:rPr>
              <a:t>; Shi, </a:t>
            </a:r>
            <a:r>
              <a:rPr lang="en-GB" sz="1000" dirty="0" err="1">
                <a:latin typeface="Arial" panose="020B0604020202020204" pitchFamily="34" charset="0"/>
                <a:cs typeface="Arial" panose="020B0604020202020204" pitchFamily="34" charset="0"/>
              </a:rPr>
              <a:t>Jie</a:t>
            </a:r>
            <a:r>
              <a:rPr lang="en-GB" sz="1000" dirty="0">
                <a:latin typeface="Arial" panose="020B0604020202020204" pitchFamily="34" charset="0"/>
                <a:cs typeface="Arial" panose="020B0604020202020204" pitchFamily="34" charset="0"/>
              </a:rPr>
              <a:t>; Lu, Lin</a:t>
            </a:r>
            <a:r>
              <a:rPr lang="en-GB" sz="1000" u="sng" dirty="0">
                <a:latin typeface="Arial" panose="020B0604020202020204" pitchFamily="34" charset="0"/>
                <a:cs typeface="Arial" panose="020B0604020202020204" pitchFamily="34" charset="0"/>
                <a:hlinkClick r:id="rId16"/>
              </a:rPr>
              <a:t>. Mental health considerations for children quarantined because of </a:t>
            </a:r>
            <a:r>
              <a:rPr lang="en-GB" sz="1000" u="sng" dirty="0" smtClean="0">
                <a:latin typeface="Arial" panose="020B0604020202020204" pitchFamily="34" charset="0"/>
                <a:cs typeface="Arial" panose="020B0604020202020204" pitchFamily="34" charset="0"/>
                <a:hlinkClick r:id="rId16"/>
              </a:rPr>
              <a:t>COVID-19-19-19</a:t>
            </a:r>
            <a:r>
              <a:rPr lang="en-GB" sz="1000" dirty="0">
                <a:latin typeface="Arial" panose="020B0604020202020204" pitchFamily="34" charset="0"/>
                <a:cs typeface="Arial" panose="020B0604020202020204" pitchFamily="34" charset="0"/>
              </a:rPr>
              <a:t>.   The Lancet. Child &amp; adolescent health; May 2020; vol. 4 (no. 5); p. 347-349</a:t>
            </a:r>
          </a:p>
          <a:p>
            <a:pPr fontAlgn="t"/>
            <a:r>
              <a:rPr lang="en-GB" sz="1000" dirty="0" err="1">
                <a:latin typeface="Arial" panose="020B0604020202020204" pitchFamily="34" charset="0"/>
                <a:cs typeface="Arial" panose="020B0604020202020204" pitchFamily="34" charset="0"/>
              </a:rPr>
              <a:t>Kar</a:t>
            </a:r>
            <a:r>
              <a:rPr lang="en-GB" sz="1000" dirty="0">
                <a:latin typeface="Arial" panose="020B0604020202020204" pitchFamily="34" charset="0"/>
                <a:cs typeface="Arial" panose="020B0604020202020204" pitchFamily="34" charset="0"/>
              </a:rPr>
              <a:t>, N. (2009) </a:t>
            </a:r>
            <a:r>
              <a:rPr lang="en-GB" sz="1000" b="1" dirty="0">
                <a:latin typeface="Arial" panose="020B0604020202020204" pitchFamily="34" charset="0"/>
                <a:cs typeface="Arial" panose="020B0604020202020204" pitchFamily="34" charset="0"/>
              </a:rPr>
              <a:t>‘Psychological impact of disasters on children: review of assessment and interventions’</a:t>
            </a:r>
            <a:r>
              <a:rPr lang="en-GB" sz="1000" dirty="0">
                <a:latin typeface="Arial" panose="020B0604020202020204" pitchFamily="34" charset="0"/>
                <a:cs typeface="Arial" panose="020B0604020202020204" pitchFamily="34" charset="0"/>
              </a:rPr>
              <a:t>, World journal of </a:t>
            </a:r>
            <a:r>
              <a:rPr lang="en-GB" sz="1000" dirty="0" err="1">
                <a:latin typeface="Arial" panose="020B0604020202020204" pitchFamily="34" charset="0"/>
                <a:cs typeface="Arial" panose="020B0604020202020204" pitchFamily="34" charset="0"/>
              </a:rPr>
              <a:t>pediatrics</a:t>
            </a:r>
            <a:r>
              <a:rPr lang="en-GB" sz="1000" dirty="0">
                <a:latin typeface="Arial" panose="020B0604020202020204" pitchFamily="34" charset="0"/>
                <a:cs typeface="Arial" panose="020B0604020202020204" pitchFamily="34" charset="0"/>
              </a:rPr>
              <a:t> : WJP, 5(1), pp. 5–11. </a:t>
            </a:r>
            <a:r>
              <a:rPr lang="en-GB" sz="1000" dirty="0" err="1">
                <a:latin typeface="Arial" panose="020B0604020202020204" pitchFamily="34" charset="0"/>
                <a:cs typeface="Arial" panose="020B0604020202020204" pitchFamily="34" charset="0"/>
              </a:rPr>
              <a:t>doi</a:t>
            </a:r>
            <a:r>
              <a:rPr lang="en-GB" sz="1000" dirty="0">
                <a:latin typeface="Arial" panose="020B0604020202020204" pitchFamily="34" charset="0"/>
                <a:cs typeface="Arial" panose="020B0604020202020204" pitchFamily="34" charset="0"/>
              </a:rPr>
              <a:t>: 10.1007/s12519-009-0001-x.</a:t>
            </a:r>
          </a:p>
          <a:p>
            <a:pPr fontAlgn="t"/>
            <a:r>
              <a:rPr lang="en-GB" sz="1000" dirty="0">
                <a:latin typeface="Arial" panose="020B0604020202020204" pitchFamily="34" charset="0"/>
                <a:cs typeface="Arial" panose="020B0604020202020204" pitchFamily="34" charset="0"/>
              </a:rPr>
              <a:t>Sprang, G., and </a:t>
            </a:r>
            <a:r>
              <a:rPr lang="en-GB" sz="1000" dirty="0" err="1">
                <a:latin typeface="Arial" panose="020B0604020202020204" pitchFamily="34" charset="0"/>
                <a:cs typeface="Arial" panose="020B0604020202020204" pitchFamily="34" charset="0"/>
              </a:rPr>
              <a:t>Silman</a:t>
            </a:r>
            <a:r>
              <a:rPr lang="en-GB" sz="1000" dirty="0">
                <a:latin typeface="Arial" panose="020B0604020202020204" pitchFamily="34" charset="0"/>
                <a:cs typeface="Arial" panose="020B0604020202020204" pitchFamily="34" charset="0"/>
              </a:rPr>
              <a:t>, M. 2013.  </a:t>
            </a:r>
            <a:r>
              <a:rPr lang="en-GB" sz="1000" b="1" i="1" dirty="0">
                <a:latin typeface="Arial" panose="020B0604020202020204" pitchFamily="34" charset="0"/>
                <a:cs typeface="Arial" panose="020B0604020202020204" pitchFamily="34" charset="0"/>
              </a:rPr>
              <a:t>Posttraumatic stress disorder in parents and youth after </a:t>
            </a:r>
            <a:r>
              <a:rPr lang="en-GB" sz="1000" b="1" i="1" dirty="0" err="1">
                <a:latin typeface="Arial" panose="020B0604020202020204" pitchFamily="34" charset="0"/>
                <a:cs typeface="Arial" panose="020B0604020202020204" pitchFamily="34" charset="0"/>
              </a:rPr>
              <a:t>health­related</a:t>
            </a:r>
            <a:r>
              <a:rPr lang="en-GB" sz="1000" b="1" i="1" dirty="0">
                <a:latin typeface="Arial" panose="020B0604020202020204" pitchFamily="34" charset="0"/>
                <a:cs typeface="Arial" panose="020B0604020202020204" pitchFamily="34" charset="0"/>
              </a:rPr>
              <a:t> disasters</a:t>
            </a:r>
            <a:r>
              <a:rPr lang="en-GB" sz="1000" dirty="0">
                <a:latin typeface="Arial" panose="020B0604020202020204" pitchFamily="34" charset="0"/>
                <a:cs typeface="Arial" panose="020B0604020202020204" pitchFamily="34" charset="0"/>
              </a:rPr>
              <a:t>. Disaster Medicine and Public Health Preparedness [online]. Available from:  </a:t>
            </a:r>
            <a:r>
              <a:rPr lang="en-GB" sz="1000" u="sng" dirty="0">
                <a:latin typeface="Arial" panose="020B0604020202020204" pitchFamily="34" charset="0"/>
                <a:cs typeface="Arial" panose="020B0604020202020204" pitchFamily="34" charset="0"/>
                <a:hlinkClick r:id="rId17"/>
              </a:rPr>
              <a:t>https://www.researchgate.net/publication/259432942_Posttraumatic_Stress_Disorder_in_Parents_and_Youth_After_Health-Related_Disasters</a:t>
            </a:r>
            <a:endParaRPr lang="en-GB" sz="1000" u="sng" dirty="0">
              <a:latin typeface="Arial" panose="020B0604020202020204" pitchFamily="34" charset="0"/>
              <a:cs typeface="Arial" panose="020B0604020202020204" pitchFamily="34" charset="0"/>
            </a:endParaRPr>
          </a:p>
          <a:p>
            <a:pPr fontAlgn="t"/>
            <a:r>
              <a:rPr lang="en-GB" sz="1000" b="1" dirty="0">
                <a:latin typeface="Arial" panose="020B0604020202020204" pitchFamily="34" charset="0"/>
                <a:ea typeface="PMingLiU"/>
                <a:cs typeface="Arial" panose="020B0604020202020204" pitchFamily="34" charset="0"/>
              </a:rPr>
              <a:t>Children in lockdown: what coronavirus means for UK children</a:t>
            </a:r>
            <a:r>
              <a:rPr lang="en-GB" sz="1000" dirty="0">
                <a:latin typeface="Arial" panose="020B0604020202020204" pitchFamily="34" charset="0"/>
                <a:ea typeface="PMingLiU"/>
                <a:cs typeface="Arial" panose="020B0604020202020204" pitchFamily="34" charset="0"/>
              </a:rPr>
              <a:t>, UNICEF, </a:t>
            </a:r>
            <a:r>
              <a:rPr lang="en-GB" sz="1000" u="sng" dirty="0">
                <a:solidFill>
                  <a:srgbClr val="0000FF"/>
                </a:solidFill>
                <a:latin typeface="Arial" panose="020B0604020202020204" pitchFamily="34" charset="0"/>
                <a:ea typeface="PMingLiU"/>
                <a:cs typeface="Arial" panose="020B0604020202020204" pitchFamily="34" charset="0"/>
                <a:hlinkClick r:id="rId18"/>
              </a:rPr>
              <a:t>https://www.unicef.org.uk/coronavirus-children-in-lockdown/</a:t>
            </a:r>
            <a:endParaRPr lang="en-GB" sz="1000" u="sng" dirty="0">
              <a:solidFill>
                <a:srgbClr val="0000FF"/>
              </a:solidFill>
              <a:latin typeface="Arial" panose="020B0604020202020204" pitchFamily="34" charset="0"/>
              <a:ea typeface="PMingLiU"/>
              <a:cs typeface="Arial" panose="020B0604020202020204" pitchFamily="34" charset="0"/>
            </a:endParaRPr>
          </a:p>
          <a:p>
            <a:pPr fontAlgn="t"/>
            <a:r>
              <a:rPr lang="en-GB" sz="1000" dirty="0">
                <a:latin typeface="Arial" panose="020B0604020202020204" pitchFamily="34" charset="0"/>
                <a:ea typeface="PMingLiU"/>
                <a:cs typeface="Arial" panose="020B0604020202020204" pitchFamily="34" charset="0"/>
              </a:rPr>
              <a:t>Royal College of Psychiatrists.  </a:t>
            </a:r>
            <a:r>
              <a:rPr lang="en-GB" sz="1000" u="sng" dirty="0">
                <a:solidFill>
                  <a:srgbClr val="0000FF"/>
                </a:solidFill>
                <a:latin typeface="Arial" panose="020B0604020202020204" pitchFamily="34" charset="0"/>
                <a:ea typeface="PMingLiU"/>
                <a:cs typeface="Arial" panose="020B0604020202020204" pitchFamily="34" charset="0"/>
                <a:hlinkClick r:id="rId19"/>
              </a:rPr>
              <a:t>Digital - </a:t>
            </a:r>
            <a:r>
              <a:rPr lang="en-GB" sz="1000" u="sng" dirty="0" smtClean="0">
                <a:solidFill>
                  <a:srgbClr val="0000FF"/>
                </a:solidFill>
                <a:latin typeface="Arial" panose="020B0604020202020204" pitchFamily="34" charset="0"/>
                <a:ea typeface="PMingLiU"/>
                <a:cs typeface="Arial" panose="020B0604020202020204" pitchFamily="34" charset="0"/>
                <a:hlinkClick r:id="rId19"/>
              </a:rPr>
              <a:t>COVID-19 guidance </a:t>
            </a:r>
            <a:r>
              <a:rPr lang="en-GB" sz="1000" u="sng" dirty="0">
                <a:solidFill>
                  <a:srgbClr val="0000FF"/>
                </a:solidFill>
                <a:latin typeface="Arial" panose="020B0604020202020204" pitchFamily="34" charset="0"/>
                <a:ea typeface="PMingLiU"/>
                <a:cs typeface="Arial" panose="020B0604020202020204" pitchFamily="34" charset="0"/>
                <a:hlinkClick r:id="rId19"/>
              </a:rPr>
              <a:t>for clinicians</a:t>
            </a:r>
            <a:r>
              <a:rPr lang="en-GB" sz="1000" dirty="0">
                <a:latin typeface="Arial" panose="020B0604020202020204" pitchFamily="34" charset="0"/>
                <a:ea typeface="PMingLiU"/>
                <a:cs typeface="Arial" panose="020B0604020202020204" pitchFamily="34" charset="0"/>
              </a:rPr>
              <a:t>.  Page last updated: 20 March 2020. (accessed 22.5.20). </a:t>
            </a:r>
          </a:p>
          <a:p>
            <a:pPr fontAlgn="t"/>
            <a:r>
              <a:rPr lang="it-IT" sz="1000" dirty="0">
                <a:latin typeface="Arial" panose="020B0604020202020204" pitchFamily="34" charset="0"/>
                <a:cs typeface="Arial" panose="020B0604020202020204" pitchFamily="34" charset="0"/>
              </a:rPr>
              <a:t>de Girolamo, Giovanni; Cerveri, Giancarlo; Clerici, Massimo; Monzani, Emiliano; Spinogatti, Franco; Starace, Fabrizio; Tura, Giambattista; Vita, Antonio. </a:t>
            </a:r>
            <a:r>
              <a:rPr lang="it-IT" sz="1000" b="1" dirty="0">
                <a:latin typeface="Arial" panose="020B0604020202020204" pitchFamily="34" charset="0"/>
                <a:cs typeface="Arial" panose="020B0604020202020204" pitchFamily="34" charset="0"/>
              </a:rPr>
              <a:t> </a:t>
            </a:r>
            <a:r>
              <a:rPr lang="en-GB" sz="1000" b="1" dirty="0">
                <a:latin typeface="Arial" panose="020B0604020202020204" pitchFamily="34" charset="0"/>
                <a:cs typeface="Arial" panose="020B0604020202020204" pitchFamily="34" charset="0"/>
              </a:rPr>
              <a:t>Mental Health in the Coronavirus Disease 2019 Emergency-The Italian Response.</a:t>
            </a:r>
            <a:r>
              <a:rPr lang="en-GB" sz="1000" dirty="0">
                <a:latin typeface="Arial" panose="020B0604020202020204" pitchFamily="34" charset="0"/>
                <a:cs typeface="Arial" panose="020B0604020202020204" pitchFamily="34" charset="0"/>
              </a:rPr>
              <a:t>  JAMA psychiatry; Apr </a:t>
            </a:r>
            <a:r>
              <a:rPr lang="en-GB" sz="1000" dirty="0" smtClean="0">
                <a:latin typeface="Arial" panose="020B0604020202020204" pitchFamily="34" charset="0"/>
                <a:cs typeface="Arial" panose="020B0604020202020204" pitchFamily="34" charset="0"/>
              </a:rPr>
              <a:t>2020</a:t>
            </a:r>
          </a:p>
          <a:p>
            <a:pPr fontAlgn="t"/>
            <a:r>
              <a:rPr lang="it-IT" sz="1000" dirty="0">
                <a:latin typeface="Arial" panose="020B0604020202020204" pitchFamily="34" charset="0"/>
                <a:cs typeface="Arial" panose="020B0604020202020204" pitchFamily="34" charset="0"/>
              </a:rPr>
              <a:t>Percudani M.; Corradin M.; Moreno M.; Indelicato A.; Vita A.</a:t>
            </a:r>
            <a:r>
              <a:rPr lang="en-GB" sz="1000" u="sng" dirty="0">
                <a:latin typeface="Arial" panose="020B0604020202020204" pitchFamily="34" charset="0"/>
                <a:cs typeface="Arial" panose="020B0604020202020204" pitchFamily="34" charset="0"/>
                <a:hlinkClick r:id="rId20"/>
              </a:rPr>
              <a:t>M</a:t>
            </a:r>
            <a:r>
              <a:rPr lang="en-GB" sz="1000" b="1" u="sng" dirty="0">
                <a:latin typeface="Arial" panose="020B0604020202020204" pitchFamily="34" charset="0"/>
                <a:cs typeface="Arial" panose="020B0604020202020204" pitchFamily="34" charset="0"/>
                <a:hlinkClick r:id="rId20"/>
              </a:rPr>
              <a:t>ental Health Services in Lombardy during </a:t>
            </a:r>
            <a:r>
              <a:rPr lang="en-GB" sz="1000" b="1" u="sng" dirty="0" smtClean="0">
                <a:latin typeface="Arial" panose="020B0604020202020204" pitchFamily="34" charset="0"/>
                <a:cs typeface="Arial" panose="020B0604020202020204" pitchFamily="34" charset="0"/>
                <a:hlinkClick r:id="rId20"/>
              </a:rPr>
              <a:t>COVID-19 outbreak</a:t>
            </a:r>
            <a:r>
              <a:rPr lang="en-GB" sz="1000" dirty="0">
                <a:latin typeface="Arial" panose="020B0604020202020204" pitchFamily="34" charset="0"/>
                <a:cs typeface="Arial" panose="020B0604020202020204" pitchFamily="34" charset="0"/>
              </a:rPr>
              <a:t>.  Psychiatry Research; Jun 2020; vol. 288 (Accessed 21.5.20)</a:t>
            </a:r>
          </a:p>
          <a:p>
            <a:pPr fontAlgn="base"/>
            <a:r>
              <a:rPr lang="en-GB" sz="1000" dirty="0" err="1">
                <a:latin typeface="Arial" panose="020B0604020202020204" pitchFamily="34" charset="0"/>
                <a:cs typeface="Arial" panose="020B0604020202020204" pitchFamily="34" charset="0"/>
              </a:rPr>
              <a:t>Ćosić</a:t>
            </a:r>
            <a:r>
              <a:rPr lang="en-GB" sz="1000" dirty="0">
                <a:latin typeface="Arial" panose="020B0604020202020204" pitchFamily="34" charset="0"/>
                <a:cs typeface="Arial" panose="020B0604020202020204" pitchFamily="34" charset="0"/>
              </a:rPr>
              <a:t>, </a:t>
            </a:r>
            <a:r>
              <a:rPr lang="en-GB" sz="1000" dirty="0" err="1">
                <a:latin typeface="Arial" panose="020B0604020202020204" pitchFamily="34" charset="0"/>
                <a:cs typeface="Arial" panose="020B0604020202020204" pitchFamily="34" charset="0"/>
              </a:rPr>
              <a:t>Krešimir</a:t>
            </a:r>
            <a:r>
              <a:rPr lang="en-GB" sz="1000" dirty="0">
                <a:latin typeface="Arial" panose="020B0604020202020204" pitchFamily="34" charset="0"/>
                <a:cs typeface="Arial" panose="020B0604020202020204" pitchFamily="34" charset="0"/>
              </a:rPr>
              <a:t>; </a:t>
            </a:r>
            <a:r>
              <a:rPr lang="en-GB" sz="1000" dirty="0" err="1">
                <a:latin typeface="Arial" panose="020B0604020202020204" pitchFamily="34" charset="0"/>
                <a:cs typeface="Arial" panose="020B0604020202020204" pitchFamily="34" charset="0"/>
              </a:rPr>
              <a:t>Popović</a:t>
            </a:r>
            <a:r>
              <a:rPr lang="en-GB" sz="1000" dirty="0">
                <a:latin typeface="Arial" panose="020B0604020202020204" pitchFamily="34" charset="0"/>
                <a:cs typeface="Arial" panose="020B0604020202020204" pitchFamily="34" charset="0"/>
              </a:rPr>
              <a:t>, </a:t>
            </a:r>
            <a:r>
              <a:rPr lang="en-GB" sz="1000" dirty="0" err="1">
                <a:latin typeface="Arial" panose="020B0604020202020204" pitchFamily="34" charset="0"/>
                <a:cs typeface="Arial" panose="020B0604020202020204" pitchFamily="34" charset="0"/>
              </a:rPr>
              <a:t>Siniša</a:t>
            </a:r>
            <a:r>
              <a:rPr lang="en-GB" sz="1000" dirty="0">
                <a:latin typeface="Arial" panose="020B0604020202020204" pitchFamily="34" charset="0"/>
                <a:cs typeface="Arial" panose="020B0604020202020204" pitchFamily="34" charset="0"/>
              </a:rPr>
              <a:t>; </a:t>
            </a:r>
            <a:r>
              <a:rPr lang="en-GB" sz="1000" dirty="0" err="1">
                <a:latin typeface="Arial" panose="020B0604020202020204" pitchFamily="34" charset="0"/>
                <a:cs typeface="Arial" panose="020B0604020202020204" pitchFamily="34" charset="0"/>
              </a:rPr>
              <a:t>Šarlija</a:t>
            </a:r>
            <a:r>
              <a:rPr lang="en-GB" sz="1000" dirty="0">
                <a:latin typeface="Arial" panose="020B0604020202020204" pitchFamily="34" charset="0"/>
                <a:cs typeface="Arial" panose="020B0604020202020204" pitchFamily="34" charset="0"/>
              </a:rPr>
              <a:t>, Marko; </a:t>
            </a:r>
            <a:r>
              <a:rPr lang="en-GB" sz="1000" dirty="0" err="1">
                <a:latin typeface="Arial" panose="020B0604020202020204" pitchFamily="34" charset="0"/>
                <a:cs typeface="Arial" panose="020B0604020202020204" pitchFamily="34" charset="0"/>
              </a:rPr>
              <a:t>Kesedžić</a:t>
            </a:r>
            <a:r>
              <a:rPr lang="en-GB" sz="1000" dirty="0">
                <a:latin typeface="Arial" panose="020B0604020202020204" pitchFamily="34" charset="0"/>
                <a:cs typeface="Arial" panose="020B0604020202020204" pitchFamily="34" charset="0"/>
              </a:rPr>
              <a:t>, Ivan .  </a:t>
            </a:r>
            <a:r>
              <a:rPr lang="en-GB" sz="1000" u="sng" dirty="0">
                <a:latin typeface="Arial" panose="020B0604020202020204" pitchFamily="34" charset="0"/>
                <a:cs typeface="Arial" panose="020B0604020202020204" pitchFamily="34" charset="0"/>
                <a:hlinkClick r:id="rId21"/>
              </a:rPr>
              <a:t>Impact of Human Disasters and </a:t>
            </a:r>
            <a:r>
              <a:rPr lang="en-GB" sz="1000" u="sng" dirty="0" smtClean="0">
                <a:latin typeface="Arial" panose="020B0604020202020204" pitchFamily="34" charset="0"/>
                <a:cs typeface="Arial" panose="020B0604020202020204" pitchFamily="34" charset="0"/>
                <a:hlinkClick r:id="rId21"/>
              </a:rPr>
              <a:t>COVID-19 Pandemic </a:t>
            </a:r>
            <a:r>
              <a:rPr lang="en-GB" sz="1000" u="sng" dirty="0">
                <a:latin typeface="Arial" panose="020B0604020202020204" pitchFamily="34" charset="0"/>
                <a:cs typeface="Arial" panose="020B0604020202020204" pitchFamily="34" charset="0"/>
                <a:hlinkClick r:id="rId21"/>
              </a:rPr>
              <a:t>on Mental Health: Potential of Digital Psychiatry</a:t>
            </a:r>
            <a:r>
              <a:rPr lang="en-GB" sz="1000" dirty="0">
                <a:latin typeface="Arial" panose="020B0604020202020204" pitchFamily="34" charset="0"/>
                <a:cs typeface="Arial" panose="020B0604020202020204" pitchFamily="34" charset="0"/>
              </a:rPr>
              <a:t>.  </a:t>
            </a:r>
            <a:r>
              <a:rPr lang="en-GB" sz="1000" dirty="0" err="1">
                <a:latin typeface="Arial" panose="020B0604020202020204" pitchFamily="34" charset="0"/>
                <a:cs typeface="Arial" panose="020B0604020202020204" pitchFamily="34" charset="0"/>
              </a:rPr>
              <a:t>Psychiatria</a:t>
            </a:r>
            <a:r>
              <a:rPr lang="en-GB" sz="1000" dirty="0">
                <a:latin typeface="Arial" panose="020B0604020202020204" pitchFamily="34" charset="0"/>
                <a:cs typeface="Arial" panose="020B0604020202020204" pitchFamily="34" charset="0"/>
              </a:rPr>
              <a:t> </a:t>
            </a:r>
            <a:r>
              <a:rPr lang="en-GB" sz="1000" dirty="0" err="1">
                <a:latin typeface="Arial" panose="020B0604020202020204" pitchFamily="34" charset="0"/>
                <a:cs typeface="Arial" panose="020B0604020202020204" pitchFamily="34" charset="0"/>
              </a:rPr>
              <a:t>Danubina</a:t>
            </a:r>
            <a:r>
              <a:rPr lang="en-GB" sz="1000" dirty="0">
                <a:latin typeface="Arial" panose="020B0604020202020204" pitchFamily="34" charset="0"/>
                <a:cs typeface="Arial" panose="020B0604020202020204" pitchFamily="34" charset="0"/>
              </a:rPr>
              <a:t>; 2020; vol. 32 (no. 1); p. 25-31 (accessed 22.5.20)</a:t>
            </a:r>
          </a:p>
          <a:p>
            <a:pPr fontAlgn="t"/>
            <a:endParaRPr lang="en-GB" sz="1000" dirty="0">
              <a:latin typeface="Arial" panose="020B0604020202020204" pitchFamily="34" charset="0"/>
              <a:cs typeface="Arial" panose="020B0604020202020204" pitchFamily="34" charset="0"/>
            </a:endParaRPr>
          </a:p>
          <a:p>
            <a:pPr fontAlgn="t"/>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endParaRPr lang="en-GB" sz="1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2"/>
          <a:srcRect t="84065" r="40421"/>
          <a:stretch/>
        </p:blipFill>
        <p:spPr bwMode="auto">
          <a:xfrm>
            <a:off x="0" y="11844606"/>
            <a:ext cx="9601200" cy="1158617"/>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2"/>
          <a:srcRect r="72647" b="80116"/>
          <a:stretch/>
        </p:blipFill>
        <p:spPr bwMode="auto">
          <a:xfrm>
            <a:off x="213360" y="150507"/>
            <a:ext cx="2974261" cy="13105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35086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5718" y="1615098"/>
            <a:ext cx="8972197" cy="3737946"/>
          </a:xfrm>
          <a:prstGeom prst="rect">
            <a:avLst/>
          </a:prstGeom>
        </p:spPr>
        <p:txBody>
          <a:bodyPr wrap="square" lIns="128016" tIns="64008" rIns="128016" bIns="64008">
            <a:spAutoFit/>
          </a:bodyPr>
          <a:lstStyle/>
          <a:p>
            <a:pPr fontAlgn="t"/>
            <a:r>
              <a:rPr lang="en-GB" sz="1000" dirty="0" err="1" smtClean="0">
                <a:latin typeface="Arial" panose="020B0604020202020204" pitchFamily="34" charset="0"/>
                <a:cs typeface="Arial" panose="020B0604020202020204" pitchFamily="34" charset="0"/>
              </a:rPr>
              <a:t>Spoorthy</a:t>
            </a:r>
            <a:r>
              <a:rPr lang="en-GB" sz="1000" dirty="0">
                <a:latin typeface="Arial" panose="020B0604020202020204" pitchFamily="34" charset="0"/>
                <a:cs typeface="Arial" panose="020B0604020202020204" pitchFamily="34" charset="0"/>
              </a:rPr>
              <a:t>, M. S. (2020) ‘</a:t>
            </a:r>
            <a:r>
              <a:rPr lang="en-GB" sz="1000" b="1" i="1" dirty="0">
                <a:latin typeface="Arial" panose="020B0604020202020204" pitchFamily="34" charset="0"/>
                <a:cs typeface="Arial" panose="020B0604020202020204" pitchFamily="34" charset="0"/>
              </a:rPr>
              <a:t>Mental health problems faced by healthcare workers due to the </a:t>
            </a:r>
            <a:r>
              <a:rPr lang="en-GB" sz="1000" b="1" i="1" dirty="0" smtClean="0">
                <a:latin typeface="Arial" panose="020B0604020202020204" pitchFamily="34" charset="0"/>
                <a:cs typeface="Arial" panose="020B0604020202020204" pitchFamily="34" charset="0"/>
              </a:rPr>
              <a:t>COVID-19 pandemic–A </a:t>
            </a:r>
            <a:r>
              <a:rPr lang="en-GB" sz="1000" b="1" i="1" dirty="0">
                <a:latin typeface="Arial" panose="020B0604020202020204" pitchFamily="34" charset="0"/>
                <a:cs typeface="Arial" panose="020B0604020202020204" pitchFamily="34" charset="0"/>
              </a:rPr>
              <a:t>review’</a:t>
            </a:r>
            <a:r>
              <a:rPr lang="en-GB" sz="1000" dirty="0">
                <a:latin typeface="Arial" panose="020B0604020202020204" pitchFamily="34" charset="0"/>
                <a:cs typeface="Arial" panose="020B0604020202020204" pitchFamily="34" charset="0"/>
              </a:rPr>
              <a:t>, Asian Journal of Psychiatry, 51. </a:t>
            </a:r>
            <a:r>
              <a:rPr lang="en-GB" sz="1000" dirty="0" err="1">
                <a:latin typeface="Arial" panose="020B0604020202020204" pitchFamily="34" charset="0"/>
                <a:cs typeface="Arial" panose="020B0604020202020204" pitchFamily="34" charset="0"/>
              </a:rPr>
              <a:t>doi</a:t>
            </a:r>
            <a:r>
              <a:rPr lang="en-GB" sz="1000" dirty="0">
                <a:latin typeface="Arial" panose="020B0604020202020204" pitchFamily="34" charset="0"/>
                <a:cs typeface="Arial" panose="020B0604020202020204" pitchFamily="34" charset="0"/>
              </a:rPr>
              <a:t>: 10.1016/j.ajp.2020.102119.</a:t>
            </a:r>
          </a:p>
          <a:p>
            <a:pPr fontAlgn="t"/>
            <a:r>
              <a:rPr lang="en-GB" sz="1000" dirty="0">
                <a:latin typeface="Arial" panose="020B0604020202020204" pitchFamily="34" charset="0"/>
                <a:cs typeface="Arial" panose="020B0604020202020204" pitchFamily="34" charset="0"/>
              </a:rPr>
              <a:t>Van Hal G (2015) ‘</a:t>
            </a:r>
            <a:r>
              <a:rPr lang="en-GB" sz="1000" b="1" dirty="0">
                <a:latin typeface="Arial" panose="020B0604020202020204" pitchFamily="34" charset="0"/>
                <a:cs typeface="Arial" panose="020B0604020202020204" pitchFamily="34" charset="0"/>
              </a:rPr>
              <a:t>The true cost of the economic crisis on psychological well-being: a review’</a:t>
            </a:r>
            <a:r>
              <a:rPr lang="en-GB" sz="1000" dirty="0">
                <a:latin typeface="Arial" panose="020B0604020202020204" pitchFamily="34" charset="0"/>
                <a:cs typeface="Arial" panose="020B0604020202020204" pitchFamily="34" charset="0"/>
              </a:rPr>
              <a:t>, Psychology Research and </a:t>
            </a:r>
            <a:r>
              <a:rPr lang="en-GB" sz="1000" dirty="0" err="1">
                <a:latin typeface="Arial" panose="020B0604020202020204" pitchFamily="34" charset="0"/>
                <a:cs typeface="Arial" panose="020B0604020202020204" pitchFamily="34" charset="0"/>
              </a:rPr>
              <a:t>Behavior</a:t>
            </a:r>
            <a:r>
              <a:rPr lang="en-GB" sz="1000" dirty="0">
                <a:latin typeface="Arial" panose="020B0604020202020204" pitchFamily="34" charset="0"/>
                <a:cs typeface="Arial" panose="020B0604020202020204" pitchFamily="34" charset="0"/>
              </a:rPr>
              <a:t> Management, 2015(default), pp. 17–25. Available at: http://search.ebscohost.com/login.aspx?direct=true&amp;db=edsdoj&amp;AN=edsdoj.1872366e81a9434ab077907e0694e4ae&amp;site=eds-live</a:t>
            </a:r>
          </a:p>
          <a:p>
            <a:pPr fontAlgn="t"/>
            <a:r>
              <a:rPr lang="en-GB" sz="1000" dirty="0">
                <a:latin typeface="Arial" panose="020B0604020202020204" pitchFamily="34" charset="0"/>
                <a:cs typeface="Arial" panose="020B0604020202020204" pitchFamily="34" charset="0"/>
              </a:rPr>
              <a:t>Evidence about Support Needs of Health and Social Care Staff, </a:t>
            </a:r>
            <a:r>
              <a:rPr lang="en-GB" sz="1000" dirty="0" smtClean="0">
                <a:latin typeface="Arial" panose="020B0604020202020204" pitchFamily="34" charset="0"/>
                <a:cs typeface="Arial" panose="020B0604020202020204" pitchFamily="34" charset="0"/>
              </a:rPr>
              <a:t>COVID-19-19 </a:t>
            </a:r>
            <a:r>
              <a:rPr lang="en-GB" sz="1000" dirty="0">
                <a:latin typeface="Arial" panose="020B0604020202020204" pitchFamily="34" charset="0"/>
                <a:cs typeface="Arial" panose="020B0604020202020204" pitchFamily="34" charset="0"/>
              </a:rPr>
              <a:t>trauma response: pandemics require trauma-informed mental health support. </a:t>
            </a:r>
            <a:r>
              <a:rPr lang="en-GB" sz="1000" u="sng" dirty="0">
                <a:latin typeface="Arial" panose="020B0604020202020204" pitchFamily="34" charset="0"/>
                <a:cs typeface="Arial" panose="020B0604020202020204" pitchFamily="34" charset="0"/>
                <a:hlinkClick r:id="rId2"/>
              </a:rPr>
              <a:t>https://</a:t>
            </a:r>
            <a:r>
              <a:rPr lang="en-GB" sz="1000" u="sng" dirty="0" smtClean="0">
                <a:latin typeface="Arial" panose="020B0604020202020204" pitchFamily="34" charset="0"/>
                <a:cs typeface="Arial" panose="020B0604020202020204" pitchFamily="34" charset="0"/>
                <a:hlinkClick r:id="rId2"/>
              </a:rPr>
              <a:t>www.nationalelfservice.net/mental-health/ptsd/COVID-19-19-trauma-response/</a:t>
            </a:r>
            <a:r>
              <a:rPr lang="en-GB" sz="1000" dirty="0" smtClean="0">
                <a:latin typeface="Arial" panose="020B0604020202020204" pitchFamily="34" charset="0"/>
                <a:ea typeface="PMingLiU"/>
                <a:cs typeface="Arial" panose="020B0604020202020204" pitchFamily="34" charset="0"/>
              </a:rPr>
              <a:t>Centre </a:t>
            </a:r>
            <a:r>
              <a:rPr lang="en-GB" sz="1000" dirty="0">
                <a:latin typeface="Arial" panose="020B0604020202020204" pitchFamily="34" charset="0"/>
                <a:ea typeface="PMingLiU"/>
                <a:cs typeface="Arial" panose="020B0604020202020204" pitchFamily="34" charset="0"/>
              </a:rPr>
              <a:t>for Mental Health, Association of Mental Health Providers and the NHS Confederation Mental Health Network.   </a:t>
            </a:r>
            <a:r>
              <a:rPr lang="en-GB" sz="1000" u="sng" dirty="0">
                <a:solidFill>
                  <a:srgbClr val="0000FF"/>
                </a:solidFill>
                <a:latin typeface="Arial" panose="020B0604020202020204" pitchFamily="34" charset="0"/>
                <a:ea typeface="PMingLiU"/>
                <a:cs typeface="Arial" panose="020B0604020202020204" pitchFamily="34" charset="0"/>
                <a:hlinkClick r:id="rId3"/>
              </a:rPr>
              <a:t>Supporting mental health in communities during the coronavirus crisis: bringing together voluntary, community and statutory services</a:t>
            </a:r>
            <a:r>
              <a:rPr lang="en-GB" sz="1000" dirty="0">
                <a:latin typeface="Arial" panose="020B0604020202020204" pitchFamily="34" charset="0"/>
                <a:ea typeface="PMingLiU"/>
                <a:cs typeface="Arial" panose="020B0604020202020204" pitchFamily="34" charset="0"/>
              </a:rPr>
              <a:t>.  April 2020 (accessed 21.5.20)</a:t>
            </a:r>
          </a:p>
          <a:p>
            <a:pPr fontAlgn="t"/>
            <a:r>
              <a:rPr lang="en-GB" sz="1000" dirty="0" smtClean="0">
                <a:latin typeface="Arial" panose="020B0604020202020204" pitchFamily="34" charset="0"/>
                <a:cs typeface="Arial" panose="020B0604020202020204" pitchFamily="34" charset="0"/>
              </a:rPr>
              <a:t>COVID-19-19 </a:t>
            </a:r>
            <a:r>
              <a:rPr lang="en-GB" sz="1000" dirty="0">
                <a:latin typeface="Arial" panose="020B0604020202020204" pitchFamily="34" charset="0"/>
                <a:cs typeface="Arial" panose="020B0604020202020204" pitchFamily="34" charset="0"/>
              </a:rPr>
              <a:t>trauma response working group rapid guidance for planners of the psychosocial response to stress experienced by hospital staff associated with </a:t>
            </a:r>
            <a:r>
              <a:rPr lang="en-GB" sz="1000" dirty="0" smtClean="0">
                <a:latin typeface="Arial" panose="020B0604020202020204" pitchFamily="34" charset="0"/>
                <a:cs typeface="Arial" panose="020B0604020202020204" pitchFamily="34" charset="0"/>
              </a:rPr>
              <a:t>COVID-19-19: </a:t>
            </a:r>
            <a:r>
              <a:rPr lang="en-GB" sz="1000" dirty="0">
                <a:latin typeface="Arial" panose="020B0604020202020204" pitchFamily="34" charset="0"/>
                <a:cs typeface="Arial" panose="020B0604020202020204" pitchFamily="34" charset="0"/>
              </a:rPr>
              <a:t>Early Interventions (2020). </a:t>
            </a:r>
            <a:r>
              <a:rPr lang="en-GB" sz="1000" dirty="0" smtClean="0">
                <a:latin typeface="Arial" panose="020B0604020202020204" pitchFamily="34" charset="0"/>
                <a:cs typeface="Arial" panose="020B0604020202020204" pitchFamily="34" charset="0"/>
              </a:rPr>
              <a:t>COVID-19-19 </a:t>
            </a:r>
            <a:r>
              <a:rPr lang="en-GB" sz="1000" dirty="0">
                <a:latin typeface="Arial" panose="020B0604020202020204" pitchFamily="34" charset="0"/>
                <a:cs typeface="Arial" panose="020B0604020202020204" pitchFamily="34" charset="0"/>
              </a:rPr>
              <a:t>Trauma Response Working Group.</a:t>
            </a:r>
          </a:p>
          <a:p>
            <a:pPr fontAlgn="t"/>
            <a:r>
              <a:rPr lang="en-GB" sz="1000" dirty="0">
                <a:latin typeface="Arial" panose="020B0604020202020204" pitchFamily="34" charset="0"/>
                <a:cs typeface="Arial" panose="020B0604020202020204" pitchFamily="34" charset="0"/>
              </a:rPr>
              <a:t>Tomlinson, D. 2020. </a:t>
            </a:r>
            <a:r>
              <a:rPr lang="en-GB" sz="1000" b="1" i="1" dirty="0">
                <a:latin typeface="Arial" panose="020B0604020202020204" pitchFamily="34" charset="0"/>
                <a:cs typeface="Arial" panose="020B0604020202020204" pitchFamily="34" charset="0"/>
              </a:rPr>
              <a:t>Launching an economic lifeboat. The impact of the coronavirus job retention scheme</a:t>
            </a:r>
            <a:r>
              <a:rPr lang="en-GB" sz="1000" dirty="0">
                <a:latin typeface="Arial" panose="020B0604020202020204" pitchFamily="34" charset="0"/>
                <a:cs typeface="Arial" panose="020B0604020202020204" pitchFamily="34" charset="0"/>
              </a:rPr>
              <a:t>. Resolution Foundation [online]. Available from: </a:t>
            </a:r>
            <a:r>
              <a:rPr lang="en-GB" sz="1000" u="sng" dirty="0">
                <a:latin typeface="Arial" panose="020B0604020202020204" pitchFamily="34" charset="0"/>
                <a:cs typeface="Arial" panose="020B0604020202020204" pitchFamily="34" charset="0"/>
                <a:hlinkClick r:id="rId4"/>
              </a:rPr>
              <a:t>https://www.resolutionfoundation.org/publications/launching-an-economic-lifeboat/</a:t>
            </a:r>
            <a:endParaRPr lang="en-GB" sz="1000" dirty="0">
              <a:latin typeface="Arial" panose="020B0604020202020204" pitchFamily="34" charset="0"/>
              <a:cs typeface="Arial" panose="020B0604020202020204" pitchFamily="34" charset="0"/>
            </a:endParaRPr>
          </a:p>
          <a:p>
            <a:pPr fontAlgn="t"/>
            <a:endParaRPr lang="en-GB" sz="1000" dirty="0">
              <a:latin typeface="Arial" panose="020B0604020202020204" pitchFamily="34" charset="0"/>
              <a:cs typeface="Arial" panose="020B0604020202020204" pitchFamily="34" charset="0"/>
            </a:endParaRPr>
          </a:p>
          <a:p>
            <a:pPr>
              <a:lnSpc>
                <a:spcPct val="115000"/>
              </a:lnSpc>
              <a:spcBef>
                <a:spcPts val="840"/>
              </a:spcBef>
              <a:spcAft>
                <a:spcPts val="840"/>
              </a:spcAft>
            </a:pPr>
            <a:endParaRPr lang="en-GB" sz="1000" dirty="0">
              <a:latin typeface="Arial" panose="020B0604020202020204" pitchFamily="34" charset="0"/>
              <a:ea typeface="PMingLiU"/>
              <a:cs typeface="Arial" panose="020B0604020202020204" pitchFamily="34" charset="0"/>
            </a:endParaRPr>
          </a:p>
          <a:p>
            <a:pPr>
              <a:lnSpc>
                <a:spcPct val="115000"/>
              </a:lnSpc>
              <a:spcBef>
                <a:spcPts val="840"/>
              </a:spcBef>
              <a:spcAft>
                <a:spcPts val="840"/>
              </a:spcAft>
            </a:pPr>
            <a:endParaRPr lang="en-GB" sz="1000" dirty="0">
              <a:latin typeface="Arial" panose="020B0604020202020204" pitchFamily="34" charset="0"/>
              <a:ea typeface="PMingLiU"/>
              <a:cs typeface="Arial" panose="020B0604020202020204" pitchFamily="34" charset="0"/>
            </a:endParaRPr>
          </a:p>
          <a:p>
            <a:pPr marL="252476">
              <a:lnSpc>
                <a:spcPct val="115000"/>
              </a:lnSpc>
              <a:spcBef>
                <a:spcPts val="840"/>
              </a:spcBef>
              <a:spcAft>
                <a:spcPts val="840"/>
              </a:spcAft>
            </a:pPr>
            <a:r>
              <a:rPr lang="en-GB" sz="1000" dirty="0">
                <a:latin typeface="Arial" panose="020B0604020202020204" pitchFamily="34" charset="0"/>
                <a:ea typeface="PMingLiU"/>
                <a:cs typeface="Arial" panose="020B0604020202020204" pitchFamily="34" charset="0"/>
              </a:rPr>
              <a:t> </a:t>
            </a:r>
          </a:p>
          <a:p>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endParaRPr lang="en-GB" sz="1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5"/>
          <a:srcRect t="84065" r="40421"/>
          <a:stretch/>
        </p:blipFill>
        <p:spPr bwMode="auto">
          <a:xfrm>
            <a:off x="0" y="11844606"/>
            <a:ext cx="9601200" cy="1158617"/>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5"/>
          <a:srcRect r="72647" b="80116"/>
          <a:stretch/>
        </p:blipFill>
        <p:spPr bwMode="auto">
          <a:xfrm>
            <a:off x="213360" y="150507"/>
            <a:ext cx="2974261" cy="13105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0250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t="84065" r="40421"/>
          <a:stretch/>
        </p:blipFill>
        <p:spPr bwMode="auto">
          <a:xfrm>
            <a:off x="0" y="11844606"/>
            <a:ext cx="9601200" cy="1158617"/>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r="72647" b="80116"/>
          <a:stretch/>
        </p:blipFill>
        <p:spPr bwMode="auto">
          <a:xfrm>
            <a:off x="213360" y="150507"/>
            <a:ext cx="2974261" cy="1310546"/>
          </a:xfrm>
          <a:prstGeom prst="rect">
            <a:avLst/>
          </a:prstGeom>
          <a:ln>
            <a:noFill/>
          </a:ln>
          <a:extLst>
            <a:ext uri="{53640926-AAD7-44D8-BBD7-CCE9431645EC}">
              <a14:shadowObscured xmlns:a14="http://schemas.microsoft.com/office/drawing/2010/main"/>
            </a:ext>
          </a:extLst>
        </p:spPr>
      </p:pic>
      <p:sp>
        <p:nvSpPr>
          <p:cNvPr id="10" name="TextBox 9"/>
          <p:cNvSpPr txBox="1"/>
          <p:nvPr/>
        </p:nvSpPr>
        <p:spPr>
          <a:xfrm>
            <a:off x="364907" y="1936304"/>
            <a:ext cx="4435693" cy="8802684"/>
          </a:xfrm>
          <a:prstGeom prst="rect">
            <a:avLst/>
          </a:prstGeom>
          <a:noFill/>
        </p:spPr>
        <p:txBody>
          <a:bodyPr wrap="square" lIns="122191" tIns="61096" rIns="122191" bIns="61096" numCol="1" rtlCol="0">
            <a:spAutoFit/>
          </a:bodyPr>
          <a:lstStyle/>
          <a:p>
            <a:pPr algn="just"/>
            <a:r>
              <a:rPr lang="en-GB" sz="1200" b="1" dirty="0">
                <a:latin typeface="Arial" panose="020B0604020202020204" pitchFamily="34" charset="0"/>
                <a:cs typeface="Arial" panose="020B0604020202020204" pitchFamily="34" charset="0"/>
              </a:rPr>
              <a:t>Mental health problems are a growing public health concern both globally and locally.   </a:t>
            </a:r>
            <a:endParaRPr lang="en-GB" sz="1200" b="1" dirty="0" smtClean="0">
              <a:latin typeface="Arial" panose="020B0604020202020204" pitchFamily="34" charset="0"/>
              <a:cs typeface="Arial" panose="020B0604020202020204" pitchFamily="34" charset="0"/>
            </a:endParaRPr>
          </a:p>
          <a:p>
            <a:pPr algn="just"/>
            <a:endParaRPr lang="en-GB" sz="1200" dirty="0">
              <a:latin typeface="Arial" panose="020B0604020202020204" pitchFamily="34" charset="0"/>
              <a:cs typeface="Arial" panose="020B0604020202020204" pitchFamily="34" charset="0"/>
            </a:endParaRPr>
          </a:p>
          <a:p>
            <a:pPr algn="just"/>
            <a:r>
              <a:rPr lang="en-GB" sz="1200" dirty="0">
                <a:latin typeface="Arial" panose="020B0604020202020204" pitchFamily="34" charset="0"/>
                <a:cs typeface="Arial" panose="020B0604020202020204" pitchFamily="34" charset="0"/>
              </a:rPr>
              <a:t>Globally a recent index of 301 diseases found mental health problems to be one of the main causes of the overall disease burden worldwide.  According to the 2013 Global Burden of Disease study, the predominant mental health problem worldwide is depression, followed by anxiety, schizophrenia and bipolar disorder.  In 2013, depression was the second leading cause of years lived with disability worldwide, behind lower back pain. In 26 countries, depression was the primary driver of disability. Depressive disorders also contribute to the burden of suicide and heart disease on mortality and disability; they have both a direct and an indirect impact on the length and quality of life.</a:t>
            </a:r>
          </a:p>
          <a:p>
            <a:pPr algn="just"/>
            <a:r>
              <a:rPr lang="en-GB" sz="1200" dirty="0">
                <a:latin typeface="Arial" panose="020B0604020202020204" pitchFamily="34" charset="0"/>
                <a:cs typeface="Arial" panose="020B0604020202020204" pitchFamily="34" charset="0"/>
              </a:rPr>
              <a:t> </a:t>
            </a:r>
          </a:p>
          <a:p>
            <a:pPr algn="just"/>
            <a:r>
              <a:rPr lang="en-GB" sz="1200" b="1" dirty="0">
                <a:latin typeface="Arial" panose="020B0604020202020204" pitchFamily="34" charset="0"/>
                <a:cs typeface="Arial" panose="020B0604020202020204" pitchFamily="34" charset="0"/>
              </a:rPr>
              <a:t>The World Health Organization (WHO) estimates that between 35% and 50% of people with severe mental health problems in developed countries, and 76 – 85% in developing countries, receive no treatment.</a:t>
            </a:r>
            <a:endParaRPr lang="en-GB" sz="1200" dirty="0">
              <a:latin typeface="Arial" panose="020B0604020202020204" pitchFamily="34" charset="0"/>
              <a:cs typeface="Arial" panose="020B0604020202020204" pitchFamily="34" charset="0"/>
            </a:endParaRPr>
          </a:p>
          <a:p>
            <a:pPr algn="just"/>
            <a:r>
              <a:rPr lang="en-GB" sz="1200" dirty="0">
                <a:latin typeface="Arial" panose="020B0604020202020204" pitchFamily="34" charset="0"/>
                <a:cs typeface="Arial" panose="020B0604020202020204" pitchFamily="34" charset="0"/>
              </a:rPr>
              <a:t> </a:t>
            </a:r>
          </a:p>
          <a:p>
            <a:pPr algn="just"/>
            <a:r>
              <a:rPr lang="en-GB" sz="1200" dirty="0">
                <a:latin typeface="Arial" panose="020B0604020202020204" pitchFamily="34" charset="0"/>
                <a:cs typeface="Arial" panose="020B0604020202020204" pitchFamily="34" charset="0"/>
              </a:rPr>
              <a:t>Good mental health and well-being is fundamental to living our best life and to the lives of the communities in which we live.  It  drives everything we do, how we think, how we behave and more importantly how we feel and act.   As a  diverse population we are </a:t>
            </a:r>
            <a:r>
              <a:rPr lang="en-GB" sz="1200" dirty="0" smtClean="0">
                <a:latin typeface="Arial" panose="020B0604020202020204" pitchFamily="34" charset="0"/>
                <a:cs typeface="Arial" panose="020B0604020202020204" pitchFamily="34" charset="0"/>
              </a:rPr>
              <a:t>all susceptible </a:t>
            </a:r>
            <a:r>
              <a:rPr lang="en-GB" sz="1200" dirty="0">
                <a:latin typeface="Arial" panose="020B0604020202020204" pitchFamily="34" charset="0"/>
                <a:cs typeface="Arial" panose="020B0604020202020204" pitchFamily="34" charset="0"/>
              </a:rPr>
              <a:t>to mental health problems, however the risk of experiencing mental ill-health is not equally distributed across our population.  It is unfortunate that those who face the greatest disadvantages in life also face the greatest risk to their mental health. </a:t>
            </a:r>
          </a:p>
          <a:p>
            <a:pPr algn="just"/>
            <a:endParaRPr lang="en-GB" sz="1200" dirty="0">
              <a:latin typeface="Arial" panose="020B0604020202020204" pitchFamily="34" charset="0"/>
              <a:cs typeface="Arial" panose="020B0604020202020204" pitchFamily="34" charset="0"/>
            </a:endParaRPr>
          </a:p>
          <a:p>
            <a:pPr algn="just"/>
            <a:r>
              <a:rPr lang="en-GB" sz="1200" dirty="0">
                <a:latin typeface="Arial" panose="020B0604020202020204" pitchFamily="34" charset="0"/>
                <a:cs typeface="Arial" panose="020B0604020202020204" pitchFamily="34" charset="0"/>
              </a:rPr>
              <a:t>Mental health is the second highest cause of disability and illness. Globally and in Nottingham/ Nottinghamshire, 14% or 1 in 7 of quality life years lost to disability or illness can be attributed to mental illness</a:t>
            </a:r>
            <a:r>
              <a:rPr lang="en-GB" sz="1200" dirty="0" smtClean="0">
                <a:latin typeface="Arial" panose="020B0604020202020204" pitchFamily="34" charset="0"/>
                <a:cs typeface="Arial" panose="020B0604020202020204" pitchFamily="34" charset="0"/>
              </a:rPr>
              <a:t>.</a:t>
            </a:r>
          </a:p>
          <a:p>
            <a:pPr algn="just"/>
            <a:endParaRPr lang="en-GB" sz="1200" dirty="0">
              <a:latin typeface="Arial" panose="020B0604020202020204" pitchFamily="34" charset="0"/>
              <a:cs typeface="Arial" panose="020B0604020202020204" pitchFamily="34" charset="0"/>
            </a:endParaRPr>
          </a:p>
          <a:p>
            <a:pPr algn="just"/>
            <a:r>
              <a:rPr lang="en-GB" sz="1200" dirty="0">
                <a:latin typeface="Arial" panose="020B0604020202020204" pitchFamily="34" charset="0"/>
                <a:cs typeface="Arial" panose="020B0604020202020204" pitchFamily="34" charset="0"/>
              </a:rPr>
              <a:t>We know that in our community we already have a significant prevalence of MH conditions and this is aligned to our areas of deprivation.  </a:t>
            </a:r>
            <a:endParaRPr lang="en-GB" sz="1200" dirty="0" smtClean="0">
              <a:latin typeface="Arial" panose="020B0604020202020204" pitchFamily="34" charset="0"/>
              <a:cs typeface="Arial" panose="020B0604020202020204" pitchFamily="34" charset="0"/>
            </a:endParaRPr>
          </a:p>
          <a:p>
            <a:pPr algn="just"/>
            <a:endParaRPr lang="en-GB" sz="1200" dirty="0">
              <a:latin typeface="Arial" panose="020B0604020202020204" pitchFamily="34" charset="0"/>
              <a:cs typeface="Arial" panose="020B0604020202020204" pitchFamily="34" charset="0"/>
            </a:endParaRPr>
          </a:p>
          <a:p>
            <a:pPr algn="just"/>
            <a:r>
              <a:rPr lang="en-GB" sz="1200" dirty="0">
                <a:latin typeface="Arial" panose="020B0604020202020204" pitchFamily="34" charset="0"/>
                <a:cs typeface="Arial" panose="020B0604020202020204" pitchFamily="34" charset="0"/>
              </a:rPr>
              <a:t>Since the </a:t>
            </a:r>
            <a:r>
              <a:rPr lang="en-GB" sz="1200" dirty="0" smtClean="0">
                <a:latin typeface="Arial" panose="020B0604020202020204" pitchFamily="34" charset="0"/>
                <a:cs typeface="Arial" panose="020B0604020202020204" pitchFamily="34" charset="0"/>
              </a:rPr>
              <a:t>COVID-19 </a:t>
            </a:r>
            <a:r>
              <a:rPr lang="en-GB" sz="1200" dirty="0">
                <a:latin typeface="Arial" panose="020B0604020202020204" pitchFamily="34" charset="0"/>
                <a:cs typeface="Arial" panose="020B0604020202020204" pitchFamily="34" charset="0"/>
              </a:rPr>
              <a:t>pandemic and the  associated measures that have been introduced </a:t>
            </a:r>
            <a:r>
              <a:rPr lang="en-GB" sz="1200" dirty="0" smtClean="0">
                <a:latin typeface="Arial" panose="020B0604020202020204" pitchFamily="34" charset="0"/>
                <a:cs typeface="Arial" panose="020B0604020202020204" pitchFamily="34" charset="0"/>
              </a:rPr>
              <a:t>i.e. </a:t>
            </a:r>
            <a:r>
              <a:rPr lang="en-GB" sz="1200" dirty="0">
                <a:latin typeface="Arial" panose="020B0604020202020204" pitchFamily="34" charset="0"/>
                <a:cs typeface="Arial" panose="020B0604020202020204" pitchFamily="34" charset="0"/>
              </a:rPr>
              <a:t>lockdown, social distancing </a:t>
            </a:r>
            <a:r>
              <a:rPr lang="en-GB" sz="1200" dirty="0" smtClean="0">
                <a:latin typeface="Arial" panose="020B0604020202020204" pitchFamily="34" charset="0"/>
                <a:cs typeface="Arial" panose="020B0604020202020204" pitchFamily="34" charset="0"/>
              </a:rPr>
              <a:t>etc., </a:t>
            </a:r>
            <a:r>
              <a:rPr lang="en-GB" sz="1200" dirty="0">
                <a:latin typeface="Arial" panose="020B0604020202020204" pitchFamily="34" charset="0"/>
                <a:cs typeface="Arial" panose="020B0604020202020204" pitchFamily="34" charset="0"/>
              </a:rPr>
              <a:t>the longer-term socioeconomic impacts are highly likely to intensify the inequalities that contribute towards the increased prevalence and unequal distribution of mental ill-health across our system.  </a:t>
            </a:r>
          </a:p>
          <a:p>
            <a:pPr algn="just"/>
            <a:endParaRPr lang="en-GB" sz="1200" dirty="0">
              <a:latin typeface="Arial" panose="020B0604020202020204" pitchFamily="34" charset="0"/>
              <a:cs typeface="Arial" panose="020B0604020202020204" pitchFamily="34" charset="0"/>
            </a:endParaRPr>
          </a:p>
        </p:txBody>
      </p:sp>
      <p:sp>
        <p:nvSpPr>
          <p:cNvPr id="13" name="TextBox 12"/>
          <p:cNvSpPr txBox="1"/>
          <p:nvPr/>
        </p:nvSpPr>
        <p:spPr>
          <a:xfrm>
            <a:off x="5088632" y="1936304"/>
            <a:ext cx="4188990" cy="6586693"/>
          </a:xfrm>
          <a:prstGeom prst="rect">
            <a:avLst/>
          </a:prstGeom>
          <a:noFill/>
        </p:spPr>
        <p:txBody>
          <a:bodyPr wrap="square" lIns="122191" tIns="61096" rIns="122191" bIns="61096" rtlCol="0">
            <a:spAutoFit/>
          </a:bodyPr>
          <a:lstStyle/>
          <a:p>
            <a:pPr algn="just"/>
            <a:r>
              <a:rPr lang="en-GB" sz="1200" dirty="0" smtClean="0">
                <a:latin typeface="Arial" panose="020B0604020202020204" pitchFamily="34" charset="0"/>
                <a:cs typeface="Arial" panose="020B0604020202020204" pitchFamily="34" charset="0"/>
              </a:rPr>
              <a:t>This </a:t>
            </a:r>
            <a:r>
              <a:rPr lang="en-GB" sz="1200" dirty="0">
                <a:latin typeface="Arial" panose="020B0604020202020204" pitchFamily="34" charset="0"/>
                <a:cs typeface="Arial" panose="020B0604020202020204" pitchFamily="34" charset="0"/>
              </a:rPr>
              <a:t>document is a rapid assessment of the impact of </a:t>
            </a:r>
            <a:r>
              <a:rPr lang="en-GB" sz="1200" dirty="0" smtClean="0">
                <a:latin typeface="Arial" panose="020B0604020202020204" pitchFamily="34" charset="0"/>
                <a:cs typeface="Arial" panose="020B0604020202020204" pitchFamily="34" charset="0"/>
              </a:rPr>
              <a:t>COVID-19 </a:t>
            </a:r>
            <a:r>
              <a:rPr lang="en-GB" sz="1200" dirty="0">
                <a:latin typeface="Arial" panose="020B0604020202020204" pitchFamily="34" charset="0"/>
                <a:cs typeface="Arial" panose="020B0604020202020204" pitchFamily="34" charset="0"/>
              </a:rPr>
              <a:t>on an already struggling cohort of our population, it will describe high level interventions that could be undertaken quickly to ease some of these difficult times.</a:t>
            </a:r>
          </a:p>
          <a:p>
            <a:pPr algn="just"/>
            <a:r>
              <a:rPr lang="en-GB" sz="1200" dirty="0">
                <a:latin typeface="Arial" panose="020B0604020202020204" pitchFamily="34" charset="0"/>
                <a:cs typeface="Arial" panose="020B0604020202020204" pitchFamily="34" charset="0"/>
              </a:rPr>
              <a:t> </a:t>
            </a:r>
          </a:p>
          <a:p>
            <a:pPr algn="just"/>
            <a:r>
              <a:rPr lang="en-GB" sz="1200" b="1" dirty="0">
                <a:latin typeface="Arial" panose="020B0604020202020204" pitchFamily="34" charset="0"/>
                <a:cs typeface="Arial" panose="020B0604020202020204" pitchFamily="34" charset="0"/>
              </a:rPr>
              <a:t>Background</a:t>
            </a:r>
            <a:endParaRPr lang="en-GB" sz="1200" dirty="0">
              <a:latin typeface="Arial" panose="020B0604020202020204" pitchFamily="34" charset="0"/>
              <a:cs typeface="Arial" panose="020B0604020202020204" pitchFamily="34" charset="0"/>
            </a:endParaRPr>
          </a:p>
          <a:p>
            <a:pPr algn="just"/>
            <a:r>
              <a:rPr lang="en-GB" sz="1200" b="1"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lgn="just"/>
            <a:r>
              <a:rPr lang="en-GB" sz="1200" dirty="0">
                <a:latin typeface="Arial" panose="020B0604020202020204" pitchFamily="34" charset="0"/>
                <a:cs typeface="Arial" panose="020B0604020202020204" pitchFamily="34" charset="0"/>
              </a:rPr>
              <a:t>The LRF Data and information Cell was tasked to carry out a rapid assessment on the mental wellness of our population during this pandemic.  Fundamentally we know that mental health is shaped by three sets of circumstances:- </a:t>
            </a:r>
          </a:p>
          <a:p>
            <a:pPr algn="just"/>
            <a:r>
              <a:rPr lang="en-GB" sz="1200" dirty="0">
                <a:latin typeface="Arial" panose="020B0604020202020204" pitchFamily="34" charset="0"/>
                <a:cs typeface="Arial" panose="020B0604020202020204" pitchFamily="34" charset="0"/>
              </a:rPr>
              <a:t> </a:t>
            </a:r>
          </a:p>
          <a:p>
            <a:pPr algn="just"/>
            <a:r>
              <a:rPr lang="en-GB" sz="1200" dirty="0">
                <a:latin typeface="Arial" panose="020B0604020202020204" pitchFamily="34" charset="0"/>
                <a:cs typeface="Arial" panose="020B0604020202020204" pitchFamily="34" charset="0"/>
              </a:rPr>
              <a:t>1. Our genetic make up and the way they are expressed. </a:t>
            </a:r>
            <a:endParaRPr lang="en-GB" sz="1200" dirty="0" smtClean="0">
              <a:latin typeface="Arial" panose="020B0604020202020204" pitchFamily="34" charset="0"/>
              <a:cs typeface="Arial" panose="020B0604020202020204" pitchFamily="34" charset="0"/>
            </a:endParaRPr>
          </a:p>
          <a:p>
            <a:pPr algn="just"/>
            <a:endParaRPr lang="en-GB" sz="1200" dirty="0" smtClean="0">
              <a:latin typeface="Arial" panose="020B0604020202020204" pitchFamily="34" charset="0"/>
              <a:cs typeface="Arial" panose="020B0604020202020204" pitchFamily="34" charset="0"/>
            </a:endParaRPr>
          </a:p>
          <a:p>
            <a:pPr algn="just"/>
            <a:r>
              <a:rPr lang="en-GB" sz="1200" dirty="0" smtClean="0">
                <a:latin typeface="Arial" panose="020B0604020202020204" pitchFamily="34" charset="0"/>
                <a:cs typeface="Arial" panose="020B0604020202020204" pitchFamily="34" charset="0"/>
              </a:rPr>
              <a:t>2</a:t>
            </a:r>
            <a:r>
              <a:rPr lang="en-GB" sz="1200" dirty="0">
                <a:latin typeface="Arial" panose="020B0604020202020204" pitchFamily="34" charset="0"/>
                <a:cs typeface="Arial" panose="020B0604020202020204" pitchFamily="34" charset="0"/>
              </a:rPr>
              <a:t>. The Environment/Social circumstances we find ourselves in.  (This includes violence, poverty and </a:t>
            </a:r>
            <a:r>
              <a:rPr lang="en-GB" sz="1200" dirty="0" smtClean="0">
                <a:latin typeface="Arial" panose="020B0604020202020204" pitchFamily="34" charset="0"/>
                <a:cs typeface="Arial" panose="020B0604020202020204" pitchFamily="34" charset="0"/>
              </a:rPr>
              <a:t>employment). </a:t>
            </a:r>
          </a:p>
          <a:p>
            <a:pPr algn="just"/>
            <a:endParaRPr lang="en-GB" sz="1200" dirty="0">
              <a:latin typeface="Arial" panose="020B0604020202020204" pitchFamily="34" charset="0"/>
              <a:cs typeface="Arial" panose="020B0604020202020204" pitchFamily="34" charset="0"/>
            </a:endParaRPr>
          </a:p>
          <a:p>
            <a:pPr algn="just"/>
            <a:r>
              <a:rPr lang="en-GB" sz="1200" dirty="0">
                <a:latin typeface="Arial" panose="020B0604020202020204" pitchFamily="34" charset="0"/>
                <a:cs typeface="Arial" panose="020B0604020202020204" pitchFamily="34" charset="0"/>
              </a:rPr>
              <a:t>3. The personal experiences that defines us (our family, and circumstances and how we view ourselves </a:t>
            </a:r>
          </a:p>
          <a:p>
            <a:pPr algn="just"/>
            <a:r>
              <a:rPr lang="en-GB" sz="1200" dirty="0">
                <a:latin typeface="Arial" panose="020B0604020202020204" pitchFamily="34" charset="0"/>
                <a:cs typeface="Arial" panose="020B0604020202020204" pitchFamily="34" charset="0"/>
              </a:rPr>
              <a:t> </a:t>
            </a:r>
          </a:p>
          <a:p>
            <a:pPr algn="just"/>
            <a:r>
              <a:rPr lang="en-GB" sz="1200" dirty="0">
                <a:latin typeface="Arial" panose="020B0604020202020204" pitchFamily="34" charset="0"/>
                <a:cs typeface="Arial" panose="020B0604020202020204" pitchFamily="34" charset="0"/>
              </a:rPr>
              <a:t>The conditions in which we are born, and </a:t>
            </a:r>
            <a:r>
              <a:rPr lang="en-GB" sz="1200" dirty="0" smtClean="0">
                <a:latin typeface="Arial" panose="020B0604020202020204" pitchFamily="34" charset="0"/>
                <a:cs typeface="Arial" panose="020B0604020202020204" pitchFamily="34" charset="0"/>
              </a:rPr>
              <a:t>subsequently </a:t>
            </a:r>
            <a:r>
              <a:rPr lang="en-GB" sz="1200" dirty="0">
                <a:latin typeface="Arial" panose="020B0604020202020204" pitchFamily="34" charset="0"/>
                <a:cs typeface="Arial" panose="020B0604020202020204" pitchFamily="34" charset="0"/>
              </a:rPr>
              <a:t>live </a:t>
            </a:r>
            <a:r>
              <a:rPr lang="en-GB" sz="1200" dirty="0" smtClean="0">
                <a:latin typeface="Arial" panose="020B0604020202020204" pitchFamily="34" charset="0"/>
                <a:cs typeface="Arial" panose="020B0604020202020204" pitchFamily="34" charset="0"/>
              </a:rPr>
              <a:t>are more </a:t>
            </a:r>
            <a:r>
              <a:rPr lang="en-GB" sz="1200" dirty="0">
                <a:latin typeface="Arial" panose="020B0604020202020204" pitchFamily="34" charset="0"/>
                <a:cs typeface="Arial" panose="020B0604020202020204" pitchFamily="34" charset="0"/>
              </a:rPr>
              <a:t>likely to have an impact on our  mental wellness.  Populations who live within the lowest socio economic groups have the worst mental health, therefore its important to understand what that social  gradient looks like within Nottingham and Nottinghamshire as this will play an </a:t>
            </a:r>
            <a:r>
              <a:rPr lang="en-GB" sz="1200" dirty="0" smtClean="0">
                <a:latin typeface="Arial" panose="020B0604020202020204" pitchFamily="34" charset="0"/>
                <a:cs typeface="Arial" panose="020B0604020202020204" pitchFamily="34" charset="0"/>
              </a:rPr>
              <a:t>integral part on the impact the pandemic will have on our population.  </a:t>
            </a:r>
            <a:endParaRPr lang="en-GB" sz="1200" dirty="0">
              <a:latin typeface="Arial" panose="020B0604020202020204" pitchFamily="34" charset="0"/>
              <a:cs typeface="Arial" panose="020B0604020202020204" pitchFamily="34" charset="0"/>
            </a:endParaRPr>
          </a:p>
          <a:p>
            <a:pPr algn="just"/>
            <a:r>
              <a:rPr lang="en-GB" sz="1200" dirty="0">
                <a:latin typeface="Arial" panose="020B0604020202020204" pitchFamily="34" charset="0"/>
                <a:cs typeface="Arial" panose="020B0604020202020204" pitchFamily="34" charset="0"/>
              </a:rPr>
              <a:t> </a:t>
            </a:r>
          </a:p>
          <a:p>
            <a:pPr algn="just"/>
            <a:endParaRPr lang="en-GB" sz="1200" dirty="0">
              <a:latin typeface="Arial" panose="020B0604020202020204" pitchFamily="34" charset="0"/>
              <a:cs typeface="Arial" panose="020B0604020202020204" pitchFamily="34" charset="0"/>
            </a:endParaRPr>
          </a:p>
          <a:p>
            <a:pPr algn="just"/>
            <a:endParaRPr lang="en-GB" sz="1200" dirty="0"/>
          </a:p>
        </p:txBody>
      </p:sp>
      <p:sp>
        <p:nvSpPr>
          <p:cNvPr id="14" name="TextBox 13"/>
          <p:cNvSpPr txBox="1"/>
          <p:nvPr/>
        </p:nvSpPr>
        <p:spPr>
          <a:xfrm>
            <a:off x="480120" y="1309601"/>
            <a:ext cx="1794081" cy="461665"/>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Introduction</a:t>
            </a:r>
            <a:endParaRPr lang="en-GB" dirty="0">
              <a:latin typeface="Arial" panose="020B0604020202020204" pitchFamily="34" charset="0"/>
              <a:cs typeface="Arial" panose="020B0604020202020204" pitchFamily="34" charset="0"/>
            </a:endParaRPr>
          </a:p>
        </p:txBody>
      </p:sp>
      <p:pic>
        <p:nvPicPr>
          <p:cNvPr id="3077" name="Picture 5" descr="https://media.istockphoto.com/vectors/mental-health-vector-illustration-vector-id1044233906?k=6&amp;m=1044233906&amp;s=612x612&amp;w=0&amp;h=nlLDpra2484WYVwXKlk0lI29lNUQY8ZRYuigIsHpH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685" y="8128992"/>
            <a:ext cx="4041452" cy="404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227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t="84065" r="40421"/>
          <a:stretch/>
        </p:blipFill>
        <p:spPr bwMode="auto">
          <a:xfrm>
            <a:off x="0" y="11844606"/>
            <a:ext cx="9601200" cy="1158617"/>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r="72647" b="80116"/>
          <a:stretch/>
        </p:blipFill>
        <p:spPr bwMode="auto">
          <a:xfrm>
            <a:off x="213360" y="150507"/>
            <a:ext cx="2974261" cy="1310546"/>
          </a:xfrm>
          <a:prstGeom prst="rect">
            <a:avLst/>
          </a:prstGeom>
          <a:ln>
            <a:noFill/>
          </a:ln>
          <a:extLst>
            <a:ext uri="{53640926-AAD7-44D8-BBD7-CCE9431645EC}">
              <a14:shadowObscured xmlns:a14="http://schemas.microsoft.com/office/drawing/2010/main"/>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862" y="3020343"/>
            <a:ext cx="6467475" cy="410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6" name="Text Box 3"/>
          <p:cNvSpPr txBox="1">
            <a:spLocks noChangeArrowheads="1"/>
          </p:cNvSpPr>
          <p:nvPr/>
        </p:nvSpPr>
        <p:spPr bwMode="auto">
          <a:xfrm>
            <a:off x="3059113" y="8953500"/>
            <a:ext cx="6553200" cy="3848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4"/>
          <p:cNvSpPr txBox="1">
            <a:spLocks noChangeArrowheads="1"/>
          </p:cNvSpPr>
          <p:nvPr/>
        </p:nvSpPr>
        <p:spPr bwMode="auto">
          <a:xfrm>
            <a:off x="2967038" y="3748088"/>
            <a:ext cx="5972175" cy="123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5"/>
          <p:cNvSpPr txBox="1">
            <a:spLocks noChangeArrowheads="1"/>
          </p:cNvSpPr>
          <p:nvPr/>
        </p:nvSpPr>
        <p:spPr bwMode="auto">
          <a:xfrm>
            <a:off x="481549" y="1288232"/>
            <a:ext cx="8640960" cy="174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Arial" pitchFamily="34" charset="0"/>
              <a:cs typeface="Arial" pitchFamily="34" charset="0"/>
            </a:endParaRPr>
          </a:p>
          <a:p>
            <a:pPr defTabSz="914400" fontAlgn="base">
              <a:spcBef>
                <a:spcPct val="0"/>
              </a:spcBef>
              <a:spcAft>
                <a:spcPct val="0"/>
              </a:spcAft>
            </a:pPr>
            <a:r>
              <a:rPr kumimoji="0" lang="en-GB" altLang="en-US" i="0" u="none" strike="noStrike" cap="none" normalizeH="0" baseline="0" dirty="0" smtClean="0">
                <a:ln>
                  <a:noFill/>
                </a:ln>
                <a:solidFill>
                  <a:srgbClr val="000000"/>
                </a:solidFill>
                <a:effectLst/>
                <a:latin typeface="Arial" pitchFamily="34" charset="0"/>
                <a:cs typeface="Arial" pitchFamily="34" charset="0"/>
              </a:rPr>
              <a:t>Scope</a:t>
            </a:r>
            <a:endParaRPr kumimoji="0" lang="en-GB" altLang="en-US" sz="120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Arial" pitchFamily="34" charset="0"/>
                <a:cs typeface="Arial" pitchFamily="34" charset="0"/>
              </a:rPr>
              <a:t>Mental wellness is shaped not only by our genetics, but also the world around us and our life experiences.  The COVID-19 pandemic will almost inevitably have an impact on our wellness!</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Box 8"/>
          <p:cNvSpPr txBox="1"/>
          <p:nvPr/>
        </p:nvSpPr>
        <p:spPr>
          <a:xfrm>
            <a:off x="481549" y="7874288"/>
            <a:ext cx="3880901" cy="3970318"/>
          </a:xfrm>
          <a:prstGeom prst="rect">
            <a:avLst/>
          </a:prstGeom>
          <a:noFill/>
        </p:spPr>
        <p:txBody>
          <a:bodyPr wrap="square" rtlCol="0">
            <a:spAutoFit/>
          </a:bodyPr>
          <a:lstStyle/>
          <a:p>
            <a:pPr algn="just"/>
            <a:r>
              <a:rPr lang="en-GB" sz="1200" dirty="0">
                <a:latin typeface="Arial" panose="020B0604020202020204" pitchFamily="34" charset="0"/>
                <a:cs typeface="Arial" panose="020B0604020202020204" pitchFamily="34" charset="0"/>
              </a:rPr>
              <a:t>When looking at the impact </a:t>
            </a:r>
            <a:r>
              <a:rPr lang="en-GB" sz="1200" dirty="0" smtClean="0">
                <a:latin typeface="Arial" panose="020B0604020202020204" pitchFamily="34" charset="0"/>
                <a:cs typeface="Arial" panose="020B0604020202020204" pitchFamily="34" charset="0"/>
              </a:rPr>
              <a:t>COVID-19 </a:t>
            </a:r>
            <a:r>
              <a:rPr lang="en-GB" sz="1200" dirty="0">
                <a:latin typeface="Arial" panose="020B0604020202020204" pitchFamily="34" charset="0"/>
                <a:cs typeface="Arial" panose="020B0604020202020204" pitchFamily="34" charset="0"/>
              </a:rPr>
              <a:t>has had on our population it is as important to include the social demographic factors  such as employment,  education, poverty, family and crime, alongside the health attributes, generic factors that may/may not be </a:t>
            </a:r>
            <a:r>
              <a:rPr lang="en-GB" sz="1200" dirty="0" smtClean="0">
                <a:latin typeface="Arial" panose="020B0604020202020204" pitchFamily="34" charset="0"/>
                <a:cs typeface="Arial" panose="020B0604020202020204" pitchFamily="34" charset="0"/>
              </a:rPr>
              <a:t>possible to influence. </a:t>
            </a:r>
            <a:r>
              <a:rPr lang="en-GB" sz="1200" dirty="0">
                <a:latin typeface="Arial" panose="020B0604020202020204" pitchFamily="34" charset="0"/>
                <a:cs typeface="Arial" panose="020B0604020202020204" pitchFamily="34" charset="0"/>
              </a:rPr>
              <a:t>The link between poverty and mental health isn’t new, however pulling them together to characterise our </a:t>
            </a:r>
            <a:r>
              <a:rPr lang="en-GB" sz="1200" dirty="0" smtClean="0">
                <a:latin typeface="Arial" panose="020B0604020202020204" pitchFamily="34" charset="0"/>
                <a:cs typeface="Arial" panose="020B0604020202020204" pitchFamily="34" charset="0"/>
              </a:rPr>
              <a:t>cohort.  </a:t>
            </a:r>
          </a:p>
          <a:p>
            <a:pPr algn="just"/>
            <a:endParaRPr lang="en-GB" sz="1200" dirty="0">
              <a:latin typeface="Arial" panose="020B0604020202020204" pitchFamily="34" charset="0"/>
              <a:cs typeface="Arial" panose="020B0604020202020204" pitchFamily="34" charset="0"/>
            </a:endParaRPr>
          </a:p>
          <a:p>
            <a:pPr algn="just"/>
            <a:r>
              <a:rPr lang="en-GB" sz="1200" dirty="0">
                <a:latin typeface="Arial" panose="020B0604020202020204" pitchFamily="34" charset="0"/>
                <a:cs typeface="Arial" panose="020B0604020202020204" pitchFamily="34" charset="0"/>
              </a:rPr>
              <a:t>With this in mind a scoping meeting was held </a:t>
            </a:r>
            <a:r>
              <a:rPr lang="en-GB" sz="1200" dirty="0" smtClean="0">
                <a:latin typeface="Arial" panose="020B0604020202020204" pitchFamily="34" charset="0"/>
                <a:cs typeface="Arial" panose="020B0604020202020204" pitchFamily="34" charset="0"/>
              </a:rPr>
              <a:t>to plan this </a:t>
            </a:r>
            <a:r>
              <a:rPr lang="en-GB" sz="1200" dirty="0">
                <a:latin typeface="Arial" panose="020B0604020202020204" pitchFamily="34" charset="0"/>
                <a:cs typeface="Arial" panose="020B0604020202020204" pitchFamily="34" charset="0"/>
              </a:rPr>
              <a:t>rapid assessment in which  the following scope was agreed:-  </a:t>
            </a:r>
          </a:p>
          <a:p>
            <a:pPr algn="just"/>
            <a:r>
              <a:rPr lang="en-GB" sz="1200" b="1"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lgn="just"/>
            <a:r>
              <a:rPr lang="en-GB" sz="1200" b="1"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lgn="just"/>
            <a:r>
              <a:rPr lang="en-GB" sz="1200" b="1"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lgn="just"/>
            <a:r>
              <a:rPr lang="en-GB" sz="1200" b="1"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lgn="just"/>
            <a:r>
              <a:rPr lang="en-GB" sz="1200" b="1"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lgn="just"/>
            <a:r>
              <a:rPr lang="en-GB" sz="1200" b="1"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lgn="just"/>
            <a:r>
              <a:rPr lang="en-GB" sz="1200" b="1"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lgn="just"/>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 </a:t>
            </a:r>
          </a:p>
          <a:p>
            <a:pPr algn="just"/>
            <a:endParaRPr lang="en-GB" sz="1200" dirty="0">
              <a:latin typeface="Arial" panose="020B0604020202020204" pitchFamily="34" charset="0"/>
              <a:cs typeface="Arial" panose="020B0604020202020204" pitchFamily="34" charset="0"/>
            </a:endParaRPr>
          </a:p>
        </p:txBody>
      </p:sp>
      <p:sp>
        <p:nvSpPr>
          <p:cNvPr id="11" name="TextBox 10"/>
          <p:cNvSpPr txBox="1"/>
          <p:nvPr/>
        </p:nvSpPr>
        <p:spPr>
          <a:xfrm>
            <a:off x="4802029" y="7336904"/>
            <a:ext cx="4137184" cy="4339650"/>
          </a:xfrm>
          <a:prstGeom prst="rect">
            <a:avLst/>
          </a:prstGeom>
          <a:noFill/>
        </p:spPr>
        <p:txBody>
          <a:bodyPr wrap="square" rtlCol="0">
            <a:spAutoFit/>
          </a:bodyPr>
          <a:lstStyle/>
          <a:p>
            <a:endParaRPr lang="en-GB" sz="1200" dirty="0" smtClean="0">
              <a:latin typeface="Arial" panose="020B0604020202020204" pitchFamily="34" charset="0"/>
              <a:cs typeface="Arial" panose="020B0604020202020204" pitchFamily="34" charset="0"/>
            </a:endParaRPr>
          </a:p>
          <a:p>
            <a:r>
              <a:rPr lang="en-GB" sz="1200" b="1" dirty="0" smtClean="0">
                <a:latin typeface="Arial" panose="020B0604020202020204" pitchFamily="34" charset="0"/>
                <a:cs typeface="Arial" panose="020B0604020202020204" pitchFamily="34" charset="0"/>
              </a:rPr>
              <a:t> </a:t>
            </a:r>
            <a:endParaRPr lang="en-GB" sz="1200" dirty="0" smtClean="0">
              <a:latin typeface="Arial" panose="020B0604020202020204" pitchFamily="34" charset="0"/>
              <a:cs typeface="Arial" panose="020B0604020202020204" pitchFamily="34" charset="0"/>
            </a:endParaRPr>
          </a:p>
          <a:p>
            <a:r>
              <a:rPr lang="en-GB" sz="1200" b="1" dirty="0" smtClean="0">
                <a:latin typeface="Arial" panose="020B0604020202020204" pitchFamily="34" charset="0"/>
                <a:cs typeface="Arial" panose="020B0604020202020204" pitchFamily="34" charset="0"/>
              </a:rPr>
              <a:t> </a:t>
            </a:r>
            <a:endParaRPr lang="en-GB" sz="1200" dirty="0" smtClean="0">
              <a:latin typeface="Arial" panose="020B0604020202020204" pitchFamily="34" charset="0"/>
              <a:cs typeface="Arial" panose="020B0604020202020204" pitchFamily="34" charset="0"/>
            </a:endParaRPr>
          </a:p>
          <a:p>
            <a:r>
              <a:rPr lang="en-GB" sz="1200" b="1" dirty="0" smtClean="0">
                <a:latin typeface="Arial" panose="020B0604020202020204" pitchFamily="34" charset="0"/>
                <a:cs typeface="Arial" panose="020B0604020202020204" pitchFamily="34" charset="0"/>
              </a:rPr>
              <a:t>MH Triggers (attributed to COVID-19)</a:t>
            </a:r>
          </a:p>
          <a:p>
            <a:endParaRPr lang="en-GB"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Personal post-infection (home, hospital, ITU) rehabilitation</a:t>
            </a: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Impact on reduced ability to access physical healthcare needs</a:t>
            </a: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Post traumatic stress disorder</a:t>
            </a: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Bereavement, including complex grief</a:t>
            </a: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Vulnerable groups – BAME, children and young people, over 70s  </a:t>
            </a: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Domestic abuse</a:t>
            </a: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Safeguarding issues</a:t>
            </a: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Emotional and mental health needs i.e.. anxiety and depression, deliberate self harm and self injury</a:t>
            </a: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Substance use and other addiction problems i.e.. gambling</a:t>
            </a: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Rough sleeping</a:t>
            </a: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Consequences of economic effects on individual and families (jobs housing family breakdown)   </a:t>
            </a:r>
          </a:p>
          <a:p>
            <a:endParaRPr lang="en-GB" sz="1200" dirty="0"/>
          </a:p>
        </p:txBody>
      </p:sp>
    </p:spTree>
    <p:extLst>
      <p:ext uri="{BB962C8B-B14F-4D97-AF65-F5344CB8AC3E}">
        <p14:creationId xmlns:p14="http://schemas.microsoft.com/office/powerpoint/2010/main" val="2792415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t="84065" r="40421"/>
          <a:stretch/>
        </p:blipFill>
        <p:spPr bwMode="auto">
          <a:xfrm>
            <a:off x="0" y="11844606"/>
            <a:ext cx="9601200" cy="1158617"/>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r="72647" b="80116"/>
          <a:stretch/>
        </p:blipFill>
        <p:spPr bwMode="auto">
          <a:xfrm>
            <a:off x="213360" y="150507"/>
            <a:ext cx="2974261" cy="1310546"/>
          </a:xfrm>
          <a:prstGeom prst="rect">
            <a:avLst/>
          </a:prstGeom>
          <a:ln>
            <a:noFill/>
          </a:ln>
          <a:extLst>
            <a:ext uri="{53640926-AAD7-44D8-BBD7-CCE9431645EC}">
              <a14:shadowObscured xmlns:a14="http://schemas.microsoft.com/office/drawing/2010/main"/>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22" y="6158354"/>
            <a:ext cx="6239061" cy="5976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808" y="9199081"/>
            <a:ext cx="2578100" cy="159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6" name="Text Box 4"/>
          <p:cNvSpPr txBox="1">
            <a:spLocks noChangeArrowheads="1"/>
          </p:cNvSpPr>
          <p:nvPr/>
        </p:nvSpPr>
        <p:spPr bwMode="auto">
          <a:xfrm>
            <a:off x="408112" y="1226103"/>
            <a:ext cx="700087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altLang="en-US" sz="2200" b="0" i="0" u="none" strike="noStrike" cap="none" normalizeH="0" baseline="0" dirty="0" smtClean="0">
                <a:ln>
                  <a:noFill/>
                </a:ln>
                <a:solidFill>
                  <a:srgbClr val="000000"/>
                </a:solidFill>
                <a:effectLst/>
                <a:latin typeface="Arial" pitchFamily="34" charset="0"/>
                <a:cs typeface="Arial" pitchFamily="34" charset="0"/>
              </a:rPr>
              <a:t>Prevalence of Mental Health Problems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5"/>
          <p:cNvSpPr txBox="1">
            <a:spLocks noChangeArrowheads="1"/>
          </p:cNvSpPr>
          <p:nvPr/>
        </p:nvSpPr>
        <p:spPr bwMode="auto">
          <a:xfrm>
            <a:off x="408112" y="1837829"/>
            <a:ext cx="4536504" cy="369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428625" lvl="0" indent="0" algn="just" defTabSz="914400" rtl="0" eaLnBrk="1" fontAlgn="base" latinLnBrk="0" hangingPunct="1">
              <a:lnSpc>
                <a:spcPct val="100000"/>
              </a:lnSpc>
              <a:spcBef>
                <a:spcPct val="0"/>
              </a:spcBef>
              <a:spcAft>
                <a:spcPts val="1400"/>
              </a:spcAft>
              <a:buClrTx/>
              <a:buSzTx/>
              <a:buFontTx/>
              <a:buNone/>
              <a:tabLst/>
            </a:pPr>
            <a:r>
              <a:rPr kumimoji="0" lang="en-GB" altLang="en-US" sz="1200" b="0" i="0" u="none" strike="noStrike" cap="none" normalizeH="0" baseline="0" dirty="0" smtClean="0">
                <a:ln>
                  <a:noFill/>
                </a:ln>
                <a:solidFill>
                  <a:srgbClr val="333333"/>
                </a:solidFill>
                <a:effectLst/>
                <a:latin typeface="Arial" pitchFamily="34" charset="0"/>
                <a:cs typeface="Arial" pitchFamily="34" charset="0"/>
              </a:rPr>
              <a:t>The causes and influences of mental health problems are wide ranging and are often associated with adverse events in our lives and other circumstances, such as poverty, unemployment, levels of supportive networks, levels of education and the broader social environment. These factors interact and affect how resilient we are in coping with these challenges. </a:t>
            </a:r>
          </a:p>
          <a:p>
            <a:pPr marL="171450" marR="428625" lvl="0" indent="-171450" algn="just" defTabSz="914400" rtl="0" eaLnBrk="1" fontAlgn="base" latinLnBrk="0" hangingPunct="1">
              <a:lnSpc>
                <a:spcPct val="100000"/>
              </a:lnSpc>
              <a:spcBef>
                <a:spcPct val="0"/>
              </a:spcBef>
              <a:spcAft>
                <a:spcPct val="0"/>
              </a:spcAft>
              <a:buClrTx/>
              <a:buSzPts val="1200"/>
              <a:buFont typeface="Arial" panose="020B0604020202020204" pitchFamily="34" charset="0"/>
              <a:buChar char="•"/>
              <a:tabLst/>
            </a:pPr>
            <a:r>
              <a:rPr kumimoji="0" lang="en-GB" altLang="en-US" sz="1200" b="0" i="0" u="none" strike="noStrike" cap="none" normalizeH="0" baseline="0" dirty="0" smtClean="0">
                <a:ln>
                  <a:noFill/>
                </a:ln>
                <a:solidFill>
                  <a:srgbClr val="555555"/>
                </a:solidFill>
                <a:effectLst/>
                <a:latin typeface="Arial" pitchFamily="34" charset="0"/>
                <a:cs typeface="Arial" pitchFamily="34" charset="0"/>
              </a:rPr>
              <a:t>Mental health is one of the </a:t>
            </a:r>
            <a:r>
              <a:rPr kumimoji="0" lang="en-GB" altLang="en-US" sz="1200" b="1" i="0" u="none" strike="noStrike" cap="none" normalizeH="0" baseline="0" dirty="0" smtClean="0">
                <a:ln>
                  <a:noFill/>
                </a:ln>
                <a:solidFill>
                  <a:srgbClr val="555555"/>
                </a:solidFill>
                <a:effectLst/>
                <a:latin typeface="Arial" pitchFamily="34" charset="0"/>
                <a:cs typeface="Arial" pitchFamily="34" charset="0"/>
              </a:rPr>
              <a:t>main causes of the overallburden</a:t>
            </a:r>
            <a:r>
              <a:rPr kumimoji="0" lang="en-GB" altLang="en-US" sz="1200" b="0" i="0" u="none" strike="noStrike" cap="none" normalizeH="0" baseline="0" dirty="0" smtClean="0">
                <a:ln>
                  <a:noFill/>
                </a:ln>
                <a:solidFill>
                  <a:srgbClr val="555555"/>
                </a:solidFill>
                <a:effectLst/>
                <a:latin typeface="Arial" pitchFamily="34" charset="0"/>
                <a:cs typeface="Arial" pitchFamily="34" charset="0"/>
              </a:rPr>
              <a:t>.</a:t>
            </a:r>
            <a:r>
              <a:rPr kumimoji="0" lang="en-GB" altLang="en-US" sz="1200" b="0" i="0" u="none" strike="noStrike" cap="none" normalizeH="0" baseline="30000" dirty="0" smtClean="0">
                <a:ln>
                  <a:noFill/>
                </a:ln>
                <a:solidFill>
                  <a:srgbClr val="555555"/>
                </a:solidFill>
                <a:effectLst/>
                <a:latin typeface="Arial" pitchFamily="34" charset="0"/>
                <a:cs typeface="Arial" pitchFamily="34" charset="0"/>
              </a:rPr>
              <a:t>1</a:t>
            </a:r>
            <a:endParaRPr kumimoji="0" lang="en-GB" altLang="en-US" sz="1200" b="0" i="0" u="none" strike="noStrike" cap="none" normalizeH="0" baseline="0" dirty="0" smtClean="0">
              <a:ln>
                <a:noFill/>
              </a:ln>
              <a:solidFill>
                <a:srgbClr val="555555"/>
              </a:solidFill>
              <a:effectLst/>
              <a:latin typeface="Arial" pitchFamily="34" charset="0"/>
              <a:cs typeface="Arial" pitchFamily="34" charset="0"/>
            </a:endParaRPr>
          </a:p>
          <a:p>
            <a:pPr marL="171450" marR="428625" lvl="0" indent="-171450" algn="just" defTabSz="914400" rtl="0" eaLnBrk="1" fontAlgn="base" latinLnBrk="0" hangingPunct="1">
              <a:lnSpc>
                <a:spcPct val="100000"/>
              </a:lnSpc>
              <a:spcBef>
                <a:spcPct val="0"/>
              </a:spcBef>
              <a:spcAft>
                <a:spcPct val="0"/>
              </a:spcAft>
              <a:buClrTx/>
              <a:buSzPts val="1200"/>
              <a:buFont typeface="Arial" panose="020B0604020202020204" pitchFamily="34" charset="0"/>
              <a:buChar char="•"/>
              <a:tabLst/>
            </a:pPr>
            <a:r>
              <a:rPr kumimoji="0" lang="en-GB" altLang="en-US" sz="1200" b="0" i="0" u="none" strike="noStrike" cap="none" normalizeH="0" baseline="0" dirty="0" smtClean="0">
                <a:ln>
                  <a:noFill/>
                </a:ln>
                <a:solidFill>
                  <a:srgbClr val="555555"/>
                </a:solidFill>
                <a:effectLst/>
                <a:latin typeface="Arial" pitchFamily="34" charset="0"/>
                <a:cs typeface="Arial" pitchFamily="34" charset="0"/>
              </a:rPr>
              <a:t>Mental health and behavioural problems(e.g. depression, anxiety and drug use) are reported be the primary drivers of disability world wide, over  </a:t>
            </a:r>
            <a:r>
              <a:rPr kumimoji="0" lang="en-GB" altLang="en-US" sz="1200" b="1" i="0" u="none" strike="noStrike" cap="none" normalizeH="0" baseline="0" dirty="0" smtClean="0">
                <a:ln>
                  <a:noFill/>
                </a:ln>
                <a:solidFill>
                  <a:srgbClr val="555555"/>
                </a:solidFill>
                <a:effectLst/>
                <a:latin typeface="Arial" pitchFamily="34" charset="0"/>
                <a:cs typeface="Arial" pitchFamily="34" charset="0"/>
              </a:rPr>
              <a:t>40 million years </a:t>
            </a:r>
            <a:r>
              <a:rPr kumimoji="0" lang="en-GB" altLang="en-US" sz="1200" b="0" i="0" u="none" strike="noStrike" cap="none" normalizeH="0" baseline="0" dirty="0" smtClean="0">
                <a:ln>
                  <a:noFill/>
                </a:ln>
                <a:solidFill>
                  <a:srgbClr val="555555"/>
                </a:solidFill>
                <a:effectLst/>
                <a:latin typeface="Arial" pitchFamily="34" charset="0"/>
                <a:cs typeface="Arial" pitchFamily="34" charset="0"/>
              </a:rPr>
              <a:t>disability in 20 to-year-olds.</a:t>
            </a:r>
            <a:r>
              <a:rPr kumimoji="0" lang="en-GB" altLang="en-US" sz="1200" b="0" i="0" u="none" strike="noStrike" cap="none" normalizeH="0" baseline="30000" dirty="0" smtClean="0">
                <a:ln>
                  <a:noFill/>
                </a:ln>
                <a:solidFill>
                  <a:srgbClr val="555555"/>
                </a:solidFill>
                <a:effectLst/>
                <a:latin typeface="Arial" pitchFamily="34" charset="0"/>
                <a:cs typeface="Arial" pitchFamily="34" charset="0"/>
              </a:rPr>
              <a:t>2</a:t>
            </a:r>
            <a:endParaRPr kumimoji="0" lang="en-GB" altLang="en-US" sz="1200" b="0" i="0" u="none" strike="noStrike" cap="none" normalizeH="0" baseline="0" dirty="0" smtClean="0">
              <a:ln>
                <a:noFill/>
              </a:ln>
              <a:solidFill>
                <a:srgbClr val="555555"/>
              </a:solidFill>
              <a:effectLst/>
              <a:latin typeface="Arial" pitchFamily="34" charset="0"/>
              <a:cs typeface="Arial" pitchFamily="34" charset="0"/>
            </a:endParaRPr>
          </a:p>
          <a:p>
            <a:pPr marL="171450" marR="428625" lvl="0" indent="-171450" algn="just" defTabSz="914400" rtl="0" eaLnBrk="1" fontAlgn="base" latinLnBrk="0" hangingPunct="1">
              <a:lnSpc>
                <a:spcPct val="100000"/>
              </a:lnSpc>
              <a:spcBef>
                <a:spcPct val="0"/>
              </a:spcBef>
              <a:spcAft>
                <a:spcPct val="0"/>
              </a:spcAft>
              <a:buClrTx/>
              <a:buSzPts val="1200"/>
              <a:buFont typeface="Arial" panose="020B0604020202020204" pitchFamily="34" charset="0"/>
              <a:buChar char="•"/>
              <a:tabLst/>
            </a:pPr>
            <a:r>
              <a:rPr kumimoji="0" lang="en-GB" altLang="en-US" sz="1200" b="0" i="0" u="none" strike="noStrike" cap="none" normalizeH="0" baseline="0" dirty="0" smtClean="0">
                <a:ln>
                  <a:noFill/>
                </a:ln>
                <a:solidFill>
                  <a:srgbClr val="555555"/>
                </a:solidFill>
                <a:effectLst/>
                <a:latin typeface="Arial" pitchFamily="34" charset="0"/>
                <a:cs typeface="Arial" pitchFamily="34" charset="0"/>
              </a:rPr>
              <a:t>Major depression is thought to be the </a:t>
            </a:r>
            <a:r>
              <a:rPr kumimoji="0" lang="en-GB" altLang="en-US" sz="1200" b="1" i="0" u="none" strike="noStrike" cap="none" normalizeH="0" baseline="0" dirty="0" smtClean="0">
                <a:ln>
                  <a:noFill/>
                </a:ln>
                <a:solidFill>
                  <a:srgbClr val="555555"/>
                </a:solidFill>
                <a:effectLst/>
                <a:latin typeface="Arial" pitchFamily="34" charset="0"/>
                <a:cs typeface="Arial" pitchFamily="34" charset="0"/>
              </a:rPr>
              <a:t>second leading cause </a:t>
            </a:r>
            <a:r>
              <a:rPr kumimoji="0" lang="en-GB" altLang="en-US" sz="1200" b="0" i="0" u="none" strike="noStrike" cap="none" normalizeH="0" baseline="0" dirty="0" smtClean="0">
                <a:ln>
                  <a:noFill/>
                </a:ln>
                <a:solidFill>
                  <a:srgbClr val="555555"/>
                </a:solidFill>
                <a:effectLst/>
                <a:latin typeface="Arial" pitchFamily="34" charset="0"/>
                <a:cs typeface="Arial" pitchFamily="34" charset="0"/>
              </a:rPr>
              <a:t>worldwide and a major contributor to the burden of suicide and ischemic heart disease.</a:t>
            </a:r>
            <a:r>
              <a:rPr kumimoji="0" lang="en-GB" altLang="en-US" sz="1200" b="0" i="0" u="none" strike="noStrike" cap="none" normalizeH="0" baseline="30000" dirty="0" smtClean="0">
                <a:ln>
                  <a:noFill/>
                </a:ln>
                <a:solidFill>
                  <a:srgbClr val="555555"/>
                </a:solidFill>
                <a:effectLst/>
                <a:latin typeface="Arial" pitchFamily="34" charset="0"/>
                <a:cs typeface="Arial" pitchFamily="34" charset="0"/>
              </a:rPr>
              <a:t>3</a:t>
            </a:r>
          </a:p>
          <a:p>
            <a:pPr marL="171450" marR="428625" indent="-171450" algn="just" defTabSz="914400" fontAlgn="base">
              <a:spcBef>
                <a:spcPct val="0"/>
              </a:spcBef>
              <a:spcAft>
                <a:spcPct val="0"/>
              </a:spcAft>
              <a:buSzPts val="1200"/>
              <a:buFont typeface="Arial" panose="020B0604020202020204" pitchFamily="34" charset="0"/>
              <a:buChar char="•"/>
            </a:pPr>
            <a:r>
              <a:rPr lang="en-GB" altLang="en-US" sz="1200" dirty="0">
                <a:solidFill>
                  <a:srgbClr val="555555"/>
                </a:solidFill>
                <a:latin typeface="Arial" pitchFamily="34" charset="0"/>
                <a:cs typeface="Arial" pitchFamily="34" charset="0"/>
              </a:rPr>
              <a:t>It is estimated that</a:t>
            </a:r>
            <a:r>
              <a:rPr lang="en-GB" altLang="en-US" sz="1200" b="1" dirty="0">
                <a:solidFill>
                  <a:srgbClr val="555555"/>
                </a:solidFill>
                <a:latin typeface="Arial" pitchFamily="34" charset="0"/>
                <a:cs typeface="Arial" pitchFamily="34" charset="0"/>
              </a:rPr>
              <a:t>1 in 6</a:t>
            </a:r>
            <a:r>
              <a:rPr lang="en-GB" altLang="en-US" sz="1200" dirty="0">
                <a:solidFill>
                  <a:srgbClr val="555555"/>
                </a:solidFill>
                <a:latin typeface="Arial" pitchFamily="34" charset="0"/>
                <a:cs typeface="Arial" pitchFamily="34" charset="0"/>
              </a:rPr>
              <a:t>in the past week experienced a common mental health problem</a:t>
            </a:r>
            <a:r>
              <a:rPr lang="en-GB" altLang="en-US" sz="1200" baseline="30000" dirty="0">
                <a:solidFill>
                  <a:srgbClr val="555555"/>
                </a:solidFill>
                <a:latin typeface="Arial" pitchFamily="34" charset="0"/>
                <a:cs typeface="Arial" pitchFamily="34" charset="0"/>
              </a:rPr>
              <a:t>4</a:t>
            </a:r>
          </a:p>
          <a:p>
            <a:pPr marL="171450" marR="428625" lvl="0" indent="-171450" algn="just" defTabSz="914400" rtl="0" eaLnBrk="1" fontAlgn="base" latinLnBrk="0" hangingPunct="1">
              <a:lnSpc>
                <a:spcPct val="100000"/>
              </a:lnSpc>
              <a:spcBef>
                <a:spcPct val="0"/>
              </a:spcBef>
              <a:spcAft>
                <a:spcPct val="0"/>
              </a:spcAft>
              <a:buClrTx/>
              <a:buSzPts val="1200"/>
              <a:buFont typeface="Arial" panose="020B0604020202020204" pitchFamily="34" charset="0"/>
              <a:buChar char="•"/>
              <a:tabLst/>
            </a:pPr>
            <a:endParaRPr kumimoji="0" lang="en-GB" altLang="en-US" sz="1200" b="0" i="0" u="none" strike="noStrike" cap="none" normalizeH="0" baseline="0" dirty="0" smtClean="0">
              <a:ln>
                <a:noFill/>
              </a:ln>
              <a:solidFill>
                <a:srgbClr val="004756"/>
              </a:solidFill>
              <a:effectLst/>
              <a:latin typeface="Arial" panose="020B0604020202020204" pitchFamily="34" charset="0"/>
              <a:cs typeface="Arial" panose="020B0604020202020204" pitchFamily="34" charset="0"/>
            </a:endParaRPr>
          </a:p>
        </p:txBody>
      </p:sp>
      <p:sp>
        <p:nvSpPr>
          <p:cNvPr id="8" name="Text Box 6"/>
          <p:cNvSpPr txBox="1">
            <a:spLocks noChangeArrowheads="1"/>
          </p:cNvSpPr>
          <p:nvPr/>
        </p:nvSpPr>
        <p:spPr bwMode="auto">
          <a:xfrm>
            <a:off x="409104" y="11729392"/>
            <a:ext cx="8711976" cy="1282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800" b="0" i="0" u="none" strike="noStrike" cap="none" normalizeH="0" baseline="0" dirty="0" smtClean="0">
                <a:ln>
                  <a:noFill/>
                </a:ln>
                <a:solidFill>
                  <a:srgbClr val="000000"/>
                </a:solidFill>
                <a:effectLst/>
                <a:latin typeface="Calibri" pitchFamily="34" charset="0"/>
                <a:cs typeface="Arial" pitchFamily="34" charset="0"/>
              </a:rPr>
              <a:t>*</a:t>
            </a:r>
            <a:r>
              <a:rPr kumimoji="0" lang="en-GB" altLang="en-US" sz="800" b="0" i="0" u="none" strike="noStrike" cap="none" normalizeH="0" baseline="0" dirty="0" smtClean="0">
                <a:ln>
                  <a:noFill/>
                </a:ln>
                <a:solidFill>
                  <a:srgbClr val="44546A"/>
                </a:solidFill>
                <a:effectLst/>
                <a:latin typeface="Arial" pitchFamily="34" charset="0"/>
                <a:cs typeface="Arial" pitchFamily="34" charset="0"/>
              </a:rPr>
              <a:t>Active patients (not deceased and not moved away) registers maintained within GPRCC including: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800" b="0" i="0" u="none" strike="noStrike" cap="none" normalizeH="0" baseline="0" dirty="0" smtClean="0">
                <a:ln>
                  <a:noFill/>
                </a:ln>
                <a:solidFill>
                  <a:srgbClr val="44546A"/>
                </a:solidFill>
                <a:effectLst/>
                <a:latin typeface="Arial" pitchFamily="34" charset="0"/>
                <a:cs typeface="Arial" pitchFamily="34" charset="0"/>
              </a:rPr>
              <a:t>Mental Health Psychosis, Schizophrenia and Bipolar based on the same GP read codes used for the SMI (Severe Mental Illness), NHS England Quality and Outcomes Framework.</a:t>
            </a:r>
          </a:p>
          <a:p>
            <a:pPr marL="0" marR="0" lvl="0" indent="0" algn="l" defTabSz="914400" rtl="0" eaLnBrk="1" fontAlgn="base" latinLnBrk="0" hangingPunct="1">
              <a:lnSpc>
                <a:spcPct val="100000"/>
              </a:lnSpc>
              <a:spcBef>
                <a:spcPct val="0"/>
              </a:spcBef>
              <a:spcAft>
                <a:spcPts val="1400"/>
              </a:spcAft>
              <a:buClrTx/>
              <a:buSzTx/>
              <a:buFontTx/>
              <a:buNone/>
              <a:tabLst/>
            </a:pPr>
            <a:r>
              <a:rPr kumimoji="0" lang="en-GB" altLang="en-US" sz="800" b="0" i="0" u="none" strike="noStrike" cap="none" normalizeH="0" baseline="0" dirty="0" smtClean="0">
                <a:ln>
                  <a:noFill/>
                </a:ln>
                <a:solidFill>
                  <a:srgbClr val="44546A"/>
                </a:solidFill>
                <a:effectLst/>
                <a:latin typeface="Arial" pitchFamily="34" charset="0"/>
                <a:cs typeface="Arial" pitchFamily="34" charset="0"/>
              </a:rPr>
              <a:t>Depression using the GP Register for Depression which includes codes as determined by NHS England Quality and Outcomes Framework.</a:t>
            </a:r>
            <a:r>
              <a:rPr kumimoji="0" lang="en-GB" altLang="en-US" sz="8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extBox 1"/>
          <p:cNvSpPr txBox="1"/>
          <p:nvPr/>
        </p:nvSpPr>
        <p:spPr>
          <a:xfrm>
            <a:off x="4944616" y="1792288"/>
            <a:ext cx="4176464" cy="4755148"/>
          </a:xfrm>
          <a:prstGeom prst="rect">
            <a:avLst/>
          </a:prstGeom>
          <a:noFill/>
        </p:spPr>
        <p:txBody>
          <a:bodyPr wrap="square" rtlCol="0">
            <a:spAutoFit/>
          </a:bodyPr>
          <a:lstStyle/>
          <a:p>
            <a:pPr marL="171450" lvl="0" indent="-171450" algn="just" defTabSz="914400" fontAlgn="base">
              <a:spcBef>
                <a:spcPct val="0"/>
              </a:spcBef>
              <a:spcAft>
                <a:spcPts val="1400"/>
              </a:spcAft>
              <a:buFont typeface="Arial" panose="020B0604020202020204" pitchFamily="34" charset="0"/>
              <a:buChar char="•"/>
            </a:pPr>
            <a:r>
              <a:rPr lang="en-GB" altLang="en-US" sz="1200" dirty="0" smtClean="0">
                <a:solidFill>
                  <a:srgbClr val="43423E"/>
                </a:solidFill>
                <a:latin typeface="Arial" pitchFamily="34" charset="0"/>
                <a:cs typeface="Arial" pitchFamily="34" charset="0"/>
              </a:rPr>
              <a:t>Good </a:t>
            </a:r>
            <a:r>
              <a:rPr lang="en-GB" altLang="en-US" sz="1200" dirty="0">
                <a:solidFill>
                  <a:srgbClr val="43423E"/>
                </a:solidFill>
                <a:latin typeface="Arial" pitchFamily="34" charset="0"/>
                <a:cs typeface="Arial" pitchFamily="34" charset="0"/>
              </a:rPr>
              <a:t>mental health is linked to good physical health and social </a:t>
            </a:r>
            <a:r>
              <a:rPr lang="en-GB" altLang="en-US" sz="1200" dirty="0" smtClean="0">
                <a:solidFill>
                  <a:srgbClr val="43423E"/>
                </a:solidFill>
                <a:latin typeface="Arial" pitchFamily="34" charset="0"/>
                <a:cs typeface="Arial" pitchFamily="34" charset="0"/>
              </a:rPr>
              <a:t>factors, </a:t>
            </a:r>
            <a:r>
              <a:rPr lang="en-GB" altLang="en-US" sz="1200" dirty="0">
                <a:solidFill>
                  <a:srgbClr val="43423E"/>
                </a:solidFill>
                <a:latin typeface="Arial" pitchFamily="34" charset="0"/>
                <a:cs typeface="Arial" pitchFamily="34" charset="0"/>
              </a:rPr>
              <a:t>therefore it is unsurprising to see that  poor mental health and inequalities go hand in hand.  </a:t>
            </a:r>
            <a:endParaRPr lang="en-GB" altLang="en-US" sz="1200" dirty="0" smtClean="0">
              <a:solidFill>
                <a:srgbClr val="43423E"/>
              </a:solidFill>
              <a:latin typeface="Arial" pitchFamily="34" charset="0"/>
              <a:cs typeface="Arial" pitchFamily="34" charset="0"/>
            </a:endParaRPr>
          </a:p>
          <a:p>
            <a:pPr lvl="0" algn="just" defTabSz="914400" fontAlgn="base">
              <a:spcBef>
                <a:spcPct val="0"/>
              </a:spcBef>
              <a:spcAft>
                <a:spcPts val="1400"/>
              </a:spcAft>
            </a:pPr>
            <a:r>
              <a:rPr lang="en-GB" altLang="en-US" sz="1200" dirty="0" smtClean="0">
                <a:solidFill>
                  <a:srgbClr val="43423E"/>
                </a:solidFill>
                <a:latin typeface="Arial" pitchFamily="34" charset="0"/>
                <a:cs typeface="Arial" pitchFamily="34" charset="0"/>
              </a:rPr>
              <a:t>Mental </a:t>
            </a:r>
            <a:r>
              <a:rPr lang="en-GB" altLang="en-US" sz="1200" dirty="0">
                <a:solidFill>
                  <a:srgbClr val="43423E"/>
                </a:solidFill>
                <a:latin typeface="Arial" pitchFamily="34" charset="0"/>
                <a:cs typeface="Arial" pitchFamily="34" charset="0"/>
              </a:rPr>
              <a:t>health disorders account for </a:t>
            </a:r>
            <a:r>
              <a:rPr lang="en-GB" altLang="en-US" sz="1200" dirty="0">
                <a:solidFill>
                  <a:srgbClr val="000000"/>
                </a:solidFill>
                <a:latin typeface="Arial" pitchFamily="34" charset="0"/>
                <a:cs typeface="Arial" pitchFamily="34" charset="0"/>
              </a:rPr>
              <a:t>almost a quarter of the total burden of ill health within  </a:t>
            </a:r>
            <a:r>
              <a:rPr lang="en-GB" altLang="en-US" sz="1200" dirty="0">
                <a:solidFill>
                  <a:srgbClr val="43423E"/>
                </a:solidFill>
                <a:latin typeface="Arial" pitchFamily="34" charset="0"/>
                <a:cs typeface="Arial" pitchFamily="34" charset="0"/>
              </a:rPr>
              <a:t>the UK with an increased burden of mental health disorders following a disaster.  Therefore there is no doubt that the </a:t>
            </a:r>
            <a:r>
              <a:rPr lang="en-GB" altLang="en-US" sz="1200" dirty="0" smtClean="0">
                <a:solidFill>
                  <a:srgbClr val="43423E"/>
                </a:solidFill>
                <a:latin typeface="Arial" pitchFamily="34" charset="0"/>
                <a:cs typeface="Arial" pitchFamily="34" charset="0"/>
              </a:rPr>
              <a:t>COVID-19 </a:t>
            </a:r>
            <a:r>
              <a:rPr lang="en-GB" altLang="en-US" sz="1200" dirty="0">
                <a:solidFill>
                  <a:srgbClr val="43423E"/>
                </a:solidFill>
                <a:latin typeface="Arial" pitchFamily="34" charset="0"/>
                <a:cs typeface="Arial" pitchFamily="34" charset="0"/>
              </a:rPr>
              <a:t>pandemic will have a significant impact on our populations wellbeing.  This increased exposure to stressors and a decrease in support mechanisms will see an increase in demand of around 5-20% during the peak. </a:t>
            </a:r>
            <a:r>
              <a:rPr lang="en-GB" altLang="en-US" sz="1200" dirty="0">
                <a:solidFill>
                  <a:srgbClr val="333333"/>
                </a:solidFill>
                <a:latin typeface="Arial" pitchFamily="34" charset="0"/>
                <a:cs typeface="Arial" pitchFamily="34" charset="0"/>
              </a:rPr>
              <a:t>Within our community mental health and deprivation are strongly linked, therefore to tackle and support mental health, this needs to be done hand in hand with tackling inequalities adopting a population approach.  The map below demonstrates the diagnosed prevalence of depression within Nottingham and Nottinghamshire and where initial focus/prioritisation needs to be undertaken. </a:t>
            </a:r>
            <a:endParaRPr lang="en-GB" altLang="en-US" sz="1200" dirty="0" smtClean="0">
              <a:solidFill>
                <a:srgbClr val="333333"/>
              </a:solidFill>
              <a:latin typeface="Arial" pitchFamily="34" charset="0"/>
              <a:cs typeface="Arial" pitchFamily="34" charset="0"/>
            </a:endParaRPr>
          </a:p>
          <a:p>
            <a:pPr lvl="0" algn="just" defTabSz="914400" fontAlgn="base">
              <a:spcBef>
                <a:spcPct val="0"/>
              </a:spcBef>
              <a:spcAft>
                <a:spcPts val="1400"/>
              </a:spcAft>
            </a:pPr>
            <a:r>
              <a:rPr lang="en-GB" sz="1000" b="1" dirty="0">
                <a:latin typeface="Arial" panose="020B0604020202020204" pitchFamily="34" charset="0"/>
                <a:cs typeface="Arial" panose="020B0604020202020204" pitchFamily="34" charset="0"/>
              </a:rPr>
              <a:t>Patients on the SMI register represents 1% of the </a:t>
            </a:r>
            <a:r>
              <a:rPr lang="en-GB" sz="1000" b="1" dirty="0" smtClean="0">
                <a:latin typeface="Arial" panose="020B0604020202020204" pitchFamily="34" charset="0"/>
                <a:cs typeface="Arial" panose="020B0604020202020204" pitchFamily="34" charset="0"/>
              </a:rPr>
              <a:t>Nottingham/Nottinghamshire </a:t>
            </a:r>
            <a:r>
              <a:rPr lang="en-GB" sz="1000" b="1" dirty="0">
                <a:latin typeface="Arial" panose="020B0604020202020204" pitchFamily="34" charset="0"/>
                <a:cs typeface="Arial" panose="020B0604020202020204" pitchFamily="34" charset="0"/>
              </a:rPr>
              <a:t>population and the England percentage 0.9% for the (latest available) period April 2016 to March </a:t>
            </a:r>
            <a:r>
              <a:rPr lang="en-GB" sz="1000" b="1" dirty="0" smtClean="0">
                <a:latin typeface="Arial" panose="020B0604020202020204" pitchFamily="34" charset="0"/>
                <a:cs typeface="Arial" panose="020B0604020202020204" pitchFamily="34" charset="0"/>
              </a:rPr>
              <a:t>2017.</a:t>
            </a:r>
            <a:endParaRPr lang="en-GB" altLang="en-US" sz="1000" b="1" dirty="0" smtClean="0">
              <a:solidFill>
                <a:srgbClr val="333333"/>
              </a:solidFill>
              <a:latin typeface="Arial" pitchFamily="34" charset="0"/>
              <a:cs typeface="Arial" pitchFamily="34" charset="0"/>
            </a:endParaRPr>
          </a:p>
          <a:p>
            <a:pPr lvl="0" algn="just" defTabSz="914400" fontAlgn="base">
              <a:spcBef>
                <a:spcPct val="0"/>
              </a:spcBef>
              <a:spcAft>
                <a:spcPts val="1400"/>
              </a:spcAft>
            </a:pPr>
            <a:endParaRPr lang="en-US" altLang="en-US" sz="1200" dirty="0">
              <a:latin typeface="Arial" pitchFamily="34" charset="0"/>
              <a:cs typeface="Arial" pitchFamily="34" charset="0"/>
            </a:endParaRPr>
          </a:p>
        </p:txBody>
      </p:sp>
      <p:sp>
        <p:nvSpPr>
          <p:cNvPr id="3" name="TextBox 2"/>
          <p:cNvSpPr txBox="1"/>
          <p:nvPr/>
        </p:nvSpPr>
        <p:spPr>
          <a:xfrm>
            <a:off x="378347" y="6547436"/>
            <a:ext cx="1800200" cy="523220"/>
          </a:xfrm>
          <a:prstGeom prst="rect">
            <a:avLst/>
          </a:prstGeom>
          <a:noFill/>
        </p:spPr>
        <p:txBody>
          <a:bodyPr wrap="square" rtlCol="0">
            <a:spAutoFit/>
          </a:bodyPr>
          <a:lstStyle/>
          <a:p>
            <a:r>
              <a:rPr lang="en-GB" sz="1400" dirty="0" smtClean="0"/>
              <a:t>Diagnosed prevalence of depression</a:t>
            </a:r>
            <a:endParaRPr lang="en-GB" sz="1400" dirty="0"/>
          </a:p>
        </p:txBody>
      </p:sp>
    </p:spTree>
    <p:extLst>
      <p:ext uri="{BB962C8B-B14F-4D97-AF65-F5344CB8AC3E}">
        <p14:creationId xmlns:p14="http://schemas.microsoft.com/office/powerpoint/2010/main" val="1635800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t="84065" r="40421"/>
          <a:stretch/>
        </p:blipFill>
        <p:spPr bwMode="auto">
          <a:xfrm>
            <a:off x="0" y="11844606"/>
            <a:ext cx="9601200" cy="1158617"/>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r="72647" b="80116"/>
          <a:stretch/>
        </p:blipFill>
        <p:spPr bwMode="auto">
          <a:xfrm>
            <a:off x="213360" y="150507"/>
            <a:ext cx="2974261" cy="1310546"/>
          </a:xfrm>
          <a:prstGeom prst="rect">
            <a:avLst/>
          </a:prstGeom>
          <a:ln>
            <a:noFill/>
          </a:ln>
          <a:extLst>
            <a:ext uri="{53640926-AAD7-44D8-BBD7-CCE9431645EC}">
              <a14:shadowObscured xmlns:a14="http://schemas.microsoft.com/office/drawing/2010/main"/>
            </a:ext>
          </a:extLst>
        </p:spPr>
      </p:pic>
      <p:sp>
        <p:nvSpPr>
          <p:cNvPr id="6" name="Text Box 2"/>
          <p:cNvSpPr txBox="1">
            <a:spLocks noChangeArrowheads="1"/>
          </p:cNvSpPr>
          <p:nvPr/>
        </p:nvSpPr>
        <p:spPr bwMode="auto">
          <a:xfrm>
            <a:off x="480120" y="2080320"/>
            <a:ext cx="4320480" cy="166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Arial" pitchFamily="34" charset="0"/>
                <a:cs typeface="Arial" pitchFamily="34" charset="0"/>
              </a:rPr>
              <a:t>People who live in parts of Nottingham City or Nottinghamshire that are the fifth most deprived in England are 82% more likely to have a diagnosis of schizophrenia, bipolar disease or other psychosis, compared to the County / City population as a whole.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Arial" pitchFamily="34" charset="0"/>
                <a:cs typeface="Arial" pitchFamily="34" charset="0"/>
              </a:rPr>
              <a:t>The risk is halved (48% lower) for people who live in areas that are in the fifth least deprived.</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3"/>
          <p:cNvSpPr txBox="1">
            <a:spLocks noChangeArrowheads="1"/>
          </p:cNvSpPr>
          <p:nvPr/>
        </p:nvSpPr>
        <p:spPr bwMode="auto">
          <a:xfrm>
            <a:off x="5304656" y="2090540"/>
            <a:ext cx="3744416" cy="188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Arial" pitchFamily="34" charset="0"/>
                <a:cs typeface="Arial" pitchFamily="34" charset="0"/>
              </a:rPr>
              <a:t>The social gradient is not as steep for depression but people living in the most deprived areas are 12% more likely to be diagnosed with depression; people living in the least deprived areas are 15% less likely to have a diagnosis of depression.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rgbClr val="000000"/>
                </a:solidFill>
                <a:effectLst/>
                <a:latin typeface="Arial" pitchFamily="34" charset="0"/>
                <a:cs typeface="Arial" pitchFamily="34" charset="0"/>
              </a:rPr>
              <a:t>*Risks are crude &amp; not adjusted for factors other than deprivation</a:t>
            </a:r>
            <a:r>
              <a:rPr kumimoji="0" lang="en-GB" altLang="en-US" sz="1200" b="0" i="0" u="none" strike="noStrike" cap="none" normalizeH="0" baseline="0" dirty="0" smtClean="0">
                <a:ln>
                  <a:noFill/>
                </a:ln>
                <a:solidFill>
                  <a:srgbClr val="000000"/>
                </a:solidFill>
                <a:effectLst/>
                <a:latin typeface="Arial" pitchFamily="34" charset="0"/>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51" y="4168552"/>
            <a:ext cx="9189698" cy="4914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8" name="Text Box 5"/>
          <p:cNvSpPr txBox="1">
            <a:spLocks noChangeArrowheads="1"/>
          </p:cNvSpPr>
          <p:nvPr/>
        </p:nvSpPr>
        <p:spPr bwMode="auto">
          <a:xfrm>
            <a:off x="480120" y="11759480"/>
            <a:ext cx="856895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800" b="0" i="0" u="none" strike="noStrike" cap="none" normalizeH="0" baseline="0" dirty="0" smtClean="0">
                <a:ln>
                  <a:noFill/>
                </a:ln>
                <a:solidFill>
                  <a:srgbClr val="000000"/>
                </a:solidFill>
                <a:effectLst/>
                <a:latin typeface="Calibri" pitchFamily="34" charset="0"/>
                <a:cs typeface="Arial" pitchFamily="34" charset="0"/>
              </a:rPr>
              <a:t>*</a:t>
            </a:r>
            <a:r>
              <a:rPr kumimoji="0" lang="en-GB" altLang="en-US" sz="800" b="0" i="0" u="none" strike="noStrike" cap="none" normalizeH="0" baseline="0" dirty="0" smtClean="0">
                <a:ln>
                  <a:noFill/>
                </a:ln>
                <a:solidFill>
                  <a:srgbClr val="44546A"/>
                </a:solidFill>
                <a:effectLst/>
                <a:latin typeface="Arial" pitchFamily="34" charset="0"/>
                <a:cs typeface="Arial" pitchFamily="34" charset="0"/>
              </a:rPr>
              <a:t>Active patients (not deceased and not moved away) registers maintained within GPRCC including: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800" b="0" i="0" u="none" strike="noStrike" cap="none" normalizeH="0" baseline="0" dirty="0" smtClean="0">
                <a:ln>
                  <a:noFill/>
                </a:ln>
                <a:solidFill>
                  <a:srgbClr val="44546A"/>
                </a:solidFill>
                <a:effectLst/>
                <a:latin typeface="Arial" pitchFamily="34" charset="0"/>
                <a:cs typeface="Arial" pitchFamily="34" charset="0"/>
              </a:rPr>
              <a:t>Mental Health Psychosis, Schizophrenia and Bipolar based on the same GP read codes used for the SMI (Severe Mental Illness), NHS England Quality and Outcomes Framework.</a:t>
            </a:r>
          </a:p>
          <a:p>
            <a:pPr marL="0" marR="0" lvl="0" indent="0" algn="l" defTabSz="914400" rtl="0" eaLnBrk="1" fontAlgn="base" latinLnBrk="0" hangingPunct="1">
              <a:lnSpc>
                <a:spcPct val="100000"/>
              </a:lnSpc>
              <a:spcBef>
                <a:spcPct val="0"/>
              </a:spcBef>
              <a:spcAft>
                <a:spcPts val="1400"/>
              </a:spcAft>
              <a:buClrTx/>
              <a:buSzTx/>
              <a:buFontTx/>
              <a:buNone/>
              <a:tabLst/>
            </a:pPr>
            <a:r>
              <a:rPr kumimoji="0" lang="en-GB" altLang="en-US" sz="800" b="0" i="0" u="none" strike="noStrike" cap="none" normalizeH="0" baseline="0" dirty="0" smtClean="0">
                <a:ln>
                  <a:noFill/>
                </a:ln>
                <a:solidFill>
                  <a:srgbClr val="44546A"/>
                </a:solidFill>
                <a:effectLst/>
                <a:latin typeface="Arial" pitchFamily="34" charset="0"/>
                <a:cs typeface="Arial" pitchFamily="34" charset="0"/>
              </a:rPr>
              <a:t>Depression using the GP Register for Depression which includes codes as determined by NHS England Quality and Outcomes Framework.</a:t>
            </a:r>
            <a:r>
              <a:rPr kumimoji="0" lang="en-GB" altLang="en-US" sz="8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469528" y="1237745"/>
            <a:ext cx="8579544" cy="461665"/>
          </a:xfrm>
          <a:prstGeom prst="rect">
            <a:avLst/>
          </a:prstGeom>
        </p:spPr>
        <p:txBody>
          <a:bodyPr wrap="square">
            <a:spAutoFit/>
          </a:bodyPr>
          <a:lstStyle/>
          <a:p>
            <a:pPr lvl="0" defTabSz="914400" fontAlgn="base">
              <a:spcBef>
                <a:spcPct val="0"/>
              </a:spcBef>
              <a:spcAft>
                <a:spcPct val="0"/>
              </a:spcAft>
            </a:pPr>
            <a:r>
              <a:rPr kumimoji="0" lang="en-GB" altLang="en-US" b="0" i="0" u="none" strike="noStrike" cap="none" normalizeH="0" baseline="0" dirty="0" smtClean="0">
                <a:ln>
                  <a:noFill/>
                </a:ln>
                <a:solidFill>
                  <a:srgbClr val="000000"/>
                </a:solidFill>
                <a:effectLst/>
                <a:latin typeface="Arial" pitchFamily="34" charset="0"/>
                <a:cs typeface="Arial" pitchFamily="34" charset="0"/>
              </a:rPr>
              <a:t>Prevalence of Mental Health Problems - Continued</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37232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286389354"/>
              </p:ext>
            </p:extLst>
          </p:nvPr>
        </p:nvGraphicFramePr>
        <p:xfrm>
          <a:off x="235293" y="1216224"/>
          <a:ext cx="5904656" cy="38918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4172725757"/>
              </p:ext>
            </p:extLst>
          </p:nvPr>
        </p:nvGraphicFramePr>
        <p:xfrm>
          <a:off x="3504456" y="5032648"/>
          <a:ext cx="5742384" cy="36038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675291051"/>
              </p:ext>
            </p:extLst>
          </p:nvPr>
        </p:nvGraphicFramePr>
        <p:xfrm>
          <a:off x="271297" y="8633048"/>
          <a:ext cx="5832648" cy="396044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2424336" y="321367"/>
            <a:ext cx="8579544" cy="461665"/>
          </a:xfrm>
          <a:prstGeom prst="rect">
            <a:avLst/>
          </a:prstGeom>
        </p:spPr>
        <p:txBody>
          <a:bodyPr wrap="square">
            <a:spAutoFit/>
          </a:bodyPr>
          <a:lstStyle/>
          <a:p>
            <a:pPr lvl="0" defTabSz="914400" fontAlgn="base">
              <a:spcBef>
                <a:spcPct val="0"/>
              </a:spcBef>
              <a:spcAft>
                <a:spcPct val="0"/>
              </a:spcAft>
            </a:pPr>
            <a:r>
              <a:rPr kumimoji="0" lang="en-GB" altLang="en-US" b="0" i="0" u="none" strike="noStrike" cap="none" normalizeH="0" baseline="0" dirty="0" smtClean="0">
                <a:ln>
                  <a:noFill/>
                </a:ln>
                <a:solidFill>
                  <a:srgbClr val="000000"/>
                </a:solidFill>
                <a:effectLst/>
                <a:latin typeface="Arial" pitchFamily="34" charset="0"/>
                <a:cs typeface="Arial" pitchFamily="34" charset="0"/>
              </a:rPr>
              <a:t>Prevalence of Mental Health Problems - Continued</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9">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5"/>
          <a:srcRect r="72647" b="80116"/>
          <a:stretch/>
        </p:blipFill>
        <p:spPr bwMode="auto">
          <a:xfrm>
            <a:off x="213360" y="150507"/>
            <a:ext cx="2974261" cy="1310546"/>
          </a:xfrm>
          <a:prstGeom prst="rect">
            <a:avLst/>
          </a:prstGeom>
          <a:ln>
            <a:noFill/>
          </a:ln>
          <a:extLst>
            <a:ext uri="{53640926-AAD7-44D8-BBD7-CCE9431645EC}">
              <a14:shadowObscured xmlns:a14="http://schemas.microsoft.com/office/drawing/2010/main"/>
            </a:ext>
          </a:extLst>
        </p:spPr>
      </p:pic>
      <p:sp>
        <p:nvSpPr>
          <p:cNvPr id="11" name="Rectangle 10"/>
          <p:cNvSpPr/>
          <p:nvPr/>
        </p:nvSpPr>
        <p:spPr>
          <a:xfrm>
            <a:off x="403300" y="5104656"/>
            <a:ext cx="8487745" cy="261610"/>
          </a:xfrm>
          <a:prstGeom prst="rect">
            <a:avLst/>
          </a:prstGeom>
        </p:spPr>
        <p:txBody>
          <a:bodyPr wrap="square">
            <a:spAutoFit/>
          </a:bodyPr>
          <a:lstStyle/>
          <a:p>
            <a:r>
              <a:rPr lang="en-GB" sz="1100" dirty="0" smtClean="0"/>
              <a:t>Data source: eHealthscope</a:t>
            </a:r>
            <a:endParaRPr lang="en-GB" sz="1100" dirty="0"/>
          </a:p>
        </p:txBody>
      </p:sp>
      <p:sp>
        <p:nvSpPr>
          <p:cNvPr id="12" name="Rectangle 11"/>
          <p:cNvSpPr/>
          <p:nvPr/>
        </p:nvSpPr>
        <p:spPr>
          <a:xfrm>
            <a:off x="3432448" y="8273008"/>
            <a:ext cx="8487745" cy="261610"/>
          </a:xfrm>
          <a:prstGeom prst="rect">
            <a:avLst/>
          </a:prstGeom>
        </p:spPr>
        <p:txBody>
          <a:bodyPr wrap="square">
            <a:spAutoFit/>
          </a:bodyPr>
          <a:lstStyle/>
          <a:p>
            <a:r>
              <a:rPr lang="en-GB" sz="1100" dirty="0" smtClean="0"/>
              <a:t>Data source: eHealthscope</a:t>
            </a:r>
            <a:endParaRPr lang="en-GB" sz="1100" dirty="0"/>
          </a:p>
        </p:txBody>
      </p:sp>
      <p:sp>
        <p:nvSpPr>
          <p:cNvPr id="13" name="Rectangle 12"/>
          <p:cNvSpPr/>
          <p:nvPr/>
        </p:nvSpPr>
        <p:spPr>
          <a:xfrm>
            <a:off x="213360" y="12464008"/>
            <a:ext cx="8487745" cy="261610"/>
          </a:xfrm>
          <a:prstGeom prst="rect">
            <a:avLst/>
          </a:prstGeom>
        </p:spPr>
        <p:txBody>
          <a:bodyPr wrap="square">
            <a:spAutoFit/>
          </a:bodyPr>
          <a:lstStyle/>
          <a:p>
            <a:r>
              <a:rPr lang="en-GB" sz="1100" dirty="0" smtClean="0"/>
              <a:t>Data source: eHealthscope</a:t>
            </a:r>
            <a:endParaRPr lang="en-GB" sz="1100" dirty="0"/>
          </a:p>
        </p:txBody>
      </p:sp>
    </p:spTree>
    <p:extLst>
      <p:ext uri="{BB962C8B-B14F-4D97-AF65-F5344CB8AC3E}">
        <p14:creationId xmlns:p14="http://schemas.microsoft.com/office/powerpoint/2010/main" val="1066673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t="84065" r="40421"/>
          <a:stretch/>
        </p:blipFill>
        <p:spPr bwMode="auto">
          <a:xfrm>
            <a:off x="0" y="11844606"/>
            <a:ext cx="9601200" cy="1158617"/>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lc="http://schemas.openxmlformats.org/drawingml/2006/lockedCanvas"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id="{C312636F-B38E-DC4D-ADD2-7F0C58D203D5}"/>
              </a:ext>
            </a:extLst>
          </p:cNvPr>
          <p:cNvPicPr/>
          <p:nvPr/>
        </p:nvPicPr>
        <p:blipFill rotWithShape="1">
          <a:blip r:embed="rId2"/>
          <a:srcRect r="72647" b="80116"/>
          <a:stretch/>
        </p:blipFill>
        <p:spPr bwMode="auto">
          <a:xfrm>
            <a:off x="213360" y="150507"/>
            <a:ext cx="2974261" cy="1310546"/>
          </a:xfrm>
          <a:prstGeom prst="rect">
            <a:avLst/>
          </a:prstGeom>
          <a:ln>
            <a:noFill/>
          </a:ln>
          <a:extLst>
            <a:ext uri="{53640926-AAD7-44D8-BBD7-CCE9431645EC}">
              <a14:shadowObscured xmlns:a14="http://schemas.microsoft.com/office/drawing/2010/main"/>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889" y="5321708"/>
            <a:ext cx="4178937" cy="5564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889" y="10863730"/>
            <a:ext cx="2665811" cy="1200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497" y="4839130"/>
            <a:ext cx="3859213"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6" name="Text Box 5"/>
          <p:cNvSpPr txBox="1">
            <a:spLocks noChangeArrowheads="1"/>
          </p:cNvSpPr>
          <p:nvPr/>
        </p:nvSpPr>
        <p:spPr bwMode="auto">
          <a:xfrm>
            <a:off x="484889" y="1480841"/>
            <a:ext cx="4710498" cy="33334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587375" lvl="0" indent="0" algn="just" defTabSz="914400" rtl="0" eaLnBrk="1" fontAlgn="base" latinLnBrk="0" hangingPunct="1">
              <a:lnSpc>
                <a:spcPct val="100000"/>
              </a:lnSpc>
              <a:spcBef>
                <a:spcPct val="0"/>
              </a:spcBef>
              <a:spcAft>
                <a:spcPts val="1200"/>
              </a:spcAft>
              <a:buClrTx/>
              <a:buSzTx/>
              <a:buFontTx/>
              <a:buNone/>
              <a:tabLst/>
            </a:pPr>
            <a:r>
              <a:rPr lang="en-GB" altLang="en-US" sz="1200" dirty="0" smtClean="0">
                <a:solidFill>
                  <a:srgbClr val="4A4949"/>
                </a:solidFill>
                <a:latin typeface="Arial" pitchFamily="34" charset="0"/>
                <a:cs typeface="Arial" pitchFamily="34" charset="0"/>
              </a:rPr>
              <a:t>COVID-19 </a:t>
            </a:r>
            <a:r>
              <a:rPr lang="en-GB" altLang="en-US" sz="1200" dirty="0">
                <a:solidFill>
                  <a:srgbClr val="4A4949"/>
                </a:solidFill>
                <a:latin typeface="Arial" pitchFamily="34" charset="0"/>
                <a:cs typeface="Arial" pitchFamily="34" charset="0"/>
              </a:rPr>
              <a:t>has seen a significant impact on some of the lowest paid members of society, care workers, manual </a:t>
            </a:r>
            <a:r>
              <a:rPr lang="en-GB" altLang="en-US" sz="1200" dirty="0" smtClean="0">
                <a:solidFill>
                  <a:srgbClr val="4A4949"/>
                </a:solidFill>
                <a:latin typeface="Arial" pitchFamily="34" charset="0"/>
                <a:cs typeface="Arial" pitchFamily="34" charset="0"/>
              </a:rPr>
              <a:t>labourers. The </a:t>
            </a:r>
            <a:r>
              <a:rPr lang="en-GB" sz="1200" dirty="0">
                <a:solidFill>
                  <a:srgbClr val="4A4949"/>
                </a:solidFill>
                <a:latin typeface="Arial" pitchFamily="34" charset="0"/>
                <a:cs typeface="Arial" pitchFamily="34" charset="0"/>
              </a:rPr>
              <a:t>Office of National Statistics (ONS) published statistics on </a:t>
            </a:r>
            <a:r>
              <a:rPr lang="en-GB" sz="1200" dirty="0" smtClean="0">
                <a:solidFill>
                  <a:srgbClr val="4A4949"/>
                </a:solidFill>
                <a:latin typeface="Arial" pitchFamily="34" charset="0"/>
                <a:cs typeface="Arial" pitchFamily="34" charset="0"/>
              </a:rPr>
              <a:t>COVID-19 deaths </a:t>
            </a:r>
            <a:r>
              <a:rPr lang="en-GB" sz="1200" dirty="0">
                <a:solidFill>
                  <a:srgbClr val="4A4949"/>
                </a:solidFill>
                <a:latin typeface="Arial" pitchFamily="34" charset="0"/>
                <a:cs typeface="Arial" pitchFamily="34" charset="0"/>
              </a:rPr>
              <a:t>broken down by local area and socioeconomic deprivation. These revealed that the age-standardised mortality rate of deaths involving </a:t>
            </a:r>
            <a:r>
              <a:rPr lang="en-GB" sz="1200" dirty="0" smtClean="0">
                <a:solidFill>
                  <a:srgbClr val="4A4949"/>
                </a:solidFill>
                <a:latin typeface="Arial" pitchFamily="34" charset="0"/>
                <a:cs typeface="Arial" pitchFamily="34" charset="0"/>
              </a:rPr>
              <a:t>COVID-19 </a:t>
            </a:r>
            <a:r>
              <a:rPr lang="en-GB" sz="1200" dirty="0">
                <a:solidFill>
                  <a:srgbClr val="4A4949"/>
                </a:solidFill>
                <a:latin typeface="Arial" pitchFamily="34" charset="0"/>
                <a:cs typeface="Arial" pitchFamily="34" charset="0"/>
              </a:rPr>
              <a:t>in the most deprived areas of England was 55.1 deaths per 100,000 population, compared with 25.3 deaths per 100,000 population in the least deprived areas (see </a:t>
            </a:r>
            <a:r>
              <a:rPr lang="en-GB" sz="1200" dirty="0">
                <a:solidFill>
                  <a:srgbClr val="4A4949"/>
                </a:solidFill>
                <a:latin typeface="Arial" pitchFamily="34" charset="0"/>
                <a:cs typeface="Arial" pitchFamily="34" charset="0"/>
                <a:hlinkClick r:id="rId6"/>
              </a:rPr>
              <a:t>https://www.ons.gov</a:t>
            </a:r>
            <a:r>
              <a:rPr lang="en-GB" sz="1200" dirty="0">
                <a:solidFill>
                  <a:srgbClr val="4A4949"/>
                </a:solidFill>
                <a:latin typeface="Arial" pitchFamily="34" charset="0"/>
                <a:cs typeface="Arial" pitchFamily="34" charset="0"/>
              </a:rPr>
              <a:t>. </a:t>
            </a:r>
            <a:r>
              <a:rPr lang="en-GB" sz="1200" dirty="0" err="1" smtClean="0">
                <a:solidFill>
                  <a:srgbClr val="4A4949"/>
                </a:solidFill>
                <a:latin typeface="Arial" pitchFamily="34" charset="0"/>
                <a:cs typeface="Arial" pitchFamily="34" charset="0"/>
              </a:rPr>
              <a:t>uk</a:t>
            </a:r>
            <a:r>
              <a:rPr lang="en-GB" sz="1200" dirty="0" smtClean="0">
                <a:solidFill>
                  <a:srgbClr val="4A4949"/>
                </a:solidFill>
                <a:latin typeface="Arial" pitchFamily="34" charset="0"/>
                <a:cs typeface="Arial" pitchFamily="34" charset="0"/>
              </a:rPr>
              <a:t>/releases/</a:t>
            </a:r>
            <a:r>
              <a:rPr lang="en-GB" sz="1200" dirty="0" err="1" smtClean="0">
                <a:solidFill>
                  <a:srgbClr val="4A4949"/>
                </a:solidFill>
                <a:latin typeface="Arial" pitchFamily="34" charset="0"/>
                <a:cs typeface="Arial" pitchFamily="34" charset="0"/>
              </a:rPr>
              <a:t>spatialanalysisondeathsregisteredinvolving</a:t>
            </a:r>
            <a:r>
              <a:rPr lang="en-GB" sz="1200" dirty="0" smtClean="0">
                <a:solidFill>
                  <a:srgbClr val="4A4949"/>
                </a:solidFill>
                <a:latin typeface="Arial" pitchFamily="34" charset="0"/>
                <a:cs typeface="Arial" pitchFamily="34" charset="0"/>
              </a:rPr>
              <a:t> COVID-19, </a:t>
            </a:r>
            <a:r>
              <a:rPr lang="en-GB" sz="1200" dirty="0">
                <a:solidFill>
                  <a:srgbClr val="4A4949"/>
                </a:solidFill>
                <a:latin typeface="Arial" pitchFamily="34" charset="0"/>
                <a:cs typeface="Arial" pitchFamily="34" charset="0"/>
              </a:rPr>
              <a:t>demonstrating that people living in deprivation are bearing the brunt of the pandemic in the UK.  </a:t>
            </a:r>
            <a:r>
              <a:rPr lang="en-GB" altLang="en-US" sz="1200" dirty="0">
                <a:solidFill>
                  <a:srgbClr val="4A4949"/>
                </a:solidFill>
                <a:latin typeface="Arial" pitchFamily="34" charset="0"/>
                <a:cs typeface="Arial" pitchFamily="34" charset="0"/>
              </a:rPr>
              <a:t>Due to their profession  those with lower income jobs were unable to work from home and therefore disproportionately affected by the virus.  Self isolation has been tough, and throughout this document we will identify how we should support those who are isolated.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6"/>
          <p:cNvSpPr txBox="1">
            <a:spLocks noChangeArrowheads="1"/>
          </p:cNvSpPr>
          <p:nvPr/>
        </p:nvSpPr>
        <p:spPr bwMode="auto">
          <a:xfrm>
            <a:off x="477838" y="1034356"/>
            <a:ext cx="700087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rgbClr val="000000"/>
                </a:solidFill>
                <a:effectLst/>
                <a:latin typeface="Arial" pitchFamily="34" charset="0"/>
                <a:cs typeface="Arial" pitchFamily="34" charset="0"/>
              </a:rPr>
              <a:t>Deprivation, Mental Health and COVID-19</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31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8632" y="5320680"/>
            <a:ext cx="4180184" cy="5565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332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5387" y="10903400"/>
            <a:ext cx="1987550"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TextBox 1"/>
          <p:cNvSpPr txBox="1"/>
          <p:nvPr/>
        </p:nvSpPr>
        <p:spPr>
          <a:xfrm>
            <a:off x="4944617" y="1432248"/>
            <a:ext cx="4824536" cy="5355312"/>
          </a:xfrm>
          <a:prstGeom prst="rect">
            <a:avLst/>
          </a:prstGeom>
          <a:noFill/>
        </p:spPr>
        <p:txBody>
          <a:bodyPr wrap="square" rtlCol="0">
            <a:spAutoFit/>
          </a:bodyPr>
          <a:lstStyle/>
          <a:p>
            <a:pPr marR="587375" lvl="0" algn="just" defTabSz="914400" fontAlgn="base">
              <a:spcBef>
                <a:spcPct val="0"/>
              </a:spcBef>
              <a:spcAft>
                <a:spcPts val="1200"/>
              </a:spcAft>
            </a:pPr>
            <a:r>
              <a:rPr lang="en-GB" altLang="en-US" sz="1200" dirty="0">
                <a:solidFill>
                  <a:srgbClr val="4A4949"/>
                </a:solidFill>
                <a:latin typeface="Arial" pitchFamily="34" charset="0"/>
                <a:cs typeface="Arial" pitchFamily="34" charset="0"/>
              </a:rPr>
              <a:t>However staying at home in a house with outside space is significantly easier to staying at home in a small confined space with no or limited outside space.  This will undoubtedly have an impact on how well an individual or family copes through the pandemic. Couple this with the knowledge that one in </a:t>
            </a:r>
            <a:r>
              <a:rPr lang="en-GB" altLang="en-US" sz="1200" dirty="0" smtClean="0">
                <a:solidFill>
                  <a:srgbClr val="4A4949"/>
                </a:solidFill>
                <a:latin typeface="Arial" pitchFamily="34" charset="0"/>
                <a:cs typeface="Arial" pitchFamily="34" charset="0"/>
              </a:rPr>
              <a:t>five in </a:t>
            </a:r>
            <a:r>
              <a:rPr lang="en-GB" altLang="en-US" sz="1200" dirty="0">
                <a:solidFill>
                  <a:srgbClr val="4A4949"/>
                </a:solidFill>
                <a:latin typeface="Arial" pitchFamily="34" charset="0"/>
                <a:cs typeface="Arial" pitchFamily="34" charset="0"/>
              </a:rPr>
              <a:t>England are living in a home that puts their health, safety or wellbeing at risk further enhances the vulnerabilities for those already vulnerable.  </a:t>
            </a:r>
          </a:p>
          <a:p>
            <a:pPr marR="587375" lvl="0" algn="just" defTabSz="1235075" fontAlgn="base">
              <a:spcBef>
                <a:spcPct val="0"/>
              </a:spcBef>
              <a:spcAft>
                <a:spcPts val="1200"/>
              </a:spcAft>
              <a:tabLst>
                <a:tab pos="3946525" algn="l"/>
              </a:tabLst>
            </a:pPr>
            <a:r>
              <a:rPr lang="en-GB" altLang="en-US" sz="1200" dirty="0">
                <a:solidFill>
                  <a:srgbClr val="4A4949"/>
                </a:solidFill>
                <a:latin typeface="Arial" pitchFamily="34" charset="0"/>
                <a:cs typeface="Arial" pitchFamily="34" charset="0"/>
              </a:rPr>
              <a:t>Understanding and addressing inequalities is crucial to ensuring the response to </a:t>
            </a:r>
            <a:r>
              <a:rPr lang="en-GB" altLang="en-US" sz="1200" dirty="0" smtClean="0">
                <a:solidFill>
                  <a:srgbClr val="4A4949"/>
                </a:solidFill>
                <a:latin typeface="Arial" pitchFamily="34" charset="0"/>
                <a:cs typeface="Arial" pitchFamily="34" charset="0"/>
              </a:rPr>
              <a:t>COVID-19 </a:t>
            </a:r>
            <a:r>
              <a:rPr lang="en-GB" altLang="en-US" sz="1200" dirty="0">
                <a:solidFill>
                  <a:srgbClr val="4A4949"/>
                </a:solidFill>
                <a:latin typeface="Arial" pitchFamily="34" charset="0"/>
                <a:cs typeface="Arial" pitchFamily="34" charset="0"/>
              </a:rPr>
              <a:t>is, supporting our population regardless of their job or income.   The map below shows that Nottingham and Nottinghamshire has some of the highest areas of deprivation</a:t>
            </a:r>
            <a:r>
              <a:rPr lang="en-GB" altLang="en-US" sz="1200" dirty="0" smtClean="0">
                <a:solidFill>
                  <a:srgbClr val="4A4949"/>
                </a:solidFill>
                <a:latin typeface="Arial" pitchFamily="34" charset="0"/>
                <a:cs typeface="Arial" pitchFamily="34" charset="0"/>
              </a:rPr>
              <a:t>. </a:t>
            </a:r>
            <a:r>
              <a:rPr lang="en-GB" altLang="en-US" sz="1200" dirty="0">
                <a:solidFill>
                  <a:srgbClr val="4A4949"/>
                </a:solidFill>
                <a:latin typeface="Arial" pitchFamily="34" charset="0"/>
                <a:cs typeface="Arial" pitchFamily="34" charset="0"/>
              </a:rPr>
              <a:t>These inequalities will need to be considered when looking at targeted interventions to reduce further impact, and improve outcomes particularly for the cohort affected with a mental health </a:t>
            </a:r>
            <a:r>
              <a:rPr lang="en-GB" altLang="en-US" sz="1200" dirty="0" smtClean="0">
                <a:solidFill>
                  <a:srgbClr val="4A4949"/>
                </a:solidFill>
                <a:latin typeface="Arial" pitchFamily="34" charset="0"/>
                <a:cs typeface="Arial" pitchFamily="34" charset="0"/>
              </a:rPr>
              <a:t>condition.</a:t>
            </a:r>
          </a:p>
          <a:p>
            <a:pPr marR="587375" lvl="0" algn="just" defTabSz="1235075" fontAlgn="base">
              <a:spcBef>
                <a:spcPct val="0"/>
              </a:spcBef>
              <a:spcAft>
                <a:spcPts val="1200"/>
              </a:spcAft>
              <a:tabLst>
                <a:tab pos="3946525" algn="l"/>
              </a:tabLst>
            </a:pPr>
            <a:r>
              <a:rPr lang="en-GB" sz="1000" b="1" dirty="0" smtClean="0">
                <a:latin typeface="Arial" panose="020B0604020202020204" pitchFamily="34" charset="0"/>
                <a:cs typeface="Arial" panose="020B0604020202020204" pitchFamily="34" charset="0"/>
              </a:rPr>
              <a:t>The </a:t>
            </a:r>
            <a:r>
              <a:rPr lang="en-GB" sz="1000" b="1" dirty="0">
                <a:latin typeface="Arial" panose="020B0604020202020204" pitchFamily="34" charset="0"/>
                <a:cs typeface="Arial" panose="020B0604020202020204" pitchFamily="34" charset="0"/>
              </a:rPr>
              <a:t>depression register represents 15% of the Nottingham/Nottinghamshire population and the England percentage 10.7% for the (latest available) period 01 Apr 2018 to 31 Mar 2019</a:t>
            </a:r>
          </a:p>
          <a:p>
            <a:pPr marR="587375" lvl="0" algn="just" defTabSz="1235075" fontAlgn="base">
              <a:spcBef>
                <a:spcPct val="0"/>
              </a:spcBef>
              <a:spcAft>
                <a:spcPts val="1200"/>
              </a:spcAft>
              <a:tabLst>
                <a:tab pos="3946525" algn="l"/>
              </a:tabLst>
            </a:pPr>
            <a:r>
              <a:rPr lang="en-GB" altLang="en-US" sz="1200" dirty="0" smtClean="0">
                <a:solidFill>
                  <a:srgbClr val="4A4949"/>
                </a:solidFill>
                <a:latin typeface="Arial" pitchFamily="34" charset="0"/>
                <a:cs typeface="Arial" pitchFamily="34" charset="0"/>
              </a:rPr>
              <a:t>   </a:t>
            </a:r>
          </a:p>
          <a:p>
            <a:pPr algn="just" defTabSz="1235075">
              <a:tabLst>
                <a:tab pos="3946525" algn="l"/>
              </a:tabLst>
            </a:pPr>
            <a:r>
              <a:rPr lang="en-GB" sz="1200" dirty="0">
                <a:latin typeface="Arial" panose="020B0604020202020204" pitchFamily="34" charset="0"/>
                <a:cs typeface="Arial" panose="020B0604020202020204" pitchFamily="34" charset="0"/>
              </a:rPr>
              <a:t> </a:t>
            </a:r>
          </a:p>
          <a:p>
            <a:pPr marR="587375" lvl="0" algn="just" defTabSz="914400" fontAlgn="base">
              <a:spcBef>
                <a:spcPct val="0"/>
              </a:spcBef>
              <a:spcAft>
                <a:spcPts val="1200"/>
              </a:spcAft>
            </a:pPr>
            <a:endParaRPr lang="en-US" altLang="en-US" sz="1200" dirty="0">
              <a:latin typeface="Arial" pitchFamily="34" charset="0"/>
              <a:cs typeface="Arial" pitchFamily="34" charset="0"/>
            </a:endParaRPr>
          </a:p>
          <a:p>
            <a:endParaRPr lang="en-GB" sz="1200" dirty="0"/>
          </a:p>
        </p:txBody>
      </p:sp>
    </p:spTree>
    <p:extLst>
      <p:ext uri="{BB962C8B-B14F-4D97-AF65-F5344CB8AC3E}">
        <p14:creationId xmlns:p14="http://schemas.microsoft.com/office/powerpoint/2010/main" val="1491125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7737</TotalTime>
  <Words>7402</Words>
  <Application>Microsoft Office PowerPoint</Application>
  <PresentationFormat>A3 Paper (297x420 mm)</PresentationFormat>
  <Paragraphs>742</Paragraphs>
  <Slides>37</Slides>
  <Notes>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Nottinghamshire Health Informatics Service (NHIS)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Robiama</dc:creator>
  <cp:lastModifiedBy>Robiama</cp:lastModifiedBy>
  <cp:revision>191</cp:revision>
  <dcterms:created xsi:type="dcterms:W3CDTF">2020-06-23T12:59:24Z</dcterms:created>
  <dcterms:modified xsi:type="dcterms:W3CDTF">2020-07-06T09:06:09Z</dcterms:modified>
</cp:coreProperties>
</file>